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18"/>
  </p:notesMasterIdLst>
  <p:sldIdLst>
    <p:sldId id="256" r:id="rId2"/>
    <p:sldId id="257" r:id="rId3"/>
    <p:sldId id="280" r:id="rId4"/>
    <p:sldId id="260" r:id="rId5"/>
    <p:sldId id="274" r:id="rId6"/>
    <p:sldId id="277" r:id="rId7"/>
    <p:sldId id="282" r:id="rId8"/>
    <p:sldId id="276" r:id="rId9"/>
    <p:sldId id="284" r:id="rId10"/>
    <p:sldId id="285" r:id="rId11"/>
    <p:sldId id="275" r:id="rId12"/>
    <p:sldId id="263" r:id="rId13"/>
    <p:sldId id="262" r:id="rId14"/>
    <p:sldId id="264" r:id="rId15"/>
    <p:sldId id="278" r:id="rId16"/>
    <p:sldId id="28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09803670780842"/>
          <c:y val="0.19183135949634908"/>
          <c:w val="0.46833912257140903"/>
          <c:h val="0.689316304151508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Рабоичй день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translucentPowder">
              <a:bevelT w="203200" h="50800" prst="softRound"/>
            </a:sp3d>
          </c:spPr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bevelT w="203200" h="50800" prst="softRound"/>
              </a:sp3d>
            </c:spPr>
            <c:extLst>
              <c:ext xmlns:c16="http://schemas.microsoft.com/office/drawing/2014/chart" uri="{C3380CC4-5D6E-409C-BE32-E72D297353CC}">
                <c16:uniqueId val="{00000001-E3D3-4E4C-B999-A3A79D8CD038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bevelT w="203200" h="50800" prst="softRound"/>
              </a:sp3d>
            </c:spPr>
            <c:extLst>
              <c:ext xmlns:c16="http://schemas.microsoft.com/office/drawing/2014/chart" uri="{C3380CC4-5D6E-409C-BE32-E72D297353CC}">
                <c16:uniqueId val="{00000004-E3D3-4E4C-B999-A3A79D8CD03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bevelT w="203200" h="50800" prst="softRound"/>
              </a:sp3d>
            </c:spPr>
            <c:extLst>
              <c:ext xmlns:c16="http://schemas.microsoft.com/office/drawing/2014/chart" uri="{C3380CC4-5D6E-409C-BE32-E72D297353CC}">
                <c16:uniqueId val="{00000005-E3D3-4E4C-B999-A3A79D8CD038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bevelT w="203200" h="50800" prst="softRound"/>
              </a:sp3d>
            </c:spPr>
            <c:extLst>
              <c:ext xmlns:c16="http://schemas.microsoft.com/office/drawing/2014/chart" uri="{C3380CC4-5D6E-409C-BE32-E72D297353CC}">
                <c16:uniqueId val="{00000006-E3D3-4E4C-B999-A3A79D8CD038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bevelT w="203200" h="50800" prst="softRound"/>
              </a:sp3d>
            </c:spPr>
            <c:extLst>
              <c:ext xmlns:c16="http://schemas.microsoft.com/office/drawing/2014/chart" uri="{C3380CC4-5D6E-409C-BE32-E72D297353CC}">
                <c16:uniqueId val="{00000003-E3D3-4E4C-B999-A3A79D8CD03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3D3-4E4C-B999-A3A79D8CD038}"/>
                </c:ext>
              </c:extLst>
            </c:dLbl>
            <c:dLbl>
              <c:idx val="1"/>
              <c:layout>
                <c:manualLayout>
                  <c:x val="3.3292979795093505E-3"/>
                  <c:y val="-8.388678174265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29632272484426"/>
                      <c:h val="0.11025868875299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3D3-4E4C-B999-A3A79D8CD038}"/>
                </c:ext>
              </c:extLst>
            </c:dLbl>
            <c:dLbl>
              <c:idx val="2"/>
              <c:layout>
                <c:manualLayout>
                  <c:x val="6.5537361801365165E-8"/>
                  <c:y val="7.86438578837371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65058572050985"/>
                      <c:h val="0.171941687953143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D3-4E4C-B999-A3A79D8CD038}"/>
                </c:ext>
              </c:extLst>
            </c:dLbl>
            <c:dLbl>
              <c:idx val="3"/>
              <c:layout>
                <c:manualLayout>
                  <c:x val="3.3657301989347285E-2"/>
                  <c:y val="2.67638878138142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09980658613781"/>
                      <c:h val="0.16932022602368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3D3-4E4C-B999-A3A79D8CD038}"/>
                </c:ext>
              </c:extLst>
            </c:dLbl>
            <c:dLbl>
              <c:idx val="4"/>
              <c:layout>
                <c:manualLayout>
                  <c:x val="-4.5483518926403642E-2"/>
                  <c:y val="-3.1876873855045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90704600041207"/>
                      <c:h val="0.11288015068245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D3-4E4C-B999-A3A79D8CD0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HeadHunter - 1 час</c:v>
                </c:pt>
                <c:pt idx="1">
                  <c:v>Собеседования - 3 часа</c:v>
                </c:pt>
                <c:pt idx="2">
                  <c:v>Общение с канидатами - 2 часа</c:v>
                </c:pt>
                <c:pt idx="3">
                  <c:v>Операционная деятельность - 1 час</c:v>
                </c:pt>
                <c:pt idx="4">
                  <c:v>Альтернативные источники - 1час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3-4E4C-B999-A3A79D8CD03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3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FAC37-69B5-4C27-9C69-24E0EAEB8C23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C9D09-5028-4237-BF2B-EBFABF31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8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C9D09-5028-4237-BF2B-EBFABF3140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0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0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0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4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0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9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5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1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4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8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3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7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7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42111"/>
            <a:ext cx="12134449" cy="383616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Как </a:t>
            </a:r>
            <a:r>
              <a:rPr lang="ru-RU" sz="6600" dirty="0">
                <a:solidFill>
                  <a:srgbClr val="00B0F0"/>
                </a:solidFill>
                <a:latin typeface="Arial Black" panose="020B0A04020102020204" pitchFamily="34" charset="0"/>
              </a:rPr>
              <a:t>выжить, работая </a:t>
            </a:r>
            <a:r>
              <a:rPr lang="ru-RU" sz="12800" dirty="0">
                <a:solidFill>
                  <a:srgbClr val="00B0F0"/>
                </a:solidFill>
                <a:latin typeface="Arial Black" panose="020B0A04020102020204" pitchFamily="34" charset="0"/>
              </a:rPr>
              <a:t>24/7</a:t>
            </a:r>
          </a:p>
        </p:txBody>
      </p:sp>
    </p:spTree>
    <p:extLst>
      <p:ext uri="{BB962C8B-B14F-4D97-AF65-F5344CB8AC3E}">
        <p14:creationId xmlns:p14="http://schemas.microsoft.com/office/powerpoint/2010/main" val="18614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9"/>
    </mc:Choice>
    <mc:Fallback xmlns="">
      <p:transition spd="slow" advTm="6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56" y="213867"/>
            <a:ext cx="10515600" cy="96785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Не процесс, а результат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759" y="1668610"/>
            <a:ext cx="5978236" cy="9118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выполнение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одной задачи до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конца, не переключаясь на другие</a:t>
            </a:r>
          </a:p>
        </p:txBody>
      </p:sp>
      <p:pic>
        <p:nvPicPr>
          <p:cNvPr id="5" name="Рисунок 4" descr="https://cs5.pikabu.ru/post_img/big/2015/12/04/9/144924260612875535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65" y="2650667"/>
            <a:ext cx="4560147" cy="23071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25759" y="3094984"/>
            <a:ext cx="5978236" cy="1504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не более 20 минут на одну задачу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декомпозиция крупных задач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отключение всех уведомлений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25759" y="4802833"/>
            <a:ext cx="5978236" cy="102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проводить анализ в конце дня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похвалить себя за что-то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10" y="2432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Баланс рабочего дня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8546" y="2519092"/>
            <a:ext cx="5781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ы стараемся поставлять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релевантных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одной вакансии в неделю 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73457715"/>
              </p:ext>
            </p:extLst>
          </p:nvPr>
        </p:nvGraphicFramePr>
        <p:xfrm>
          <a:off x="5006110" y="1849830"/>
          <a:ext cx="7629236" cy="484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7687" y="3993461"/>
            <a:ext cx="4088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Проводить не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более 3х собеседований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1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6" grpId="0">
        <p:bldAsOne/>
      </p:bldGraphic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22" y="421873"/>
            <a:ext cx="4005332" cy="6012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686" y="5228918"/>
            <a:ext cx="4168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Сохраняешь шаблон, если пишешь письмо более 2х раз?</a:t>
            </a:r>
            <a:endParaRPr lang="ru-RU" sz="3200" dirty="0">
              <a:solidFill>
                <a:srgbClr val="C00000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lh6.googleusercontent.com/proxy/_AhSikoFcHygJ4jDCpS2vKn2bvNmwNUBksGz3Xm1oBXERZ88lNGL5Y0-HF5zLJ1c3tdBu3MQ6MdottQZ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14" y="1169374"/>
            <a:ext cx="4459199" cy="19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s1-ssl.mzstatic.com/image/thumb/Purple123/v4/50/9f/10/509f1027-eeac-bdfd-2846-f9d84f1a7546/XCEL.png/1200x630b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75" y="3776053"/>
            <a:ext cx="2227140" cy="22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9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310" y="154240"/>
            <a:ext cx="7128300" cy="10979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ЗАКАЗЧИК </a:t>
            </a:r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VS HR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98" y="2269145"/>
            <a:ext cx="6032087" cy="3016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278" y="1655938"/>
            <a:ext cx="4103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511" y="1198544"/>
            <a:ext cx="392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вовлекать заказчиков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ресёчинг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568" y="2206999"/>
            <a:ext cx="4314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ешать реальную проблему заказчика, а не выполнять свой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568" y="4903614"/>
            <a:ext cx="4291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позитивная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 и помощь в процессах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568" y="3596453"/>
            <a:ext cx="4113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скать альтернативные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варианты закрытия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потребностей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568" y="5887609"/>
            <a:ext cx="459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еформальное общение</a:t>
            </a:r>
          </a:p>
        </p:txBody>
      </p:sp>
    </p:spTree>
    <p:extLst>
      <p:ext uri="{BB962C8B-B14F-4D97-AF65-F5344CB8AC3E}">
        <p14:creationId xmlns:p14="http://schemas.microsoft.com/office/powerpoint/2010/main" val="40205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86" y="1812959"/>
            <a:ext cx="3863038" cy="4798484"/>
          </a:xfrm>
        </p:spPr>
      </p:pic>
      <p:sp>
        <p:nvSpPr>
          <p:cNvPr id="4" name="TextBox 3"/>
          <p:cNvSpPr txBox="1"/>
          <p:nvPr/>
        </p:nvSpPr>
        <p:spPr>
          <a:xfrm>
            <a:off x="2735448" y="1196391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5486" y="1196391"/>
            <a:ext cx="205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7" y="1812959"/>
            <a:ext cx="4006909" cy="4798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9943" y="79506"/>
            <a:ext cx="7810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Выжимайте из конференций максимум</a:t>
            </a:r>
            <a:endParaRPr lang="ru-RU" sz="3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40" y="109077"/>
            <a:ext cx="4413272" cy="12017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Результаты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37" y="1310829"/>
            <a:ext cx="4003187" cy="2101010"/>
          </a:xfrm>
          <a:prstGeom prst="rect">
            <a:avLst/>
          </a:prstGeom>
        </p:spPr>
      </p:pic>
      <p:pic>
        <p:nvPicPr>
          <p:cNvPr id="2050" name="Picture 2" descr="http://pics.livejournal.com/samodumets/pic/000074y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39" y="4100412"/>
            <a:ext cx="4003186" cy="21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37772" y="3490955"/>
            <a:ext cx="2123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119 принятых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1317" y="6266074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100 принятых</a:t>
            </a:r>
            <a:endParaRPr lang="ru-RU" sz="2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65138" y="2287258"/>
            <a:ext cx="4392273" cy="889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подбора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увеличилась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465137" y="3329126"/>
            <a:ext cx="4065651" cy="771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бизнес стал вовлечен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465136" y="4172174"/>
            <a:ext cx="4545047" cy="8170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стал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кайфовать от работы </a:t>
            </a:r>
          </a:p>
        </p:txBody>
      </p:sp>
    </p:spTree>
    <p:extLst>
      <p:ext uri="{BB962C8B-B14F-4D97-AF65-F5344CB8AC3E}">
        <p14:creationId xmlns:p14="http://schemas.microsoft.com/office/powerpoint/2010/main" val="7531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1" grpId="0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81" y="245876"/>
            <a:ext cx="8508999" cy="9605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Мои контакты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50723" y="1641699"/>
            <a:ext cx="5396345" cy="17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  <p:pic>
        <p:nvPicPr>
          <p:cNvPr id="7" name="Picture 2" descr="http://qrcoder.ru/code/?http%3A%2F%2Fwww.facebook.com%2Fprofile.php%3Fid%3D100009167592778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56" y="2456323"/>
            <a:ext cx="1764768" cy="17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qrcoder.ru/code/?http%3A%2F%2Fwww.linkedin.com%2Fin%2F%25D0%25B0%25D0%25BD%25D0%25B4%25D1%2580%25D0%25B5%25D0%25B9-%25D0%25B0%25D0%25BD%25D1%2582%25D0%25BE%25D1%2588%25D0%25B8%25D0%25BD-2ba22655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10" y="2456323"/>
            <a:ext cx="1764768" cy="17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04" y="1839860"/>
            <a:ext cx="22268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9446" y="1839860"/>
            <a:ext cx="21034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1048" y="4931478"/>
            <a:ext cx="2163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Zmeyuga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9841" y="4931478"/>
            <a:ext cx="37650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@andrew_parmatg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239" y="4931478"/>
            <a:ext cx="24849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antoshin_a_a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03" y="1641699"/>
            <a:ext cx="4463857" cy="29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76"/>
    </mc:Choice>
    <mc:Fallback xmlns="">
      <p:transition spd="slow" advTm="36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506" y="201030"/>
            <a:ext cx="3875839" cy="117301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Обо мне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251" y="1662513"/>
            <a:ext cx="5665819" cy="408398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 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PARMA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 в роли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</a:t>
            </a:r>
          </a:p>
          <a:p>
            <a:pPr marL="45720" lv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700+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4" descr="https://tomsk.aspos.ru/upload/generenka/nastroyka/images/kar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86" y="1662513"/>
            <a:ext cx="7199226" cy="43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90293" y="3412460"/>
            <a:ext cx="612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OVER 30 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ГОРОДОВ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4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6313" y="205540"/>
            <a:ext cx="4842163" cy="107864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910" y="1690688"/>
            <a:ext cx="4518890" cy="2085882"/>
          </a:xfrm>
        </p:spPr>
        <p:txBody>
          <a:bodyPr>
            <a:normAutofit fontScale="47500" lnSpcReduction="20000"/>
          </a:bodyPr>
          <a:lstStyle/>
          <a:p>
            <a:pPr marL="0" lvl="0" indent="0" algn="ctr">
              <a:buNone/>
            </a:pPr>
            <a:r>
              <a:rPr lang="ru-RU" sz="15200" dirty="0">
                <a:latin typeface="Arial" panose="020B0604020202020204" pitchFamily="34" charset="0"/>
                <a:cs typeface="Arial" panose="020B0604020202020204" pitchFamily="34" charset="0"/>
              </a:rPr>
              <a:t>Миллион </a:t>
            </a:r>
            <a:r>
              <a:rPr lang="ru-RU" sz="15200" dirty="0" smtClean="0">
                <a:latin typeface="Arial" panose="020B0604020202020204" pitchFamily="34" charset="0"/>
                <a:cs typeface="Arial" panose="020B0604020202020204" pitchFamily="34" charset="0"/>
              </a:rPr>
              <a:t>вакансий</a:t>
            </a:r>
            <a:endParaRPr lang="ru-RU" sz="1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9450" y="4393955"/>
            <a:ext cx="385951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</a:p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увольняются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962" y="4306164"/>
            <a:ext cx="193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Хаос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9730" y="1887234"/>
            <a:ext cx="3482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никто </a:t>
            </a:r>
          </a:p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любит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41" y="3425823"/>
            <a:ext cx="3773806" cy="35025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732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1" y="2112271"/>
            <a:ext cx="5279452" cy="3680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3527" y="4279096"/>
            <a:ext cx="2539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яду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поработать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56" y="4576537"/>
            <a:ext cx="2416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ожет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поработать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924" y="3397962"/>
            <a:ext cx="2763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адо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поработать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169" y="2207518"/>
            <a:ext cx="232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поработать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1300" y="484001"/>
            <a:ext cx="2587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24/7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5087" y="2106174"/>
            <a:ext cx="6179165" cy="36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56998" y="3946323"/>
            <a:ext cx="2433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 кандидаты?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81788" y="2521673"/>
            <a:ext cx="2750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уже связался?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53511" y="2152526"/>
            <a:ext cx="3566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будут собеседования?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54669" y="4775158"/>
            <a:ext cx="3518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 новая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вакансия!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9137" y="3622430"/>
            <a:ext cx="2062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срочно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надо!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5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9020" y="295225"/>
            <a:ext cx="5711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sz="36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порт </a:t>
            </a:r>
            <a: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помогает лучше алкоголя </a:t>
            </a:r>
            <a:endParaRPr lang="en-US" sz="3600" dirty="0" smtClean="0">
              <a:solidFill>
                <a:srgbClr val="00B0F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36" y="5948218"/>
            <a:ext cx="783521" cy="909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7875" y="6329218"/>
            <a:ext cx="21906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(но это не точно)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19" y="1736442"/>
            <a:ext cx="6461672" cy="430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160" y="331388"/>
            <a:ext cx="6584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Визуализация задач</a:t>
            </a:r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88" y="1315424"/>
            <a:ext cx="6022365" cy="50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160" y="331388"/>
            <a:ext cx="6584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Визуализация задач</a:t>
            </a:r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04" y="1865745"/>
            <a:ext cx="3764133" cy="37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56" y="213867"/>
            <a:ext cx="10515600" cy="96785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Не процесс, а результат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759" y="1668610"/>
            <a:ext cx="5978236" cy="9118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выполнение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одной задачи до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конца, не переключаясь на другие</a:t>
            </a:r>
          </a:p>
        </p:txBody>
      </p:sp>
      <p:pic>
        <p:nvPicPr>
          <p:cNvPr id="1026" name="Picture 2" descr="https://snob.ru/i/indoc/user_30206/a62b9b357abe0384912ed82b8b6fef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23" y="2332037"/>
            <a:ext cx="4124445" cy="288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56" y="213867"/>
            <a:ext cx="10515600" cy="96785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Не процесс, а результат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759" y="1668610"/>
            <a:ext cx="5978236" cy="9118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выполнение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одной задачи до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конца, не переключаясь на другие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5759" y="3094984"/>
            <a:ext cx="5978236" cy="1504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не более 20 минут на одну задачу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декомпозиция крупных задач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отключение всех уведомлений</a:t>
            </a:r>
          </a:p>
        </p:txBody>
      </p:sp>
      <p:pic>
        <p:nvPicPr>
          <p:cNvPr id="2050" name="Picture 2" descr="https://cakers.online/assets/images/77-870x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45" y="2598829"/>
            <a:ext cx="4468856" cy="249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288</Words>
  <Application>Microsoft Office PowerPoint</Application>
  <PresentationFormat>Широкоэкранный</PresentationFormat>
  <Paragraphs>89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Bahnschrift Condensed</vt:lpstr>
      <vt:lpstr>Calibri</vt:lpstr>
      <vt:lpstr>Calibri Light</vt:lpstr>
      <vt:lpstr>Wingdings</vt:lpstr>
      <vt:lpstr>Тема Office</vt:lpstr>
      <vt:lpstr>Как выжить, работая 24/7</vt:lpstr>
      <vt:lpstr>Обо мне</vt:lpstr>
      <vt:lpstr>2016</vt:lpstr>
      <vt:lpstr>Презентация PowerPoint</vt:lpstr>
      <vt:lpstr>Презентация PowerPoint</vt:lpstr>
      <vt:lpstr>Презентация PowerPoint</vt:lpstr>
      <vt:lpstr>Презентация PowerPoint</vt:lpstr>
      <vt:lpstr>Не процесс, а результат</vt:lpstr>
      <vt:lpstr>Не процесс, а результат</vt:lpstr>
      <vt:lpstr>Не процесс, а результат</vt:lpstr>
      <vt:lpstr>Баланс рабочего дня</vt:lpstr>
      <vt:lpstr>Презентация PowerPoint</vt:lpstr>
      <vt:lpstr>ЗАКАЗЧИК VS HR</vt:lpstr>
      <vt:lpstr>Презентация PowerPoint</vt:lpstr>
      <vt:lpstr>Результаты</vt:lpstr>
      <vt:lpstr>Мои контакты</vt:lpstr>
    </vt:vector>
  </TitlesOfParts>
  <Company>Parma Technologies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выжить, работая 24/7, или история жизни одного HRа</dc:title>
  <dc:creator>Antoshin, Andrey A.</dc:creator>
  <cp:lastModifiedBy>Antoshin, Andrey A.</cp:lastModifiedBy>
  <cp:revision>179</cp:revision>
  <dcterms:created xsi:type="dcterms:W3CDTF">2019-12-18T20:06:50Z</dcterms:created>
  <dcterms:modified xsi:type="dcterms:W3CDTF">2020-09-08T12:06:12Z</dcterms:modified>
</cp:coreProperties>
</file>