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109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613923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b="1" u="sng">
                <a:solidFill>
                  <a:schemeClr val="dk1"/>
                </a:solidFill>
              </a:rPr>
              <a:t>Всем привет! Привет, админы!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надеюсь все передохнули, обсудили доклады и готовы к новой информации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Memory pressure - </a:t>
            </a:r>
            <a:r>
              <a:rPr lang="en" sz="1400" b="1">
                <a:solidFill>
                  <a:schemeClr val="dk1"/>
                </a:solidFill>
              </a:rPr>
              <a:t>интенсивное </a:t>
            </a:r>
            <a:r>
              <a:rPr lang="en" sz="1400">
                <a:solidFill>
                  <a:schemeClr val="dk1"/>
                </a:solidFill>
              </a:rPr>
              <a:t>использование памят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b="1">
                <a:solidFill>
                  <a:schemeClr val="dk1"/>
                </a:solidFill>
              </a:rPr>
              <a:t>мы столкнулись с memory pressure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1400" b="1">
                <a:solidFill>
                  <a:schemeClr val="dk1"/>
                </a:solidFill>
              </a:rPr>
              <a:t>увеличивая шанс</a:t>
            </a:r>
            <a:r>
              <a:rPr lang="en" sz="1400">
                <a:solidFill>
                  <a:schemeClr val="dk1"/>
                </a:solidFill>
              </a:rPr>
              <a:t>, что в ней будут свободными страницы нужного размера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уровень (watermark) при котором </a:t>
            </a:r>
            <a:r>
              <a:rPr lang="en" sz="1400" b="1">
                <a:solidFill>
                  <a:schemeClr val="dk1"/>
                </a:solidFill>
              </a:rPr>
              <a:t>начинается reclaim и в случае неудачи compaction </a:t>
            </a:r>
            <a:r>
              <a:rPr lang="en" sz="1400">
                <a:solidFill>
                  <a:schemeClr val="dk1"/>
                </a:solidFill>
              </a:rPr>
              <a:t>(дефрагментация памяти)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b="1">
                <a:solidFill>
                  <a:schemeClr val="dk1"/>
                </a:solidFill>
              </a:rPr>
              <a:t>увеличивать пока проблемы не прекратятся, у нас 1Г, а по умолчанию высчитывает ядро по объёму памяти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400"/>
              <a:t>ни приложение, ни ядром</a:t>
            </a:r>
          </a:p>
          <a:p>
            <a:pPr rtl="0">
              <a:spcBef>
                <a:spcPts val="0"/>
              </a:spcBef>
              <a:buNone/>
            </a:pPr>
            <a:r>
              <a:rPr lang="en" sz="1400"/>
              <a:t>даже под page cache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Был случай, когда спасло только </a:t>
            </a:r>
            <a:r>
              <a:rPr lang="en" sz="1400">
                <a:solidFill>
                  <a:schemeClr val="dk1"/>
                </a:solidFill>
              </a:rPr>
              <a:t>min_free_kbytes =</a:t>
            </a:r>
            <a:r>
              <a:rPr lang="en" sz="1400" b="1">
                <a:solidFill>
                  <a:schemeClr val="dk1"/>
                </a:solidFill>
              </a:rPr>
              <a:t>10Г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 b="1">
                <a:solidFill>
                  <a:schemeClr val="dk1"/>
                </a:solidFill>
              </a:rPr>
              <a:t>Кроме фрагментации</a:t>
            </a:r>
            <a:r>
              <a:rPr lang="en" sz="1400">
                <a:solidFill>
                  <a:schemeClr val="dk1"/>
                </a:solidFill>
              </a:rPr>
              <a:t>. </a:t>
            </a:r>
          </a:p>
          <a:p>
            <a:pPr rtl="0">
              <a:spcBef>
                <a:spcPts val="0"/>
              </a:spcBef>
              <a:buNone/>
            </a:pPr>
            <a:r>
              <a:rPr lang="en" sz="1400"/>
              <a:t>Может </a:t>
            </a:r>
            <a:r>
              <a:rPr lang="en" sz="1400" b="1"/>
              <a:t>просто тормозить</a:t>
            </a:r>
            <a:r>
              <a:rPr lang="en" sz="1400"/>
              <a:t>, или опять же съедать </a:t>
            </a:r>
            <a:r>
              <a:rPr lang="en" sz="1400" b="1"/>
              <a:t>system time</a:t>
            </a:r>
            <a:r>
              <a:rPr lang="en" sz="1400"/>
              <a:t>, т.к. свободные страницы будут на другой ноде.</a:t>
            </a:r>
          </a:p>
          <a:p>
            <a:pPr rtl="0">
              <a:spcBef>
                <a:spcPts val="0"/>
              </a:spcBef>
              <a:buNone/>
            </a:pPr>
            <a:endParaRPr sz="1400"/>
          </a:p>
          <a:p>
            <a:pPr rtl="0">
              <a:spcBef>
                <a:spcPts val="0"/>
              </a:spcBef>
              <a:buNone/>
            </a:pPr>
            <a:endParaRPr sz="1400"/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b="1">
                <a:solidFill>
                  <a:schemeClr val="dk1"/>
                </a:solidFill>
              </a:rPr>
              <a:t>NUMA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/>
              <a:t>если хв и ос </a:t>
            </a:r>
            <a:r>
              <a:rPr lang="en" sz="1400" b="1"/>
              <a:t>Numa-aware</a:t>
            </a:r>
            <a:r>
              <a:rPr lang="en" sz="1400"/>
              <a:t>, то приложения будут получать </a:t>
            </a:r>
            <a:r>
              <a:rPr lang="en" sz="1400" b="1"/>
              <a:t>память на той ноде на которой работают, будет выше cache hit и выше скорость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400"/>
              <a:t>у нас на серверах есть </a:t>
            </a:r>
            <a:r>
              <a:rPr lang="en" sz="1400" b="1"/>
              <a:t>1 большой tmpfs</a:t>
            </a:r>
            <a:r>
              <a:rPr lang="en" sz="1400"/>
              <a:t>, который создаётс </a:t>
            </a:r>
            <a:r>
              <a:rPr lang="en" sz="1400" b="1"/>
              <a:t>1 трид</a:t>
            </a:r>
            <a:r>
              <a:rPr lang="en" sz="1400"/>
              <a:t>ом, поэтому в основном использовалась память </a:t>
            </a:r>
            <a:r>
              <a:rPr lang="en" sz="1400" b="1"/>
              <a:t>одной ноды</a:t>
            </a:r>
          </a:p>
          <a:p>
            <a:pPr>
              <a:spcBef>
                <a:spcPts val="0"/>
              </a:spcBef>
              <a:buNone/>
            </a:pPr>
            <a:r>
              <a:rPr lang="en" sz="1400"/>
              <a:t>при </a:t>
            </a:r>
            <a:r>
              <a:rPr lang="en" sz="1400" b="1"/>
              <a:t>высоком memory pressure </a:t>
            </a:r>
            <a:r>
              <a:rPr lang="en" sz="1400"/>
              <a:t>ядро может решить, что </a:t>
            </a:r>
            <a:r>
              <a:rPr lang="en" sz="1400" b="1"/>
              <a:t>засвопить часть страниц лучше</a:t>
            </a:r>
            <a:r>
              <a:rPr lang="en" sz="1400"/>
              <a:t>, чем мигрировать их между нодами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1" name="Shape 4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/>
              <a:t>у нас на серверах есть </a:t>
            </a:r>
            <a:r>
              <a:rPr lang="en" sz="1400" b="1"/>
              <a:t>1 большой tmpfs</a:t>
            </a:r>
            <a:r>
              <a:rPr lang="en" sz="1400"/>
              <a:t>, который создаётся </a:t>
            </a:r>
            <a:r>
              <a:rPr lang="en" sz="1400" b="1"/>
              <a:t>1 трид</a:t>
            </a:r>
            <a:r>
              <a:rPr lang="en" sz="1400"/>
              <a:t>ом, поэтому в основном использовалась память </a:t>
            </a:r>
            <a:r>
              <a:rPr lang="en" sz="1400" b="1"/>
              <a:t>одной ноды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400"/>
              <a:t>Многопоточность, что бы не было </a:t>
            </a:r>
            <a:r>
              <a:rPr lang="en" sz="1400" b="1"/>
              <a:t>какого-то элемента приложения</a:t>
            </a:r>
            <a:r>
              <a:rPr lang="en" sz="1400"/>
              <a:t>, который будет висеть </a:t>
            </a:r>
            <a:r>
              <a:rPr lang="en" sz="1400" b="1"/>
              <a:t>на одной ноде </a:t>
            </a:r>
            <a:r>
              <a:rPr lang="en" sz="1400"/>
              <a:t>и </a:t>
            </a:r>
            <a:r>
              <a:rPr lang="en" sz="1400" b="1"/>
              <a:t>пороть работу </a:t>
            </a:r>
            <a:r>
              <a:rPr lang="en" sz="1400"/>
              <a:t>всего приложегния.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400"/>
              <a:t>Про сеть с высокой пропускной способностью!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2" name="Shape 5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 b="1">
                <a:solidFill>
                  <a:schemeClr val="dk1"/>
                </a:solidFill>
              </a:rPr>
              <a:t>Проблема была ДО centos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</a:rPr>
              <a:t>Первая сетевая проблема заключалась в </a:t>
            </a:r>
            <a:r>
              <a:rPr lang="en" sz="1400" b="1">
                <a:solidFill>
                  <a:schemeClr val="dk1"/>
                </a:solidFill>
              </a:rPr>
              <a:t>фоне ошибок </a:t>
            </a:r>
            <a:r>
              <a:rPr lang="en" sz="1400">
                <a:solidFill>
                  <a:schemeClr val="dk1"/>
                </a:solidFill>
              </a:rPr>
              <a:t>broken pipe.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</a:rPr>
              <a:t>По </a:t>
            </a:r>
            <a:r>
              <a:rPr lang="en" sz="1400" b="1">
                <a:solidFill>
                  <a:schemeClr val="dk1"/>
                </a:solidFill>
              </a:rPr>
              <a:t>дампу трафика </a:t>
            </a:r>
            <a:r>
              <a:rPr lang="en" sz="1400">
                <a:solidFill>
                  <a:schemeClr val="dk1"/>
                </a:solidFill>
              </a:rPr>
              <a:t>было видно, что клиенты, связь с которыми завершается ошибкой Broken pipe, пред этим совершают </a:t>
            </a:r>
            <a:r>
              <a:rPr lang="en" sz="1400" b="1">
                <a:solidFill>
                  <a:schemeClr val="dk1"/>
                </a:solidFill>
              </a:rPr>
              <a:t>быстрое закрытие </a:t>
            </a:r>
            <a:r>
              <a:rPr lang="en" sz="1400">
                <a:solidFill>
                  <a:schemeClr val="dk1"/>
                </a:solidFill>
              </a:rPr>
              <a:t>TCP соединения - half-duplex close sequence.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</a:rPr>
              <a:t>Почему это происходит?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/>
              <a:t>Приводит к </a:t>
            </a:r>
            <a:r>
              <a:rPr lang="en" sz="1400" b="1"/>
              <a:t>некорректному </a:t>
            </a:r>
            <a:r>
              <a:rPr lang="en" sz="1400"/>
              <a:t>(для отправителя данных) </a:t>
            </a:r>
            <a:r>
              <a:rPr lang="en" sz="1400" b="1"/>
              <a:t>закрытию соединения </a:t>
            </a:r>
            <a:r>
              <a:rPr lang="en" sz="1400"/>
              <a:t>- half-duplex tcp close sequence, т.е. отправитель просто </a:t>
            </a:r>
            <a:r>
              <a:rPr lang="en" sz="1400" b="1"/>
              <a:t>получит RST</a:t>
            </a:r>
            <a:r>
              <a:rPr lang="en" sz="1400"/>
              <a:t>.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</a:rPr>
              <a:t>OOO, т.е. </a:t>
            </a:r>
            <a:r>
              <a:rPr lang="en" sz="1400" b="1">
                <a:solidFill>
                  <a:schemeClr val="dk1"/>
                </a:solidFill>
              </a:rPr>
              <a:t>не тот SEQ</a:t>
            </a:r>
            <a:r>
              <a:rPr lang="en" sz="1400">
                <a:solidFill>
                  <a:schemeClr val="dk1"/>
                </a:solidFill>
              </a:rPr>
              <a:t>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</a:rPr>
              <a:t>это плохо, потому что </a:t>
            </a:r>
            <a:r>
              <a:rPr lang="en" sz="1400" b="1">
                <a:solidFill>
                  <a:schemeClr val="dk1"/>
                </a:solidFill>
              </a:rPr>
              <a:t>retransmit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400"/>
              <a:t>выбор </a:t>
            </a:r>
            <a:r>
              <a:rPr lang="en" sz="1400" b="1"/>
              <a:t>очередей в карте</a:t>
            </a:r>
          </a:p>
          <a:p>
            <a:pPr rtl="0">
              <a:spcBef>
                <a:spcPts val="0"/>
              </a:spcBef>
              <a:buNone/>
            </a:pPr>
            <a:r>
              <a:rPr lang="en" sz="1400"/>
              <a:t>выбор </a:t>
            </a:r>
            <a:r>
              <a:rPr lang="en" sz="1400" b="1"/>
              <a:t>интерфейсов в бонде (в обоих направлениях)</a:t>
            </a:r>
          </a:p>
          <a:p>
            <a:pPr rtl="0">
              <a:spcBef>
                <a:spcPts val="0"/>
              </a:spcBef>
              <a:buNone/>
            </a:pPr>
            <a:r>
              <a:rPr lang="en" sz="1400"/>
              <a:t>выбор </a:t>
            </a:r>
            <a:r>
              <a:rPr lang="en" sz="1400" b="1"/>
              <a:t>ядра для очереди</a:t>
            </a:r>
          </a:p>
          <a:p>
            <a:pPr rtl="0">
              <a:spcBef>
                <a:spcPts val="0"/>
              </a:spcBef>
              <a:buNone/>
            </a:pPr>
            <a:r>
              <a:rPr lang="en" sz="1400"/>
              <a:t>выбор </a:t>
            </a:r>
            <a:r>
              <a:rPr lang="en" sz="1400" b="1"/>
              <a:t>ядра для процесса/триды</a:t>
            </a:r>
          </a:p>
          <a:p>
            <a:pPr rtl="0">
              <a:spcBef>
                <a:spcPts val="0"/>
              </a:spcBef>
              <a:buNone/>
            </a:pPr>
            <a:endParaRPr sz="1400"/>
          </a:p>
          <a:p>
            <a:pPr>
              <a:spcBef>
                <a:spcPts val="0"/>
              </a:spcBef>
              <a:buNone/>
            </a:pPr>
            <a:r>
              <a:rPr lang="en" sz="1400"/>
              <a:t>про </a:t>
            </a:r>
            <a:r>
              <a:rPr lang="en" sz="1400" b="1"/>
              <a:t>RFS будет дальше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1" name="Shape 5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 b="1"/>
              <a:t>результат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7" name="Shape 5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3" name="Shape 5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</a:rPr>
              <a:t>Поиск в гугле по повышенной нагрузке на </a:t>
            </a:r>
            <a:r>
              <a:rPr lang="en" sz="1400" b="1">
                <a:solidFill>
                  <a:schemeClr val="dk1"/>
                </a:solidFill>
              </a:rPr>
              <a:t>CPU0 </a:t>
            </a:r>
            <a:r>
              <a:rPr lang="en" sz="1400">
                <a:solidFill>
                  <a:schemeClr val="dk1"/>
                </a:solidFill>
              </a:rPr>
              <a:t>возвращает от </a:t>
            </a:r>
            <a:r>
              <a:rPr lang="en" sz="1400" b="1">
                <a:solidFill>
                  <a:schemeClr val="dk1"/>
                </a:solidFill>
              </a:rPr>
              <a:t>50 тысяч до 150 тысяч </a:t>
            </a:r>
            <a:r>
              <a:rPr lang="en" sz="1400">
                <a:solidFill>
                  <a:schemeClr val="dk1"/>
                </a:solidFill>
              </a:rPr>
              <a:t>страниц. Как вы думаете сколько по </a:t>
            </a:r>
            <a:r>
              <a:rPr lang="en" sz="1400" b="1">
                <a:solidFill>
                  <a:schemeClr val="dk1"/>
                </a:solidFill>
              </a:rPr>
              <a:t>CPU1</a:t>
            </a:r>
            <a:r>
              <a:rPr lang="en" sz="1400">
                <a:solidFill>
                  <a:schemeClr val="dk1"/>
                </a:solidFill>
              </a:rPr>
              <a:t>? До </a:t>
            </a:r>
            <a:r>
              <a:rPr lang="en" sz="1400" b="1">
                <a:solidFill>
                  <a:schemeClr val="dk1"/>
                </a:solidFill>
              </a:rPr>
              <a:t>миллиона</a:t>
            </a:r>
            <a:r>
              <a:rPr lang="en" sz="1400">
                <a:solidFill>
                  <a:schemeClr val="dk1"/>
                </a:solidFill>
              </a:rPr>
              <a:t>, но ни одного релевантного.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8" name="Shape 5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</a:rPr>
              <a:t>В конце прошлого года мы </a:t>
            </a:r>
            <a:r>
              <a:rPr lang="en" sz="1400" b="1" u="sng">
                <a:solidFill>
                  <a:schemeClr val="dk1"/>
                </a:solidFill>
              </a:rPr>
              <a:t>начали переводить </a:t>
            </a:r>
            <a:r>
              <a:rPr lang="en" sz="1400">
                <a:solidFill>
                  <a:schemeClr val="dk1"/>
                </a:solidFill>
              </a:rPr>
              <a:t>наши сервера со старого Opensuse на новый Centos, потому что </a:t>
            </a:r>
            <a:r>
              <a:rPr lang="en" sz="1400" b="1" u="sng">
                <a:solidFill>
                  <a:schemeClr val="dk1"/>
                </a:solidFill>
              </a:rPr>
              <a:t>обновлять пакеты </a:t>
            </a:r>
            <a:r>
              <a:rPr lang="en" sz="1400">
                <a:solidFill>
                  <a:schemeClr val="dk1"/>
                </a:solidFill>
              </a:rPr>
              <a:t>своими силами становилось всё труднее, разработчики требовали </a:t>
            </a:r>
            <a:r>
              <a:rPr lang="en" sz="1400" b="1" u="sng">
                <a:solidFill>
                  <a:schemeClr val="dk1"/>
                </a:solidFill>
              </a:rPr>
              <a:t>новые версии приложений и библиотек</a:t>
            </a:r>
            <a:r>
              <a:rPr lang="en" sz="1400">
                <a:solidFill>
                  <a:schemeClr val="dk1"/>
                </a:solidFill>
              </a:rPr>
              <a:t>, а безопасники пугали </a:t>
            </a:r>
            <a:r>
              <a:rPr lang="en" sz="1400" b="1" u="sng">
                <a:solidFill>
                  <a:schemeClr val="dk1"/>
                </a:solidFill>
              </a:rPr>
              <a:t>уязвимостями</a:t>
            </a:r>
            <a:r>
              <a:rPr lang="en" sz="1400">
                <a:solidFill>
                  <a:schemeClr val="dk1"/>
                </a:solidFill>
              </a:rPr>
              <a:t>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4" name="Shape 5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0" name="Shape 5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400" b="1"/>
              <a:t>динамика распределяет неравномерно</a:t>
            </a:r>
          </a:p>
          <a:p>
            <a:pPr rtl="0">
              <a:spcBef>
                <a:spcPts val="0"/>
              </a:spcBef>
              <a:buNone/>
            </a:pPr>
            <a:endParaRPr sz="1400"/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</a:rPr>
              <a:t>строго говоря, </a:t>
            </a:r>
            <a:r>
              <a:rPr lang="en" sz="1400" b="1">
                <a:solidFill>
                  <a:schemeClr val="dk1"/>
                </a:solidFill>
              </a:rPr>
              <a:t>динамическое </a:t>
            </a:r>
            <a:r>
              <a:rPr lang="en" sz="1400">
                <a:solidFill>
                  <a:schemeClr val="dk1"/>
                </a:solidFill>
              </a:rPr>
              <a:t>распределение может быть полезным, когда важна </a:t>
            </a:r>
            <a:r>
              <a:rPr lang="en" sz="1400" b="1">
                <a:solidFill>
                  <a:schemeClr val="dk1"/>
                </a:solidFill>
              </a:rPr>
              <a:t>latency</a:t>
            </a:r>
            <a:r>
              <a:rPr lang="en" sz="1400">
                <a:solidFill>
                  <a:schemeClr val="dk1"/>
                </a:solidFill>
              </a:rPr>
              <a:t>, т.к. демоны учитывают </a:t>
            </a:r>
            <a:r>
              <a:rPr lang="en" sz="1400" b="1">
                <a:solidFill>
                  <a:schemeClr val="dk1"/>
                </a:solidFill>
              </a:rPr>
              <a:t>NUMA </a:t>
            </a:r>
            <a:r>
              <a:rPr lang="en" sz="1400">
                <a:solidFill>
                  <a:schemeClr val="dk1"/>
                </a:solidFill>
              </a:rPr>
              <a:t>и соблюдают локальность данных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3" name="Shape 5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/>
              <a:t>Допустим мы это сделали CPU0 отпустило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Пропускная способность выросла, но вскоре опять упёрлись в нагрузку по другим ядрам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9" name="Shape 5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/>
              <a:t>статическое распределение через RSS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4" name="Shape 6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0" name="Shape 6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/>
              <a:t>RSS может распределить нагрузку только на 16 очередей</a:t>
            </a:r>
          </a:p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6" name="Shape 6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 b="1"/>
              <a:t>мы это используем!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2" name="Shape 6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200"/>
              <a:t>т.к. отдельные </a:t>
            </a:r>
            <a:r>
              <a:rPr lang="en" sz="1200" b="1"/>
              <a:t>соединения </a:t>
            </a:r>
            <a:r>
              <a:rPr lang="en" sz="1200"/>
              <a:t>могут быть </a:t>
            </a:r>
            <a:r>
              <a:rPr lang="en" sz="1200" b="1"/>
              <a:t>быстрее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если </a:t>
            </a:r>
            <a:r>
              <a:rPr lang="en" sz="1200" b="1"/>
              <a:t>тридов приложеня меньше, чем ядер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8" name="Shape 6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4" name="Shape 6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400" b="1"/>
              <a:t>Хуже распределяет нагрузку и допускает packet reordering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</a:rPr>
              <a:t>Благодаря качественному подготовительному процессу </a:t>
            </a:r>
            <a:r>
              <a:rPr lang="en" sz="1400" b="1" u="sng">
                <a:solidFill>
                  <a:schemeClr val="dk1"/>
                </a:solidFill>
              </a:rPr>
              <a:t>миграция пошла гладко и центос пополз по проду</a:t>
            </a:r>
            <a:r>
              <a:rPr lang="en" sz="1400" b="1">
                <a:solidFill>
                  <a:schemeClr val="dk1"/>
                </a:solidFill>
              </a:rPr>
              <a:t>, </a:t>
            </a:r>
            <a:r>
              <a:rPr lang="en" sz="1400">
                <a:solidFill>
                  <a:schemeClr val="dk1"/>
                </a:solidFill>
              </a:rPr>
              <a:t>пришла очередь серверов видео раздачи, самых мощных и нагруженным в проде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</a:rPr>
              <a:t>таких серверов у нас больше 40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</a:rPr>
              <a:t>после раскатки мы столкнулись с чередой проблем, так же заодно мы решили разобраться и с некоторыми старыми проблемами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0" name="Shape 6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 b="1">
                <a:solidFill>
                  <a:schemeClr val="dk1"/>
                </a:solidFill>
              </a:rPr>
              <a:t>мутная тема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Не смотря на то что это </a:t>
            </a:r>
            <a:r>
              <a:rPr lang="en" sz="1400" b="1">
                <a:solidFill>
                  <a:schemeClr val="dk1"/>
                </a:solidFill>
              </a:rPr>
              <a:t>раздача </a:t>
            </a:r>
            <a:r>
              <a:rPr lang="en" sz="1400">
                <a:solidFill>
                  <a:schemeClr val="dk1"/>
                </a:solidFill>
              </a:rPr>
              <a:t>и </a:t>
            </a:r>
            <a:r>
              <a:rPr lang="en" sz="1400" b="1">
                <a:solidFill>
                  <a:schemeClr val="dk1"/>
                </a:solidFill>
              </a:rPr>
              <a:t>исходящих пакетов больше</a:t>
            </a:r>
            <a:r>
              <a:rPr lang="en" sz="1400">
                <a:solidFill>
                  <a:schemeClr val="dk1"/>
                </a:solidFill>
              </a:rPr>
              <a:t>, softirq </a:t>
            </a:r>
            <a:r>
              <a:rPr lang="en" sz="1400" b="1">
                <a:solidFill>
                  <a:schemeClr val="dk1"/>
                </a:solidFill>
              </a:rPr>
              <a:t>net_rx </a:t>
            </a:r>
            <a:r>
              <a:rPr lang="en" sz="1400">
                <a:solidFill>
                  <a:schemeClr val="dk1"/>
                </a:solidFill>
              </a:rPr>
              <a:t>прерываний значительно </a:t>
            </a:r>
            <a:r>
              <a:rPr lang="en" sz="1400" b="1">
                <a:solidFill>
                  <a:schemeClr val="dk1"/>
                </a:solidFill>
              </a:rPr>
              <a:t>больше</a:t>
            </a:r>
            <a:r>
              <a:rPr lang="en" sz="1400">
                <a:solidFill>
                  <a:schemeClr val="dk1"/>
                </a:solidFill>
              </a:rPr>
              <a:t>, об этом поговорим чуть позже.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1" name="Shape 6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400"/>
              <a:t>Что </a:t>
            </a:r>
            <a:r>
              <a:rPr lang="en" sz="1400" b="1"/>
              <a:t>происходит при получении </a:t>
            </a:r>
            <a:r>
              <a:rPr lang="en" sz="1400"/>
              <a:t>пакета:</a:t>
            </a:r>
          </a:p>
          <a:p>
            <a:pPr rtl="0">
              <a:spcBef>
                <a:spcPts val="0"/>
              </a:spcBef>
              <a:buNone/>
            </a:pPr>
            <a:r>
              <a:rPr lang="en" sz="1400"/>
              <a:t>…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генерируются на первый пакет, 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2" name="Shape 6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затем отключаются, выгребается N пакетов, затем включаются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Shape 715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6" name="Shape 7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HW отключаются, выгребается N пакетов, затем включаются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Shape 721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2" name="Shape 7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Shape 728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9" name="Shape 7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Shape 734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5" name="Shape 7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Shape 741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2" name="Shape 7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Shape 755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6" name="Shape 7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400"/>
              <a:t>обязательно </a:t>
            </a:r>
            <a:r>
              <a:rPr lang="en" sz="1400" b="1"/>
              <a:t>откатывайте </a:t>
            </a:r>
            <a:r>
              <a:rPr lang="en" sz="1400"/>
              <a:t>те изменения, который вам не дали однозначного выигрыша!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в противном случае рано или поздно они </a:t>
            </a:r>
            <a:r>
              <a:rPr lang="en" sz="1400" b="1"/>
              <a:t>ухудшат </a:t>
            </a:r>
            <a:r>
              <a:rPr lang="en" sz="1400"/>
              <a:t>производительность системы!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</a:rPr>
              <a:t>о том как мы их решали и заново открывали для себя линукс и будет мой доклад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</a:rPr>
              <a:t>Всего будет 5 частей - 2 про память и 3 про сеть. Итак, начнём.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Shape 761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2" name="Shape 7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8571"/>
              <a:buNone/>
            </a:pPr>
            <a:r>
              <a:rPr lang="en" sz="1400" b="1">
                <a:solidFill>
                  <a:schemeClr val="dk1"/>
                </a:solidFill>
              </a:rPr>
              <a:t>На выполнение этой задачи было потрачено много времени, но мы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" sz="1400" b="1">
                <a:solidFill>
                  <a:schemeClr val="dk1"/>
                </a:solidFill>
              </a:rPr>
              <a:t>решили и старые, и новые проблемы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" sz="1400" b="1">
                <a:solidFill>
                  <a:schemeClr val="dk1"/>
                </a:solidFill>
              </a:rPr>
              <a:t>освоили новые технологии и углубили знания о линуксе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" sz="1400" b="1">
                <a:solidFill>
                  <a:schemeClr val="dk1"/>
                </a:solidFill>
              </a:rPr>
              <a:t>и самое главное - получили бесценный опыт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sz="1400" b="1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8571"/>
              <a:buNone/>
            </a:pPr>
            <a:r>
              <a:rPr lang="en" sz="1400" b="1">
                <a:solidFill>
                  <a:schemeClr val="dk1"/>
                </a:solidFill>
              </a:rPr>
              <a:t>Подходите ко мне после доклада, задавайте вопросы, рассказывайте про ваши истории успеха и проблемы - мне это интересно!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400"/>
              <a:t>Ноды</a:t>
            </a:r>
          </a:p>
          <a:p>
            <a:pPr rtl="0">
              <a:spcBef>
                <a:spcPts val="0"/>
              </a:spcBef>
              <a:buNone/>
            </a:pPr>
            <a:r>
              <a:rPr lang="en" sz="1400"/>
              <a:t>Зоны</a:t>
            </a:r>
          </a:p>
          <a:p>
            <a:pPr rtl="0">
              <a:spcBef>
                <a:spcPts val="0"/>
              </a:spcBef>
              <a:buNone/>
            </a:pPr>
            <a:r>
              <a:rPr lang="en" sz="1400"/>
              <a:t>Чанки</a:t>
            </a:r>
          </a:p>
          <a:p>
            <a:pPr rtl="0">
              <a:spcBef>
                <a:spcPts val="0"/>
              </a:spcBef>
              <a:buNone/>
            </a:pPr>
            <a:endParaRPr sz="1400"/>
          </a:p>
          <a:p>
            <a:pPr rtl="0">
              <a:spcBef>
                <a:spcPts val="0"/>
              </a:spcBef>
              <a:buNone/>
            </a:pPr>
            <a:r>
              <a:rPr lang="en" sz="1400"/>
              <a:t>память доступна приложениям </a:t>
            </a:r>
            <a:r>
              <a:rPr lang="en" sz="1400" b="1"/>
              <a:t>не как 1 кусок</a:t>
            </a:r>
            <a:r>
              <a:rPr lang="en" sz="1400"/>
              <a:t>, а как </a:t>
            </a:r>
            <a:r>
              <a:rPr lang="en" sz="1400" b="1"/>
              <a:t>много кусков разного размера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сначала они большие, по мере выделения приложениям они </a:t>
            </a:r>
            <a:r>
              <a:rPr lang="en" sz="1400" b="1"/>
              <a:t>режутся </a:t>
            </a:r>
            <a:r>
              <a:rPr lang="en" sz="1400"/>
              <a:t>на более мелкие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400" b="1"/>
              <a:t>18:00 до 12:00</a:t>
            </a:r>
          </a:p>
          <a:p>
            <a:pPr>
              <a:spcBef>
                <a:spcPts val="0"/>
              </a:spcBef>
              <a:buNone/>
            </a:pPr>
            <a:r>
              <a:rPr lang="en" sz="1400" b="1"/>
              <a:t>час пик, ночь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400"/>
              <a:t>Фрагмантация есть всегда, но </a:t>
            </a:r>
            <a:r>
              <a:rPr lang="en" sz="1400" b="1"/>
              <a:t>не всегда она мешает</a:t>
            </a:r>
            <a:r>
              <a:rPr lang="en" sz="1400"/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599" cy="27368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SzPct val="100000"/>
              <a:defRPr sz="5200"/>
            </a:lvl1pPr>
            <a:lvl2pPr algn="ctr" rtl="0">
              <a:spcBef>
                <a:spcPts val="0"/>
              </a:spcBef>
              <a:buSzPct val="100000"/>
              <a:defRPr sz="5200"/>
            </a:lvl2pPr>
            <a:lvl3pPr algn="ctr" rtl="0">
              <a:spcBef>
                <a:spcPts val="0"/>
              </a:spcBef>
              <a:buSzPct val="100000"/>
              <a:defRPr sz="5200"/>
            </a:lvl3pPr>
            <a:lvl4pPr algn="ctr" rtl="0">
              <a:spcBef>
                <a:spcPts val="0"/>
              </a:spcBef>
              <a:buSzPct val="100000"/>
              <a:defRPr sz="5200"/>
            </a:lvl4pPr>
            <a:lvl5pPr algn="ctr" rtl="0">
              <a:spcBef>
                <a:spcPts val="0"/>
              </a:spcBef>
              <a:buSzPct val="100000"/>
              <a:defRPr sz="5200"/>
            </a:lvl5pPr>
            <a:lvl6pPr algn="ctr" rtl="0">
              <a:spcBef>
                <a:spcPts val="0"/>
              </a:spcBef>
              <a:buSzPct val="100000"/>
              <a:defRPr sz="5200"/>
            </a:lvl6pPr>
            <a:lvl7pPr algn="ctr" rtl="0">
              <a:spcBef>
                <a:spcPts val="0"/>
              </a:spcBef>
              <a:buSzPct val="100000"/>
              <a:defRPr sz="5200"/>
            </a:lvl7pPr>
            <a:lvl8pPr algn="ctr" rtl="0">
              <a:spcBef>
                <a:spcPts val="0"/>
              </a:spcBef>
              <a:buSzPct val="100000"/>
              <a:defRPr sz="5200"/>
            </a:lvl8pPr>
            <a:lvl9pPr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599" cy="1056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599" cy="261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SzPct val="100000"/>
              <a:defRPr sz="12000"/>
            </a:lvl1pPr>
            <a:lvl2pPr algn="ctr" rtl="0">
              <a:spcBef>
                <a:spcPts val="0"/>
              </a:spcBef>
              <a:buSzPct val="100000"/>
              <a:defRPr sz="12000"/>
            </a:lvl2pPr>
            <a:lvl3pPr algn="ctr" rtl="0">
              <a:spcBef>
                <a:spcPts val="0"/>
              </a:spcBef>
              <a:buSzPct val="100000"/>
              <a:defRPr sz="12000"/>
            </a:lvl3pPr>
            <a:lvl4pPr algn="ctr" rtl="0">
              <a:spcBef>
                <a:spcPts val="0"/>
              </a:spcBef>
              <a:buSzPct val="100000"/>
              <a:defRPr sz="12000"/>
            </a:lvl4pPr>
            <a:lvl5pPr algn="ctr" rtl="0">
              <a:spcBef>
                <a:spcPts val="0"/>
              </a:spcBef>
              <a:buSzPct val="100000"/>
              <a:defRPr sz="12000"/>
            </a:lvl5pPr>
            <a:lvl6pPr algn="ctr" rtl="0">
              <a:spcBef>
                <a:spcPts val="0"/>
              </a:spcBef>
              <a:buSzPct val="100000"/>
              <a:defRPr sz="12000"/>
            </a:lvl6pPr>
            <a:lvl7pPr algn="ctr" rtl="0">
              <a:spcBef>
                <a:spcPts val="0"/>
              </a:spcBef>
              <a:buSzPct val="100000"/>
              <a:defRPr sz="12000"/>
            </a:lvl7pPr>
            <a:lvl8pPr algn="ctr" rtl="0">
              <a:spcBef>
                <a:spcPts val="0"/>
              </a:spcBef>
              <a:buSzPct val="100000"/>
              <a:defRPr sz="12000"/>
            </a:lvl8pPr>
            <a:lvl9pPr algn="ctr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599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defRPr/>
            </a:lvl1pPr>
            <a:lvl2pPr algn="ctr" rtl="0">
              <a:spcBef>
                <a:spcPts val="0"/>
              </a:spcBef>
              <a:defRPr/>
            </a:lvl2pPr>
            <a:lvl3pPr algn="ctr" rtl="0">
              <a:spcBef>
                <a:spcPts val="0"/>
              </a:spcBef>
              <a:defRPr/>
            </a:lvl3pPr>
            <a:lvl4pPr algn="ctr" rtl="0">
              <a:spcBef>
                <a:spcPts val="0"/>
              </a:spcBef>
              <a:defRPr/>
            </a:lvl4pPr>
            <a:lvl5pPr algn="ctr" rtl="0">
              <a:spcBef>
                <a:spcPts val="0"/>
              </a:spcBef>
              <a:defRPr/>
            </a:lvl5pPr>
            <a:lvl6pPr algn="ctr" rtl="0">
              <a:spcBef>
                <a:spcPts val="0"/>
              </a:spcBef>
              <a:defRPr/>
            </a:lvl6pPr>
            <a:lvl7pPr algn="ctr" rtl="0">
              <a:spcBef>
                <a:spcPts val="0"/>
              </a:spcBef>
              <a:defRPr/>
            </a:lvl7pPr>
            <a:lvl8pPr algn="ctr" rtl="0">
              <a:spcBef>
                <a:spcPts val="0"/>
              </a:spcBef>
              <a:defRPr/>
            </a:lvl8pPr>
            <a:lvl9pPr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599" cy="11222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SzPct val="100000"/>
              <a:defRPr sz="3600"/>
            </a:lvl1pPr>
            <a:lvl2pPr algn="ctr" rtl="0">
              <a:spcBef>
                <a:spcPts val="0"/>
              </a:spcBef>
              <a:buSzPct val="100000"/>
              <a:defRPr sz="3600"/>
            </a:lvl2pPr>
            <a:lvl3pPr algn="ctr" rtl="0">
              <a:spcBef>
                <a:spcPts val="0"/>
              </a:spcBef>
              <a:buSzPct val="100000"/>
              <a:defRPr sz="3600"/>
            </a:lvl3pPr>
            <a:lvl4pPr algn="ctr" rtl="0">
              <a:spcBef>
                <a:spcPts val="0"/>
              </a:spcBef>
              <a:buSzPct val="100000"/>
              <a:defRPr sz="3600"/>
            </a:lvl4pPr>
            <a:lvl5pPr algn="ctr" rtl="0">
              <a:spcBef>
                <a:spcPts val="0"/>
              </a:spcBef>
              <a:buSzPct val="100000"/>
              <a:defRPr sz="3600"/>
            </a:lvl5pPr>
            <a:lvl6pPr algn="ctr" rtl="0">
              <a:spcBef>
                <a:spcPts val="0"/>
              </a:spcBef>
              <a:buSzPct val="100000"/>
              <a:defRPr sz="3600"/>
            </a:lvl6pPr>
            <a:lvl7pPr algn="ctr" rtl="0">
              <a:spcBef>
                <a:spcPts val="0"/>
              </a:spcBef>
              <a:buSzPct val="100000"/>
              <a:defRPr sz="3600"/>
            </a:lvl7pPr>
            <a:lvl8pPr algn="ctr" rtl="0">
              <a:spcBef>
                <a:spcPts val="0"/>
              </a:spcBef>
              <a:buSzPct val="100000"/>
              <a:defRPr sz="3600"/>
            </a:lvl8pPr>
            <a:lvl9pPr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899" cy="4555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899" cy="4555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7999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SzPct val="100000"/>
              <a:defRPr sz="2400"/>
            </a:lvl1pPr>
            <a:lvl2pPr rtl="0">
              <a:spcBef>
                <a:spcPts val="0"/>
              </a:spcBef>
              <a:buSzPct val="100000"/>
              <a:defRPr sz="2400"/>
            </a:lvl2pPr>
            <a:lvl3pPr rtl="0">
              <a:spcBef>
                <a:spcPts val="0"/>
              </a:spcBef>
              <a:buSzPct val="100000"/>
              <a:defRPr sz="2400"/>
            </a:lvl3pPr>
            <a:lvl4pPr rtl="0">
              <a:spcBef>
                <a:spcPts val="0"/>
              </a:spcBef>
              <a:buSzPct val="100000"/>
              <a:defRPr sz="2400"/>
            </a:lvl4pPr>
            <a:lvl5pPr rtl="0">
              <a:spcBef>
                <a:spcPts val="0"/>
              </a:spcBef>
              <a:buSzPct val="100000"/>
              <a:defRPr sz="2400"/>
            </a:lvl5pPr>
            <a:lvl6pPr rtl="0">
              <a:spcBef>
                <a:spcPts val="0"/>
              </a:spcBef>
              <a:buSzPct val="100000"/>
              <a:defRPr sz="2400"/>
            </a:lvl6pPr>
            <a:lvl7pPr rtl="0">
              <a:spcBef>
                <a:spcPts val="0"/>
              </a:spcBef>
              <a:buSzPct val="100000"/>
              <a:defRPr sz="2400"/>
            </a:lvl7pPr>
            <a:lvl8pPr rtl="0">
              <a:spcBef>
                <a:spcPts val="0"/>
              </a:spcBef>
              <a:buSzPct val="100000"/>
              <a:defRPr sz="2400"/>
            </a:lvl8pPr>
            <a:lvl9pPr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7999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2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SzPct val="100000"/>
              <a:defRPr sz="4800"/>
            </a:lvl1pPr>
            <a:lvl2pPr rtl="0">
              <a:spcBef>
                <a:spcPts val="0"/>
              </a:spcBef>
              <a:buSzPct val="100000"/>
              <a:defRPr sz="4800"/>
            </a:lvl2pPr>
            <a:lvl3pPr rtl="0">
              <a:spcBef>
                <a:spcPts val="0"/>
              </a:spcBef>
              <a:buSzPct val="100000"/>
              <a:defRPr sz="4800"/>
            </a:lvl3pPr>
            <a:lvl4pPr rtl="0">
              <a:spcBef>
                <a:spcPts val="0"/>
              </a:spcBef>
              <a:buSzPct val="100000"/>
              <a:defRPr sz="4800"/>
            </a:lvl4pPr>
            <a:lvl5pPr rtl="0">
              <a:spcBef>
                <a:spcPts val="0"/>
              </a:spcBef>
              <a:buSzPct val="100000"/>
              <a:defRPr sz="4800"/>
            </a:lvl5pPr>
            <a:lvl6pPr rtl="0">
              <a:spcBef>
                <a:spcPts val="0"/>
              </a:spcBef>
              <a:buSzPct val="100000"/>
              <a:defRPr sz="4800"/>
            </a:lvl6pPr>
            <a:lvl7pPr rtl="0">
              <a:spcBef>
                <a:spcPts val="0"/>
              </a:spcBef>
              <a:buSzPct val="100000"/>
              <a:defRPr sz="4800"/>
            </a:lvl7pPr>
            <a:lvl8pPr rtl="0">
              <a:spcBef>
                <a:spcPts val="0"/>
              </a:spcBef>
              <a:buSzPct val="100000"/>
              <a:defRPr sz="4800"/>
            </a:lvl8pPr>
            <a:lvl9pPr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199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SzPct val="100000"/>
              <a:defRPr sz="4200"/>
            </a:lvl1pPr>
            <a:lvl2pPr algn="ctr" rtl="0">
              <a:spcBef>
                <a:spcPts val="0"/>
              </a:spcBef>
              <a:buSzPct val="100000"/>
              <a:defRPr sz="4200"/>
            </a:lvl2pPr>
            <a:lvl3pPr algn="ctr" rtl="0">
              <a:spcBef>
                <a:spcPts val="0"/>
              </a:spcBef>
              <a:buSzPct val="100000"/>
              <a:defRPr sz="4200"/>
            </a:lvl3pPr>
            <a:lvl4pPr algn="ctr" rtl="0">
              <a:spcBef>
                <a:spcPts val="0"/>
              </a:spcBef>
              <a:buSzPct val="100000"/>
              <a:defRPr sz="4200"/>
            </a:lvl4pPr>
            <a:lvl5pPr algn="ctr" rtl="0">
              <a:spcBef>
                <a:spcPts val="0"/>
              </a:spcBef>
              <a:buSzPct val="100000"/>
              <a:defRPr sz="4200"/>
            </a:lvl5pPr>
            <a:lvl6pPr algn="ctr" rtl="0">
              <a:spcBef>
                <a:spcPts val="0"/>
              </a:spcBef>
              <a:buSzPct val="100000"/>
              <a:defRPr sz="4200"/>
            </a:lvl6pPr>
            <a:lvl7pPr algn="ctr" rtl="0">
              <a:spcBef>
                <a:spcPts val="0"/>
              </a:spcBef>
              <a:buSzPct val="100000"/>
              <a:defRPr sz="4200"/>
            </a:lvl7pPr>
            <a:lvl8pPr algn="ctr" rtl="0">
              <a:spcBef>
                <a:spcPts val="0"/>
              </a:spcBef>
              <a:buSzPct val="100000"/>
              <a:defRPr sz="4200"/>
            </a:lvl8pPr>
            <a:lvl9pPr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199" cy="1646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linkedin.com/in/dmitrysamsonov" TargetMode="External"/><Relationship Id="rId4" Type="http://schemas.openxmlformats.org/officeDocument/2006/relationships/hyperlink" Target="mailto:dmitry.samsonov@odnoklassniki.r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kernel.org/doc/Documentation/networking/scaling.txt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dmitry.samsonov@odnoklassniki.ru" TargetMode="External"/><Relationship Id="rId5" Type="http://schemas.openxmlformats.org/officeDocument/2006/relationships/hyperlink" Target="http://v.ok.ru/" TargetMode="External"/><Relationship Id="rId4" Type="http://schemas.openxmlformats.org/officeDocument/2006/relationships/hyperlink" Target="http://habrahabr.ru/company/odnoklassniki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/>
        </p:nvSpPr>
        <p:spPr>
          <a:xfrm>
            <a:off x="305175" y="296700"/>
            <a:ext cx="8540699" cy="64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endParaRPr sz="5300" b="1"/>
          </a:p>
          <a:p>
            <a:pPr algn="ctr" rtl="0">
              <a:spcBef>
                <a:spcPts val="0"/>
              </a:spcBef>
              <a:buNone/>
            </a:pPr>
            <a:r>
              <a:rPr lang="en" sz="5300" b="1"/>
              <a:t>Memory and network stack tuning in Linux: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3600" b="1"/>
              <a:t>the story of highly loaded servers migration to fresh Linux distribution</a:t>
            </a:r>
          </a:p>
          <a:p>
            <a:pPr rtl="0">
              <a:spcBef>
                <a:spcPts val="0"/>
              </a:spcBef>
              <a:buNone/>
            </a:pPr>
            <a:endParaRPr sz="3600"/>
          </a:p>
          <a:p>
            <a:pPr rtl="0">
              <a:spcBef>
                <a:spcPts val="0"/>
              </a:spcBef>
              <a:buNone/>
            </a:pPr>
            <a:endParaRPr sz="3600"/>
          </a:p>
          <a:p>
            <a:pPr algn="r">
              <a:spcBef>
                <a:spcPts val="0"/>
              </a:spcBef>
              <a:buNone/>
            </a:pPr>
            <a:r>
              <a:rPr lang="en" sz="3600"/>
              <a:t>Dmitry Samsonov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53325" y="74650"/>
            <a:ext cx="8191200" cy="1282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5300" b="1"/>
              <a:t>Why this is happening?</a:t>
            </a:r>
          </a:p>
          <a:p>
            <a:pPr algn="ctr"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235500" y="1536633"/>
            <a:ext cx="7846200" cy="4555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1400" dirty="0">
              <a:solidFill>
                <a:srgbClr val="000000"/>
              </a:solidFill>
            </a:endParaRPr>
          </a:p>
          <a:p>
            <a:pPr marL="800100" lvl="0" indent="-5715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3600" dirty="0">
                <a:solidFill>
                  <a:srgbClr val="000000"/>
                </a:solidFill>
              </a:rPr>
              <a:t>Lack of free memory</a:t>
            </a:r>
          </a:p>
          <a:p>
            <a:pPr marL="800100" lvl="0" indent="-5715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3600" dirty="0">
                <a:solidFill>
                  <a:srgbClr val="000000"/>
                </a:solidFill>
              </a:rPr>
              <a:t>Memory pressure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235500" y="212366"/>
            <a:ext cx="78999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5300" b="1"/>
              <a:t>What to do with fragmentation?</a:t>
            </a:r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235500" y="1841433"/>
            <a:ext cx="7899900" cy="4555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</a:rPr>
              <a:t>Increase vm.min_free_kbytes!</a:t>
            </a:r>
          </a:p>
          <a:p>
            <a:pPr rt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</a:rPr>
              <a:t>High/low/min watermark.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/proc/zoneinfo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3600">
              <a:solidFill>
                <a:srgbClr val="000000"/>
              </a:solidFill>
            </a:endParaRPr>
          </a:p>
        </p:txBody>
      </p:sp>
      <p:sp>
        <p:nvSpPr>
          <p:cNvPr id="276" name="Shape 276"/>
          <p:cNvSpPr txBox="1"/>
          <p:nvPr/>
        </p:nvSpPr>
        <p:spPr>
          <a:xfrm>
            <a:off x="331500" y="4377676"/>
            <a:ext cx="7677600" cy="1714199"/>
          </a:xfrm>
          <a:prstGeom prst="rect">
            <a:avLst/>
          </a:prstGeom>
          <a:noFill/>
          <a:ln w="9525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Node 0, zone   Normal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pages free     2020543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      min      1297238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      low      1621547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      high     1945857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96000" y="136175"/>
            <a:ext cx="8148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5300" b="1"/>
              <a:t>Current fragmentation status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235500" y="1841433"/>
            <a:ext cx="7899900" cy="4555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3000">
                <a:solidFill>
                  <a:schemeClr val="dk1"/>
                </a:solidFill>
              </a:rPr>
              <a:t>/proc/buddyinfo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</p:txBody>
      </p:sp>
      <p:sp>
        <p:nvSpPr>
          <p:cNvPr id="283" name="Shape 283"/>
          <p:cNvSpPr txBox="1"/>
          <p:nvPr/>
        </p:nvSpPr>
        <p:spPr>
          <a:xfrm>
            <a:off x="284200" y="2537605"/>
            <a:ext cx="7677600" cy="3089400"/>
          </a:xfrm>
          <a:prstGeom prst="rect">
            <a:avLst/>
          </a:prstGeom>
          <a:noFill/>
          <a:ln w="9525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Node 0, zone      DMA      0      0      1      0  ...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Node 0, zone    DMA32   1147    980    813    450  ...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Node 0, zone   Normal  55014  15311   1173    120  ...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Node 1, zone   Normal  70581  15309   2604    200  ...</a:t>
            </a:r>
          </a:p>
          <a:p>
            <a:pPr rtl="0">
              <a:spcBef>
                <a:spcPts val="0"/>
              </a:spcBef>
              <a:buNone/>
            </a:pP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...   2      1      1      0      1      1      3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... 386    115     32     14      2      3      5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...   5      0      0      0      0      0      0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...  32      0      0      0      0      0      0 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96000" y="136175"/>
            <a:ext cx="8148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5300" b="1"/>
              <a:t>Why is it bad to increase min_free_kbytes?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235500" y="2982900"/>
            <a:ext cx="7873199" cy="303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Part of the memory </a:t>
            </a:r>
            <a:r>
              <a:rPr lang="en" sz="3600" i="1">
                <a:solidFill>
                  <a:schemeClr val="dk1"/>
                </a:solidFill>
              </a:rPr>
              <a:t>min_free_kbytes</a:t>
            </a:r>
            <a:r>
              <a:rPr lang="en" sz="3600">
                <a:solidFill>
                  <a:schemeClr val="dk1"/>
                </a:solidFill>
              </a:rPr>
              <a:t>-sized will not be available.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ctrTitle"/>
          </p:nvPr>
        </p:nvSpPr>
        <p:spPr>
          <a:xfrm>
            <a:off x="235500" y="2445394"/>
            <a:ext cx="7846200" cy="90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5300" b="1"/>
              <a:t>Memory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subTitle" idx="1"/>
          </p:nvPr>
        </p:nvSpPr>
        <p:spPr>
          <a:xfrm>
            <a:off x="235500" y="3626433"/>
            <a:ext cx="7846200" cy="105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</a:rPr>
              <a:t>Swap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235500" y="1536633"/>
            <a:ext cx="7859699" cy="4555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600">
              <a:solidFill>
                <a:srgbClr val="FF0000"/>
              </a:solidFill>
            </a:endParaRPr>
          </a:p>
          <a:p>
            <a:pPr algn="ctr" rtl="0">
              <a:spcBef>
                <a:spcPts val="0"/>
              </a:spcBef>
              <a:buNone/>
            </a:pPr>
            <a:r>
              <a:rPr lang="en" sz="3600">
                <a:solidFill>
                  <a:srgbClr val="FF0000"/>
                </a:solidFill>
              </a:rPr>
              <a:t>40GB of free memory and vm.swappiness=0, but server is still swapping!</a:t>
            </a:r>
          </a:p>
        </p:txBody>
      </p:sp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6900" y="237766"/>
            <a:ext cx="8289899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5300" b="1"/>
              <a:t>What is going on?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/>
        </p:nvSpPr>
        <p:spPr>
          <a:xfrm>
            <a:off x="297474" y="871666"/>
            <a:ext cx="2485499" cy="1984799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 txBox="1">
            <a:spLocks noGrp="1"/>
          </p:cNvSpPr>
          <p:nvPr>
            <p:ph type="body" idx="4294967295"/>
          </p:nvPr>
        </p:nvSpPr>
        <p:spPr>
          <a:xfrm>
            <a:off x="269950" y="1277166"/>
            <a:ext cx="1348499" cy="105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</a:rPr>
              <a:t>NODE 0 (CPU N0)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382175" y="321600"/>
            <a:ext cx="3333599" cy="43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2000"/>
              <a:t>1. </a:t>
            </a:r>
            <a:r>
              <a:rPr lang="en" sz="2000">
                <a:solidFill>
                  <a:schemeClr val="dk1"/>
                </a:solidFill>
              </a:rPr>
              <a:t>All the physical memory</a:t>
            </a:r>
          </a:p>
        </p:txBody>
      </p:sp>
      <p:cxnSp>
        <p:nvCxnSpPr>
          <p:cNvPr id="309" name="Shape 309"/>
          <p:cNvCxnSpPr>
            <a:stCxn id="306" idx="0"/>
            <a:endCxn id="306" idx="2"/>
          </p:cNvCxnSpPr>
          <p:nvPr/>
        </p:nvCxnSpPr>
        <p:spPr>
          <a:xfrm>
            <a:off x="1540224" y="871666"/>
            <a:ext cx="0" cy="1984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10" name="Shape 310"/>
          <p:cNvSpPr txBox="1">
            <a:spLocks noGrp="1"/>
          </p:cNvSpPr>
          <p:nvPr>
            <p:ph type="body" idx="4294967295"/>
          </p:nvPr>
        </p:nvSpPr>
        <p:spPr>
          <a:xfrm>
            <a:off x="1540217" y="1277166"/>
            <a:ext cx="1348499" cy="105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</a:rPr>
              <a:t>NODE 1 (CPU N1)</a:t>
            </a:r>
          </a:p>
        </p:txBody>
      </p:sp>
      <p:sp>
        <p:nvSpPr>
          <p:cNvPr id="311" name="Shape 311"/>
          <p:cNvSpPr/>
          <p:nvPr/>
        </p:nvSpPr>
        <p:spPr>
          <a:xfrm>
            <a:off x="297475" y="3653624"/>
            <a:ext cx="2485499" cy="3001799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12" name="Shape 312"/>
          <p:cNvCxnSpPr/>
          <p:nvPr/>
        </p:nvCxnSpPr>
        <p:spPr>
          <a:xfrm>
            <a:off x="321482" y="5984733"/>
            <a:ext cx="2461500" cy="0"/>
          </a:xfrm>
          <a:prstGeom prst="straightConnector1">
            <a:avLst/>
          </a:prstGeom>
          <a:noFill/>
          <a:ln w="19050" cap="flat" cmpd="sng">
            <a:solidFill>
              <a:srgbClr val="E69138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313" name="Shape 313"/>
          <p:cNvSpPr txBox="1"/>
          <p:nvPr/>
        </p:nvSpPr>
        <p:spPr>
          <a:xfrm>
            <a:off x="529787" y="5939256"/>
            <a:ext cx="2147099" cy="5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ZONE_DMA (0-16MB)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513334" y="5282795"/>
            <a:ext cx="2649299" cy="38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ZONE_DMA32 (0-4GB)</a:t>
            </a:r>
          </a:p>
        </p:txBody>
      </p:sp>
      <p:cxnSp>
        <p:nvCxnSpPr>
          <p:cNvPr id="315" name="Shape 315"/>
          <p:cNvCxnSpPr/>
          <p:nvPr/>
        </p:nvCxnSpPr>
        <p:spPr>
          <a:xfrm>
            <a:off x="309490" y="5248233"/>
            <a:ext cx="2485499" cy="0"/>
          </a:xfrm>
          <a:prstGeom prst="straightConnector1">
            <a:avLst/>
          </a:prstGeom>
          <a:noFill/>
          <a:ln w="19050" cap="flat" cmpd="sng">
            <a:solidFill>
              <a:srgbClr val="E69138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16" name="Shape 316"/>
          <p:cNvSpPr txBox="1"/>
          <p:nvPr/>
        </p:nvSpPr>
        <p:spPr>
          <a:xfrm>
            <a:off x="513333" y="4103699"/>
            <a:ext cx="2733599" cy="49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ZONE_NORMAL (4+GB)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382174" y="3038650"/>
            <a:ext cx="2316000" cy="43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2000"/>
              <a:t>2. NODE 0</a:t>
            </a:r>
            <a:r>
              <a:rPr lang="en" sz="2000">
                <a:solidFill>
                  <a:schemeClr val="dk1"/>
                </a:solidFill>
              </a:rPr>
              <a:t> (only)</a:t>
            </a:r>
          </a:p>
        </p:txBody>
      </p:sp>
      <p:sp>
        <p:nvSpPr>
          <p:cNvPr id="318" name="Shape 318"/>
          <p:cNvSpPr txBox="1"/>
          <p:nvPr/>
        </p:nvSpPr>
        <p:spPr>
          <a:xfrm>
            <a:off x="3903681" y="1083600"/>
            <a:ext cx="2316000" cy="43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2000"/>
              <a:t>3. Each zone</a:t>
            </a:r>
          </a:p>
        </p:txBody>
      </p:sp>
      <p:grpSp>
        <p:nvGrpSpPr>
          <p:cNvPr id="319" name="Shape 319"/>
          <p:cNvGrpSpPr/>
          <p:nvPr/>
        </p:nvGrpSpPr>
        <p:grpSpPr>
          <a:xfrm>
            <a:off x="3526562" y="1670066"/>
            <a:ext cx="4617769" cy="5594699"/>
            <a:chOff x="3450362" y="908066"/>
            <a:chExt cx="4617769" cy="5594699"/>
          </a:xfrm>
        </p:grpSpPr>
        <p:sp>
          <p:nvSpPr>
            <p:cNvPr id="320" name="Shape 320"/>
            <p:cNvSpPr txBox="1"/>
            <p:nvPr/>
          </p:nvSpPr>
          <p:spPr>
            <a:xfrm>
              <a:off x="3450362" y="908066"/>
              <a:ext cx="4281299" cy="55946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lnSpc>
                  <a:spcPct val="135000"/>
                </a:lnSpc>
                <a:spcBef>
                  <a:spcPts val="0"/>
                </a:spcBef>
                <a:buNone/>
              </a:pPr>
              <a:r>
                <a:rPr lang="en" sz="18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2</a:t>
              </a:r>
              <a:r>
                <a:rPr lang="en" sz="1800" baseline="300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0</a:t>
              </a:r>
              <a:r>
                <a:rPr lang="en" sz="18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*PAGE_SIZE</a:t>
              </a:r>
            </a:p>
            <a:p>
              <a:pPr lvl="0" rtl="0">
                <a:lnSpc>
                  <a:spcPct val="135000"/>
                </a:lnSpc>
                <a:spcBef>
                  <a:spcPts val="0"/>
                </a:spcBef>
                <a:buClr>
                  <a:schemeClr val="dk1"/>
                </a:buClr>
                <a:buSzPct val="61111"/>
                <a:buFont typeface="Arial"/>
                <a:buNone/>
              </a:pPr>
              <a:r>
                <a:rPr lang="en" sz="18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2</a:t>
              </a:r>
              <a:r>
                <a:rPr lang="en" sz="1800" baseline="300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1</a:t>
              </a:r>
              <a:r>
                <a:rPr lang="en" sz="18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*PAGE_SIZE</a:t>
              </a:r>
            </a:p>
            <a:p>
              <a:pPr lvl="0" rtl="0">
                <a:lnSpc>
                  <a:spcPct val="135000"/>
                </a:lnSpc>
                <a:spcBef>
                  <a:spcPts val="0"/>
                </a:spcBef>
                <a:buClr>
                  <a:schemeClr val="dk1"/>
                </a:buClr>
                <a:buSzPct val="61111"/>
                <a:buFont typeface="Arial"/>
                <a:buNone/>
              </a:pPr>
              <a:r>
                <a:rPr lang="en" sz="18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2</a:t>
              </a:r>
              <a:r>
                <a:rPr lang="en" sz="1800" baseline="300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2</a:t>
              </a:r>
              <a:r>
                <a:rPr lang="en" sz="18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*PAGE_SIZE</a:t>
              </a:r>
            </a:p>
            <a:p>
              <a:pPr lvl="0" rtl="0">
                <a:lnSpc>
                  <a:spcPct val="135000"/>
                </a:lnSpc>
                <a:spcBef>
                  <a:spcPts val="0"/>
                </a:spcBef>
                <a:buClr>
                  <a:schemeClr val="dk1"/>
                </a:buClr>
                <a:buSzPct val="61111"/>
                <a:buFont typeface="Arial"/>
                <a:buNone/>
              </a:pPr>
              <a:r>
                <a:rPr lang="en" sz="18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2</a:t>
              </a:r>
              <a:r>
                <a:rPr lang="en" sz="1800" baseline="300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3</a:t>
              </a:r>
              <a:r>
                <a:rPr lang="en" sz="18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*PAGE_SIZE</a:t>
              </a:r>
            </a:p>
            <a:p>
              <a:pPr lvl="0" rtl="0">
                <a:lnSpc>
                  <a:spcPct val="135000"/>
                </a:lnSpc>
                <a:spcBef>
                  <a:spcPts val="0"/>
                </a:spcBef>
                <a:buClr>
                  <a:schemeClr val="dk1"/>
                </a:buClr>
                <a:buSzPct val="61111"/>
                <a:buFont typeface="Arial"/>
                <a:buNone/>
              </a:pPr>
              <a:r>
                <a:rPr lang="en" sz="18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2</a:t>
              </a:r>
              <a:r>
                <a:rPr lang="en" sz="1800" baseline="300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4</a:t>
              </a:r>
              <a:r>
                <a:rPr lang="en" sz="18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*PAGE_SIZE</a:t>
              </a:r>
            </a:p>
            <a:p>
              <a:pPr lvl="0" rtl="0">
                <a:lnSpc>
                  <a:spcPct val="135000"/>
                </a:lnSpc>
                <a:spcBef>
                  <a:spcPts val="0"/>
                </a:spcBef>
                <a:buClr>
                  <a:schemeClr val="dk1"/>
                </a:buClr>
                <a:buSzPct val="61111"/>
                <a:buFont typeface="Arial"/>
                <a:buNone/>
              </a:pPr>
              <a:r>
                <a:rPr lang="en" sz="18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2</a:t>
              </a:r>
              <a:r>
                <a:rPr lang="en" sz="1800" baseline="300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5</a:t>
              </a:r>
              <a:r>
                <a:rPr lang="en" sz="18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*PAGE_SIZE</a:t>
              </a:r>
            </a:p>
            <a:p>
              <a:pPr lvl="0" rtl="0">
                <a:lnSpc>
                  <a:spcPct val="135000"/>
                </a:lnSpc>
                <a:spcBef>
                  <a:spcPts val="0"/>
                </a:spcBef>
                <a:buClr>
                  <a:schemeClr val="dk1"/>
                </a:buClr>
                <a:buSzPct val="61111"/>
                <a:buFont typeface="Arial"/>
                <a:buNone/>
              </a:pPr>
              <a:r>
                <a:rPr lang="en" sz="18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2</a:t>
              </a:r>
              <a:r>
                <a:rPr lang="en" sz="1800" baseline="300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6</a:t>
              </a:r>
              <a:r>
                <a:rPr lang="en" sz="18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*PAGE_SIZE</a:t>
              </a:r>
            </a:p>
            <a:p>
              <a:pPr lvl="0" rtl="0">
                <a:lnSpc>
                  <a:spcPct val="135000"/>
                </a:lnSpc>
                <a:spcBef>
                  <a:spcPts val="0"/>
                </a:spcBef>
                <a:buClr>
                  <a:schemeClr val="dk1"/>
                </a:buClr>
                <a:buSzPct val="61111"/>
                <a:buFont typeface="Arial"/>
                <a:buNone/>
              </a:pPr>
              <a:r>
                <a:rPr lang="en" sz="18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2</a:t>
              </a:r>
              <a:r>
                <a:rPr lang="en" sz="1800" baseline="300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7</a:t>
              </a:r>
              <a:r>
                <a:rPr lang="en" sz="18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*PAGE_SIZE                    ...</a:t>
              </a:r>
            </a:p>
            <a:p>
              <a:pPr lvl="0" rtl="0">
                <a:lnSpc>
                  <a:spcPct val="135000"/>
                </a:lnSpc>
                <a:spcBef>
                  <a:spcPts val="0"/>
                </a:spcBef>
                <a:buClr>
                  <a:schemeClr val="dk1"/>
                </a:buClr>
                <a:buSzPct val="61111"/>
                <a:buFont typeface="Arial"/>
                <a:buNone/>
              </a:pPr>
              <a:r>
                <a:rPr lang="en" sz="18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2</a:t>
              </a:r>
              <a:r>
                <a:rPr lang="en" sz="1800" baseline="300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8</a:t>
              </a:r>
              <a:r>
                <a:rPr lang="en" sz="18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*PAGE_SIZE                    ...</a:t>
              </a:r>
            </a:p>
            <a:p>
              <a:pPr lvl="0" rtl="0">
                <a:lnSpc>
                  <a:spcPct val="135000"/>
                </a:lnSpc>
                <a:spcBef>
                  <a:spcPts val="0"/>
                </a:spcBef>
                <a:buClr>
                  <a:schemeClr val="dk1"/>
                </a:buClr>
                <a:buSzPct val="61111"/>
                <a:buFont typeface="Arial"/>
                <a:buNone/>
              </a:pPr>
              <a:r>
                <a:rPr lang="en" sz="18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2</a:t>
              </a:r>
              <a:r>
                <a:rPr lang="en" sz="1800" baseline="300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9</a:t>
              </a:r>
              <a:r>
                <a:rPr lang="en" sz="18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*PAGE_SIZE                    ...</a:t>
              </a:r>
            </a:p>
            <a:p>
              <a:pPr lvl="0" rtl="0">
                <a:lnSpc>
                  <a:spcPct val="135000"/>
                </a:lnSpc>
                <a:spcBef>
                  <a:spcPts val="0"/>
                </a:spcBef>
                <a:buNone/>
              </a:pPr>
              <a:r>
                <a:rPr lang="en" sz="18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2</a:t>
              </a:r>
              <a:r>
                <a:rPr lang="en" sz="1800" baseline="300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10</a:t>
              </a:r>
              <a:r>
                <a:rPr lang="en" sz="18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*PAGE_SIZE                   ...</a:t>
              </a:r>
            </a:p>
          </p:txBody>
        </p:sp>
        <p:sp>
          <p:nvSpPr>
            <p:cNvPr id="321" name="Shape 321"/>
            <p:cNvSpPr/>
            <p:nvPr/>
          </p:nvSpPr>
          <p:spPr>
            <a:xfrm>
              <a:off x="5378921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5420988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5463055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5505122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5547189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5589256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5631323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5673389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5715456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5757523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5799590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5841657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5883723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5925790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5967857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6009924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6051991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6094058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6136125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6178191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6220258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6262325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6304392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6346458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6388526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6430592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6472659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6514726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6556792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6598860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6640927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6682993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6725060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6767127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6809194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6" name="Shape 356"/>
            <p:cNvSpPr/>
            <p:nvPr/>
          </p:nvSpPr>
          <p:spPr>
            <a:xfrm>
              <a:off x="6851260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>
              <a:off x="6893328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>
              <a:off x="6935394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9" name="Shape 359"/>
            <p:cNvSpPr/>
            <p:nvPr/>
          </p:nvSpPr>
          <p:spPr>
            <a:xfrm>
              <a:off x="6977461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0" name="Shape 360"/>
            <p:cNvSpPr/>
            <p:nvPr/>
          </p:nvSpPr>
          <p:spPr>
            <a:xfrm>
              <a:off x="7019528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1" name="Shape 361"/>
            <p:cNvSpPr/>
            <p:nvPr/>
          </p:nvSpPr>
          <p:spPr>
            <a:xfrm>
              <a:off x="7061595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>
              <a:off x="7103662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3" name="Shape 363"/>
            <p:cNvSpPr/>
            <p:nvPr/>
          </p:nvSpPr>
          <p:spPr>
            <a:xfrm>
              <a:off x="7145728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>
              <a:off x="7187796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7229862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7271929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>
              <a:off x="7313996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>
              <a:off x="7356063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>
              <a:off x="7398129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>
              <a:off x="7440196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>
              <a:off x="7482264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7524330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7566397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>
              <a:off x="7608464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>
              <a:off x="7650531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7692597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7734664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7776731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7818798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7860865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7902932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7944999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7987065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8029132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5378921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5461568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5547189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5629835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5715456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5798103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5883723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5966370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6049016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6131663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6217284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6299930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6385551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6468198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6553818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6636465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6722085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6804732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6890353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4" name="Shape 404"/>
            <p:cNvSpPr/>
            <p:nvPr/>
          </p:nvSpPr>
          <p:spPr>
            <a:xfrm>
              <a:off x="6973000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5" name="Shape 405"/>
            <p:cNvSpPr/>
            <p:nvPr/>
          </p:nvSpPr>
          <p:spPr>
            <a:xfrm>
              <a:off x="7058621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>
              <a:off x="7141267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7" name="Shape 407"/>
            <p:cNvSpPr/>
            <p:nvPr/>
          </p:nvSpPr>
          <p:spPr>
            <a:xfrm>
              <a:off x="7226888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8" name="Shape 408"/>
            <p:cNvSpPr/>
            <p:nvPr/>
          </p:nvSpPr>
          <p:spPr>
            <a:xfrm>
              <a:off x="7309534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9" name="Shape 409"/>
            <p:cNvSpPr/>
            <p:nvPr/>
          </p:nvSpPr>
          <p:spPr>
            <a:xfrm>
              <a:off x="7395155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0" name="Shape 410"/>
            <p:cNvSpPr/>
            <p:nvPr/>
          </p:nvSpPr>
          <p:spPr>
            <a:xfrm>
              <a:off x="7477802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>
              <a:off x="7563422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2" name="Shape 412"/>
            <p:cNvSpPr/>
            <p:nvPr/>
          </p:nvSpPr>
          <p:spPr>
            <a:xfrm>
              <a:off x="7646069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3" name="Shape 413"/>
            <p:cNvSpPr/>
            <p:nvPr/>
          </p:nvSpPr>
          <p:spPr>
            <a:xfrm>
              <a:off x="7731690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4" name="Shape 414"/>
            <p:cNvSpPr/>
            <p:nvPr/>
          </p:nvSpPr>
          <p:spPr>
            <a:xfrm>
              <a:off x="7814336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>
              <a:off x="7899957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>
              <a:off x="7982603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7" name="Shape 417"/>
            <p:cNvSpPr/>
            <p:nvPr/>
          </p:nvSpPr>
          <p:spPr>
            <a:xfrm>
              <a:off x="5378921" y="1981400"/>
              <a:ext cx="168299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8" name="Shape 418"/>
            <p:cNvSpPr/>
            <p:nvPr/>
          </p:nvSpPr>
          <p:spPr>
            <a:xfrm>
              <a:off x="5546445" y="1981400"/>
              <a:ext cx="168299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5713591" y="1981400"/>
              <a:ext cx="168299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0" name="Shape 420"/>
            <p:cNvSpPr/>
            <p:nvPr/>
          </p:nvSpPr>
          <p:spPr>
            <a:xfrm>
              <a:off x="5881115" y="1981400"/>
              <a:ext cx="168299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1" name="Shape 421"/>
            <p:cNvSpPr/>
            <p:nvPr/>
          </p:nvSpPr>
          <p:spPr>
            <a:xfrm>
              <a:off x="6048261" y="1981400"/>
              <a:ext cx="168299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2" name="Shape 422"/>
            <p:cNvSpPr/>
            <p:nvPr/>
          </p:nvSpPr>
          <p:spPr>
            <a:xfrm>
              <a:off x="6215785" y="1981400"/>
              <a:ext cx="168299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6382931" y="1981400"/>
              <a:ext cx="168299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6550455" y="1981400"/>
              <a:ext cx="168299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5" name="Shape 425"/>
            <p:cNvSpPr/>
            <p:nvPr/>
          </p:nvSpPr>
          <p:spPr>
            <a:xfrm>
              <a:off x="6717600" y="1981400"/>
              <a:ext cx="168299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6" name="Shape 426"/>
            <p:cNvSpPr/>
            <p:nvPr/>
          </p:nvSpPr>
          <p:spPr>
            <a:xfrm>
              <a:off x="6885125" y="1981400"/>
              <a:ext cx="168299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7" name="Shape 427"/>
            <p:cNvSpPr/>
            <p:nvPr/>
          </p:nvSpPr>
          <p:spPr>
            <a:xfrm>
              <a:off x="7052271" y="1981400"/>
              <a:ext cx="168299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8" name="Shape 428"/>
            <p:cNvSpPr/>
            <p:nvPr/>
          </p:nvSpPr>
          <p:spPr>
            <a:xfrm>
              <a:off x="7219794" y="1981400"/>
              <a:ext cx="168299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9" name="Shape 429"/>
            <p:cNvSpPr/>
            <p:nvPr/>
          </p:nvSpPr>
          <p:spPr>
            <a:xfrm>
              <a:off x="7386940" y="1981400"/>
              <a:ext cx="168299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0" name="Shape 430"/>
            <p:cNvSpPr/>
            <p:nvPr/>
          </p:nvSpPr>
          <p:spPr>
            <a:xfrm>
              <a:off x="7554464" y="1981400"/>
              <a:ext cx="168299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1" name="Shape 431"/>
            <p:cNvSpPr/>
            <p:nvPr/>
          </p:nvSpPr>
          <p:spPr>
            <a:xfrm>
              <a:off x="7721610" y="1981400"/>
              <a:ext cx="168299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2" name="Shape 432"/>
            <p:cNvSpPr/>
            <p:nvPr/>
          </p:nvSpPr>
          <p:spPr>
            <a:xfrm>
              <a:off x="7889134" y="1981400"/>
              <a:ext cx="168299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3" name="Shape 433"/>
            <p:cNvSpPr/>
            <p:nvPr/>
          </p:nvSpPr>
          <p:spPr>
            <a:xfrm>
              <a:off x="5378921" y="2445800"/>
              <a:ext cx="3345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5714217" y="2445800"/>
              <a:ext cx="3345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6049536" y="2445800"/>
              <a:ext cx="3345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6" name="Shape 436"/>
            <p:cNvSpPr/>
            <p:nvPr/>
          </p:nvSpPr>
          <p:spPr>
            <a:xfrm>
              <a:off x="6384831" y="2445800"/>
              <a:ext cx="3345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>
              <a:off x="6717270" y="2445800"/>
              <a:ext cx="3345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7052565" y="2445800"/>
              <a:ext cx="3345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7387885" y="2445800"/>
              <a:ext cx="3345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7723180" y="2445800"/>
              <a:ext cx="3345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1" name="Shape 441"/>
            <p:cNvSpPr/>
            <p:nvPr/>
          </p:nvSpPr>
          <p:spPr>
            <a:xfrm>
              <a:off x="5381801" y="2910200"/>
              <a:ext cx="6666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2" name="Shape 442"/>
            <p:cNvSpPr/>
            <p:nvPr/>
          </p:nvSpPr>
          <p:spPr>
            <a:xfrm>
              <a:off x="6049748" y="2910200"/>
              <a:ext cx="6666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3" name="Shape 443"/>
            <p:cNvSpPr/>
            <p:nvPr/>
          </p:nvSpPr>
          <p:spPr>
            <a:xfrm>
              <a:off x="6720363" y="2910200"/>
              <a:ext cx="6666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4" name="Shape 444"/>
            <p:cNvSpPr/>
            <p:nvPr/>
          </p:nvSpPr>
          <p:spPr>
            <a:xfrm>
              <a:off x="7390977" y="2910200"/>
              <a:ext cx="6666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5" name="Shape 445"/>
            <p:cNvSpPr/>
            <p:nvPr/>
          </p:nvSpPr>
          <p:spPr>
            <a:xfrm>
              <a:off x="5381801" y="3374600"/>
              <a:ext cx="1348499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6" name="Shape 446"/>
            <p:cNvSpPr/>
            <p:nvPr/>
          </p:nvSpPr>
          <p:spPr>
            <a:xfrm>
              <a:off x="6717695" y="3374600"/>
              <a:ext cx="1348499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7" name="Shape 447"/>
            <p:cNvSpPr/>
            <p:nvPr/>
          </p:nvSpPr>
          <p:spPr>
            <a:xfrm>
              <a:off x="5381801" y="3839000"/>
              <a:ext cx="26844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/>
          <p:nvPr/>
        </p:nvSpPr>
        <p:spPr>
          <a:xfrm>
            <a:off x="427950" y="131875"/>
            <a:ext cx="7677600" cy="106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5300" b="1"/>
              <a:t>Uneven memory usage between nodes</a:t>
            </a:r>
          </a:p>
        </p:txBody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-90250" y="3431742"/>
            <a:ext cx="2178000" cy="20445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</a:rPr>
              <a:t>NODE 0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</a:rPr>
              <a:t>(CPU N0)</a:t>
            </a:r>
          </a:p>
        </p:txBody>
      </p:sp>
      <p:sp>
        <p:nvSpPr>
          <p:cNvPr id="454" name="Shape 454"/>
          <p:cNvSpPr txBox="1">
            <a:spLocks noGrp="1"/>
          </p:cNvSpPr>
          <p:nvPr>
            <p:ph type="body" idx="2"/>
          </p:nvPr>
        </p:nvSpPr>
        <p:spPr>
          <a:xfrm>
            <a:off x="6255396" y="3548142"/>
            <a:ext cx="2178000" cy="20445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</a:rPr>
              <a:t>NODE 1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</a:rPr>
              <a:t>(CPU N1)</a:t>
            </a:r>
          </a:p>
        </p:txBody>
      </p:sp>
      <p:grpSp>
        <p:nvGrpSpPr>
          <p:cNvPr id="455" name="Shape 455"/>
          <p:cNvGrpSpPr/>
          <p:nvPr/>
        </p:nvGrpSpPr>
        <p:grpSpPr>
          <a:xfrm>
            <a:off x="1848750" y="2510875"/>
            <a:ext cx="4551099" cy="3869999"/>
            <a:chOff x="2153550" y="2510875"/>
            <a:chExt cx="4551099" cy="3869999"/>
          </a:xfrm>
        </p:grpSpPr>
        <p:sp>
          <p:nvSpPr>
            <p:cNvPr id="456" name="Shape 456"/>
            <p:cNvSpPr/>
            <p:nvPr/>
          </p:nvSpPr>
          <p:spPr>
            <a:xfrm>
              <a:off x="4429150" y="5663200"/>
              <a:ext cx="2275499" cy="717599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7" name="Shape 457"/>
            <p:cNvSpPr/>
            <p:nvPr/>
          </p:nvSpPr>
          <p:spPr>
            <a:xfrm>
              <a:off x="2153550" y="3228475"/>
              <a:ext cx="2275499" cy="3152399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8" name="Shape 458"/>
            <p:cNvSpPr/>
            <p:nvPr/>
          </p:nvSpPr>
          <p:spPr>
            <a:xfrm>
              <a:off x="2153550" y="2510875"/>
              <a:ext cx="2275499" cy="717599"/>
            </a:xfrm>
            <a:prstGeom prst="rect">
              <a:avLst/>
            </a:prstGeom>
            <a:solidFill>
              <a:srgbClr val="93C4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9" name="Shape 459"/>
            <p:cNvSpPr/>
            <p:nvPr/>
          </p:nvSpPr>
          <p:spPr>
            <a:xfrm>
              <a:off x="4429150" y="2510875"/>
              <a:ext cx="2275499" cy="3152399"/>
            </a:xfrm>
            <a:prstGeom prst="rect">
              <a:avLst/>
            </a:prstGeom>
            <a:solidFill>
              <a:srgbClr val="93C4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60" name="Shape 460"/>
          <p:cNvSpPr txBox="1">
            <a:spLocks noGrp="1"/>
          </p:cNvSpPr>
          <p:nvPr>
            <p:ph type="body" idx="3"/>
          </p:nvPr>
        </p:nvSpPr>
        <p:spPr>
          <a:xfrm>
            <a:off x="1896750" y="2588253"/>
            <a:ext cx="2178000" cy="3074999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</a:rPr>
              <a:t>Free</a:t>
            </a:r>
          </a:p>
          <a:p>
            <a:pPr algn="ctr" rtl="0">
              <a:spcBef>
                <a:spcPts val="0"/>
              </a:spcBef>
              <a:buNone/>
            </a:pPr>
            <a:endParaRPr sz="3000">
              <a:solidFill>
                <a:srgbClr val="000000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</a:rPr>
              <a:t>Used</a:t>
            </a:r>
          </a:p>
        </p:txBody>
      </p:sp>
      <p:sp>
        <p:nvSpPr>
          <p:cNvPr id="461" name="Shape 461"/>
          <p:cNvSpPr txBox="1">
            <a:spLocks noGrp="1"/>
          </p:cNvSpPr>
          <p:nvPr>
            <p:ph type="body" idx="4"/>
          </p:nvPr>
        </p:nvSpPr>
        <p:spPr>
          <a:xfrm>
            <a:off x="4173100" y="2588253"/>
            <a:ext cx="2178000" cy="36216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</a:rPr>
              <a:t>Free</a:t>
            </a:r>
          </a:p>
          <a:p>
            <a:pPr algn="ctr" rtl="0">
              <a:spcBef>
                <a:spcPts val="0"/>
              </a:spcBef>
              <a:buNone/>
            </a:pPr>
            <a:endParaRPr sz="3000">
              <a:solidFill>
                <a:srgbClr val="000000"/>
              </a:solidFill>
            </a:endParaRPr>
          </a:p>
          <a:p>
            <a:pPr algn="ctr" rtl="0">
              <a:spcBef>
                <a:spcPts val="0"/>
              </a:spcBef>
              <a:buNone/>
            </a:pPr>
            <a:endParaRPr sz="3000">
              <a:solidFill>
                <a:srgbClr val="000000"/>
              </a:solidFill>
            </a:endParaRPr>
          </a:p>
          <a:p>
            <a:pPr algn="ctr" rtl="0">
              <a:spcBef>
                <a:spcPts val="0"/>
              </a:spcBef>
              <a:buNone/>
            </a:pPr>
            <a:endParaRPr sz="3600">
              <a:solidFill>
                <a:srgbClr val="000000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</a:rPr>
              <a:t>Used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/>
          <p:nvPr/>
        </p:nvSpPr>
        <p:spPr>
          <a:xfrm>
            <a:off x="371650" y="2180875"/>
            <a:ext cx="7668899" cy="442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3000">
                <a:solidFill>
                  <a:schemeClr val="dk1"/>
                </a:solidFill>
              </a:rPr>
              <a:t>numastat -m &lt;PID&gt;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3000">
                <a:solidFill>
                  <a:schemeClr val="dk1"/>
                </a:solidFill>
              </a:rPr>
              <a:t>numastat -m</a:t>
            </a:r>
          </a:p>
        </p:txBody>
      </p:sp>
      <p:sp>
        <p:nvSpPr>
          <p:cNvPr id="467" name="Shape 467"/>
          <p:cNvSpPr txBox="1"/>
          <p:nvPr/>
        </p:nvSpPr>
        <p:spPr>
          <a:xfrm>
            <a:off x="145625" y="3452000"/>
            <a:ext cx="8080199" cy="1336199"/>
          </a:xfrm>
          <a:prstGeom prst="rect">
            <a:avLst/>
          </a:prstGeom>
          <a:noFill/>
          <a:ln w="9525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57894"/>
              <a:buFont typeface="Arial"/>
              <a:buNone/>
            </a:pPr>
            <a:r>
              <a:rPr lang="en" sz="1900">
                <a:latin typeface="Courier New"/>
                <a:ea typeface="Courier New"/>
                <a:cs typeface="Courier New"/>
                <a:sym typeface="Courier New"/>
              </a:rPr>
              <a:t>                Node 0          Node 1           Total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900">
                <a:latin typeface="Courier New"/>
                <a:ea typeface="Courier New"/>
                <a:cs typeface="Courier New"/>
                <a:sym typeface="Courier New"/>
              </a:rPr>
              <a:t>       --------------- --------------- ---------------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900">
                <a:latin typeface="Courier New"/>
                <a:ea typeface="Courier New"/>
                <a:cs typeface="Courier New"/>
                <a:sym typeface="Courier New"/>
              </a:rPr>
              <a:t>MemFree       51707.00        23323.77        75030.77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900">
                <a:latin typeface="Courier New"/>
                <a:ea typeface="Courier New"/>
                <a:cs typeface="Courier New"/>
                <a:sym typeface="Courier New"/>
              </a:rPr>
              <a:t>...</a:t>
            </a:r>
          </a:p>
        </p:txBody>
      </p:sp>
      <p:sp>
        <p:nvSpPr>
          <p:cNvPr id="468" name="Shape 468"/>
          <p:cNvSpPr txBox="1"/>
          <p:nvPr/>
        </p:nvSpPr>
        <p:spPr>
          <a:xfrm>
            <a:off x="-77500" y="360475"/>
            <a:ext cx="8516700" cy="106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5300" b="1"/>
              <a:t>Current usage by nodes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>
            <a:spLocks noGrp="1"/>
          </p:cNvSpPr>
          <p:nvPr>
            <p:ph type="title"/>
          </p:nvPr>
        </p:nvSpPr>
        <p:spPr>
          <a:xfrm>
            <a:off x="235500" y="364766"/>
            <a:ext cx="78462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5300" b="1"/>
              <a:t>What to do with NUMA?</a:t>
            </a:r>
          </a:p>
        </p:txBody>
      </p:sp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3798550" y="1569675"/>
            <a:ext cx="4480499" cy="4555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600" dirty="0">
                <a:solidFill>
                  <a:srgbClr val="000000"/>
                </a:solidFill>
              </a:rPr>
              <a:t>    Turn off NUMA</a:t>
            </a:r>
          </a:p>
          <a:p>
            <a:pPr algn="ctr" rtl="0">
              <a:spcBef>
                <a:spcPts val="0"/>
              </a:spcBef>
              <a:buNone/>
            </a:pPr>
            <a:endParaRPr sz="1800" dirty="0">
              <a:solidFill>
                <a:srgbClr val="000000"/>
              </a:solidFill>
            </a:endParaRPr>
          </a:p>
          <a:p>
            <a:pPr marL="685800" lvl="0" indent="-4572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600" dirty="0">
                <a:solidFill>
                  <a:srgbClr val="000000"/>
                </a:solidFill>
              </a:rPr>
              <a:t>For the whole system (kernel parameter):</a:t>
            </a:r>
          </a:p>
          <a:p>
            <a:pPr lvl="0" indent="457200" algn="l" rtl="0">
              <a:spcBef>
                <a:spcPts val="0"/>
              </a:spcBef>
              <a:buNone/>
            </a:pPr>
            <a:r>
              <a:rPr lang="en" sz="26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numa=off</a:t>
            </a:r>
          </a:p>
          <a:p>
            <a:pPr marL="685800" lvl="0" indent="-4572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600" dirty="0">
                <a:solidFill>
                  <a:srgbClr val="000000"/>
                </a:solidFill>
              </a:rPr>
              <a:t>Per process:</a:t>
            </a:r>
          </a:p>
          <a:p>
            <a:pPr lvl="0" indent="457200" algn="l">
              <a:spcBef>
                <a:spcPts val="0"/>
              </a:spcBef>
              <a:buNone/>
            </a:pPr>
            <a:r>
              <a:rPr lang="en" sz="26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numactl —interleave=all &lt;cmd&gt;</a:t>
            </a:r>
          </a:p>
        </p:txBody>
      </p:sp>
      <p:sp>
        <p:nvSpPr>
          <p:cNvPr id="475" name="Shape 475"/>
          <p:cNvSpPr txBox="1">
            <a:spLocks noGrp="1"/>
          </p:cNvSpPr>
          <p:nvPr>
            <p:ph type="body" idx="2"/>
          </p:nvPr>
        </p:nvSpPr>
        <p:spPr>
          <a:xfrm>
            <a:off x="235501" y="1569683"/>
            <a:ext cx="3683400" cy="4555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2600" dirty="0">
                <a:solidFill>
                  <a:srgbClr val="000000"/>
                </a:solidFill>
              </a:rPr>
              <a:t>Prepare application</a:t>
            </a:r>
          </a:p>
          <a:p>
            <a:pPr algn="ctr" rtl="0">
              <a:spcBef>
                <a:spcPts val="0"/>
              </a:spcBef>
              <a:buNone/>
            </a:pPr>
            <a:endParaRPr sz="1800" dirty="0">
              <a:solidFill>
                <a:srgbClr val="000000"/>
              </a:solidFill>
            </a:endParaRPr>
          </a:p>
          <a:p>
            <a:pPr marL="685800" lvl="0" indent="-457200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600" dirty="0">
                <a:solidFill>
                  <a:srgbClr val="000000"/>
                </a:solidFill>
              </a:rPr>
              <a:t>Multithreading in all parts</a:t>
            </a:r>
          </a:p>
          <a:p>
            <a:pPr marL="685800" lvl="0" indent="-45720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600" dirty="0">
                <a:solidFill>
                  <a:srgbClr val="000000"/>
                </a:solidFill>
              </a:rPr>
              <a:t>Node affinity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/>
        </p:nvSpPr>
        <p:spPr>
          <a:xfrm>
            <a:off x="487500" y="112100"/>
            <a:ext cx="7700700" cy="62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6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5300"/>
              <a:t>Dmitry Samsonov</a:t>
            </a:r>
          </a:p>
          <a:p>
            <a:pPr lvl="0" rtl="0">
              <a:lnSpc>
                <a:spcPct val="160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/>
              <a:t>Lead System Administrator at Odnoklassniki</a:t>
            </a:r>
          </a:p>
          <a:p>
            <a:pPr lvl="0" rtl="0">
              <a:lnSpc>
                <a:spcPct val="160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/>
              <a:t>Expertise:</a:t>
            </a:r>
          </a:p>
          <a:p>
            <a:pPr marL="457200" lvl="0" indent="-419100" rtl="0">
              <a:lnSpc>
                <a:spcPct val="160000"/>
              </a:lnSpc>
              <a:spcBef>
                <a:spcPts val="0"/>
              </a:spcBef>
              <a:buSzPct val="100000"/>
              <a:buChar char="●"/>
            </a:pPr>
            <a:r>
              <a:rPr lang="en" sz="3000"/>
              <a:t>Zabbix</a:t>
            </a:r>
          </a:p>
          <a:p>
            <a:pPr marL="457200" lvl="0" indent="-419100" rtl="0">
              <a:lnSpc>
                <a:spcPct val="160000"/>
              </a:lnSpc>
              <a:spcBef>
                <a:spcPts val="0"/>
              </a:spcBef>
              <a:buSzPct val="100000"/>
              <a:buChar char="●"/>
            </a:pPr>
            <a:r>
              <a:rPr lang="en" sz="3000"/>
              <a:t>CFEngine</a:t>
            </a:r>
          </a:p>
          <a:p>
            <a:pPr marL="457200" lvl="0" indent="-419100" rtl="0">
              <a:lnSpc>
                <a:spcPct val="160000"/>
              </a:lnSpc>
              <a:spcBef>
                <a:spcPts val="0"/>
              </a:spcBef>
              <a:buSzPct val="100000"/>
              <a:buChar char="●"/>
            </a:pPr>
            <a:r>
              <a:rPr lang="en" sz="3000"/>
              <a:t>Linux tuning</a:t>
            </a:r>
          </a:p>
          <a:p>
            <a:pPr lvl="0" algn="r" rtl="0">
              <a:lnSpc>
                <a:spcPct val="160000"/>
              </a:lnSpc>
              <a:spcBef>
                <a:spcPts val="0"/>
              </a:spcBef>
              <a:buNone/>
            </a:pPr>
            <a:r>
              <a:rPr lang="en" sz="3000" u="sng">
                <a:solidFill>
                  <a:schemeClr val="hlink"/>
                </a:solidFill>
                <a:hlinkClick r:id="rId4"/>
              </a:rPr>
              <a:t>dmitry.samsonov@odnoklassniki.ru</a:t>
            </a:r>
          </a:p>
          <a:p>
            <a:pPr lvl="0" algn="r" rtl="0">
              <a:lnSpc>
                <a:spcPct val="160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 u="sng">
                <a:solidFill>
                  <a:schemeClr val="hlink"/>
                </a:solidFill>
                <a:hlinkClick r:id="rId5"/>
              </a:rPr>
              <a:t>https://www.linkedin.com/in/dmitrysamsonov</a:t>
            </a:r>
          </a:p>
          <a:p>
            <a:pPr lvl="0" rtl="0">
              <a:lnSpc>
                <a:spcPct val="16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000"/>
          </a:p>
          <a:p>
            <a:pPr lvl="0" rtl="0">
              <a:lnSpc>
                <a:spcPct val="160000"/>
              </a:lnSpc>
              <a:spcBef>
                <a:spcPts val="0"/>
              </a:spcBef>
              <a:buNone/>
            </a:pPr>
            <a:endParaRPr sz="3000"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>
            <a:spLocks noGrp="1"/>
          </p:cNvSpPr>
          <p:nvPr>
            <p:ph type="title"/>
          </p:nvPr>
        </p:nvSpPr>
        <p:spPr>
          <a:xfrm>
            <a:off x="235500" y="2486800"/>
            <a:ext cx="7859699" cy="1122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5300" b="1"/>
              <a:t>Network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>
            <a:spLocks noGrp="1"/>
          </p:cNvSpPr>
          <p:nvPr>
            <p:ph type="title"/>
          </p:nvPr>
        </p:nvSpPr>
        <p:spPr>
          <a:xfrm>
            <a:off x="235500" y="-16233"/>
            <a:ext cx="7873199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5300" b="1"/>
              <a:t>What already had to be done</a:t>
            </a:r>
          </a:p>
        </p:txBody>
      </p:sp>
      <p:sp>
        <p:nvSpPr>
          <p:cNvPr id="486" name="Shape 486"/>
          <p:cNvSpPr txBox="1">
            <a:spLocks noGrp="1"/>
          </p:cNvSpPr>
          <p:nvPr>
            <p:ph type="body" idx="1"/>
          </p:nvPr>
        </p:nvSpPr>
        <p:spPr>
          <a:xfrm>
            <a:off x="235500" y="1679000"/>
            <a:ext cx="7873199" cy="475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300">
                <a:solidFill>
                  <a:srgbClr val="000000"/>
                </a:solidFill>
              </a:rPr>
              <a:t>Ring buffer: </a:t>
            </a:r>
            <a:r>
              <a:rPr lang="en" sz="23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ethtool -g/-G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300">
                <a:solidFill>
                  <a:srgbClr val="000000"/>
                </a:solidFill>
              </a:rPr>
              <a:t>Transmit queue length: </a:t>
            </a:r>
            <a:r>
              <a:rPr lang="en" sz="23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ip link/ip link set &lt;DEV&gt; txqueuelen &lt;PACKETS&gt;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300">
                <a:solidFill>
                  <a:srgbClr val="000000"/>
                </a:solidFill>
              </a:rPr>
              <a:t>Receive queue length: </a:t>
            </a:r>
            <a:r>
              <a:rPr lang="en" sz="23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net.core.netdev_max_backlog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</a:rPr>
              <a:t>Socket buffer: </a:t>
            </a:r>
            <a:r>
              <a:rPr lang="en" sz="23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net.core.&lt;rmem_default|rmem_max&gt;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net.core.&lt;wmem_default|wmem_max&gt;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net.ipv4.&lt;tcp_rmem|udp_rmem&gt;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net.ipv4.&lt;tcp_wmem|udp_wmem&gt;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net.ipv4.udp_mem</a:t>
            </a:r>
          </a:p>
          <a:p>
            <a: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  <a:highlight>
                  <a:srgbClr val="FFFFFF"/>
                </a:highlight>
              </a:rPr>
              <a:t>Offload</a:t>
            </a:r>
            <a:r>
              <a:rPr lang="en" sz="23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ethtool -k/-K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>
            <a:spLocks noGrp="1"/>
          </p:cNvSpPr>
          <p:nvPr>
            <p:ph type="ctrTitle"/>
          </p:nvPr>
        </p:nvSpPr>
        <p:spPr>
          <a:xfrm>
            <a:off x="235507" y="459366"/>
            <a:ext cx="7873199" cy="2736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5300" b="1"/>
              <a:t>Network</a:t>
            </a:r>
          </a:p>
        </p:txBody>
      </p:sp>
      <p:sp>
        <p:nvSpPr>
          <p:cNvPr id="492" name="Shape 492"/>
          <p:cNvSpPr txBox="1">
            <a:spLocks noGrp="1"/>
          </p:cNvSpPr>
          <p:nvPr>
            <p:ph type="subTitle" idx="1"/>
          </p:nvPr>
        </p:nvSpPr>
        <p:spPr>
          <a:xfrm>
            <a:off x="235500" y="3245433"/>
            <a:ext cx="7873199" cy="105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30555"/>
              <a:buFont typeface="Arial"/>
              <a:buNone/>
            </a:pPr>
            <a:r>
              <a:rPr lang="en" sz="3600">
                <a:solidFill>
                  <a:srgbClr val="000000"/>
                </a:solidFill>
              </a:rPr>
              <a:t>Broken pipe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Shape 4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000" y="2028175"/>
            <a:ext cx="7590276" cy="4696474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Shape 498"/>
          <p:cNvSpPr txBox="1">
            <a:spLocks noGrp="1"/>
          </p:cNvSpPr>
          <p:nvPr>
            <p:ph type="body" idx="1"/>
          </p:nvPr>
        </p:nvSpPr>
        <p:spPr>
          <a:xfrm>
            <a:off x="0" y="920175"/>
            <a:ext cx="8525399" cy="5171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0000"/>
                </a:solidFill>
              </a:rPr>
              <a:t>Broken pipe errors background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0000"/>
                </a:solidFill>
              </a:rPr>
              <a:t>In tcpdump - half-duplex close sequence.</a:t>
            </a:r>
          </a:p>
        </p:txBody>
      </p:sp>
      <p:sp>
        <p:nvSpPr>
          <p:cNvPr id="499" name="Shape 499"/>
          <p:cNvSpPr txBox="1">
            <a:spLocks noGrp="1"/>
          </p:cNvSpPr>
          <p:nvPr>
            <p:ph type="title"/>
          </p:nvPr>
        </p:nvSpPr>
        <p:spPr>
          <a:xfrm>
            <a:off x="6900" y="9166"/>
            <a:ext cx="8289899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5300" b="1"/>
              <a:t>What is going on?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title"/>
          </p:nvPr>
        </p:nvSpPr>
        <p:spPr>
          <a:xfrm>
            <a:off x="235500" y="364766"/>
            <a:ext cx="7859699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5300" b="1">
                <a:solidFill>
                  <a:srgbClr val="000000"/>
                </a:solidFill>
              </a:rPr>
              <a:t>OOO</a:t>
            </a:r>
          </a:p>
        </p:txBody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235500" y="1536625"/>
            <a:ext cx="7976999" cy="4555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800">
                <a:solidFill>
                  <a:srgbClr val="000000"/>
                </a:solidFill>
              </a:rPr>
              <a:t>Out-of-order packet, i.e. packet with incorrect SEQuence number.</a:t>
            </a:r>
          </a:p>
          <a:p>
            <a:pPr lvl="0">
              <a:spcBef>
                <a:spcPts val="0"/>
              </a:spcBef>
              <a:buNone/>
            </a:pPr>
            <a:endParaRPr sz="2800"/>
          </a:p>
        </p:txBody>
      </p:sp>
      <p:pic>
        <p:nvPicPr>
          <p:cNvPr id="506" name="Shape 506"/>
          <p:cNvPicPr preferRelativeResize="0"/>
          <p:nvPr/>
        </p:nvPicPr>
        <p:blipFill rotWithShape="1">
          <a:blip r:embed="rId4">
            <a:alphaModFix/>
          </a:blip>
          <a:srcRect t="23342"/>
          <a:stretch/>
        </p:blipFill>
        <p:spPr>
          <a:xfrm>
            <a:off x="764912" y="2656916"/>
            <a:ext cx="6800874" cy="3913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>
            <a:spLocks noGrp="1"/>
          </p:cNvSpPr>
          <p:nvPr>
            <p:ph type="title"/>
          </p:nvPr>
        </p:nvSpPr>
        <p:spPr>
          <a:xfrm>
            <a:off x="235500" y="390166"/>
            <a:ext cx="7859699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5300" b="1"/>
              <a:t>What to do with OOO?</a:t>
            </a:r>
          </a:p>
        </p:txBody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235500" y="1356966"/>
            <a:ext cx="7859699" cy="4734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00"/>
                </a:solidFill>
              </a:rPr>
              <a:t>One connection packets by one route:</a:t>
            </a:r>
          </a:p>
          <a:p>
            <a:pPr marL="5715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000000"/>
                </a:solidFill>
              </a:rPr>
              <a:t>Same CPU core</a:t>
            </a:r>
          </a:p>
          <a:p>
            <a:pPr marL="5715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000000"/>
                </a:solidFill>
              </a:rPr>
              <a:t>Same network interface</a:t>
            </a:r>
          </a:p>
          <a:p>
            <a:pPr marL="5715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000000"/>
                </a:solidFill>
              </a:rPr>
              <a:t>Same NIC queue</a:t>
            </a:r>
          </a:p>
          <a:p>
            <a:pPr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00"/>
                </a:solidFill>
              </a:rPr>
              <a:t>Configuration:</a:t>
            </a:r>
          </a:p>
          <a:p>
            <a:pPr marL="5715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000000"/>
                </a:solidFill>
              </a:rPr>
              <a:t>Bind threads/processes to CPU cores</a:t>
            </a:r>
          </a:p>
          <a:p>
            <a:pPr marL="5715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000000"/>
                </a:solidFill>
              </a:rPr>
              <a:t>Bind NIC queues to CPU cores</a:t>
            </a:r>
          </a:p>
          <a:p>
            <a:pPr marL="571500" lvl="0" indent="-34290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000000"/>
                </a:solidFill>
              </a:rPr>
              <a:t>Use RFS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Shape 5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100" y="1556575"/>
            <a:ext cx="8052499" cy="4982475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Shape 518"/>
          <p:cNvSpPr txBox="1">
            <a:spLocks noGrp="1"/>
          </p:cNvSpPr>
          <p:nvPr>
            <p:ph type="title"/>
          </p:nvPr>
        </p:nvSpPr>
        <p:spPr>
          <a:xfrm>
            <a:off x="235500" y="161583"/>
            <a:ext cx="7859699" cy="154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5300" b="1">
                <a:solidFill>
                  <a:srgbClr val="CC0000"/>
                </a:solidFill>
              </a:rPr>
              <a:t>Before</a:t>
            </a:r>
            <a:r>
              <a:rPr lang="en" sz="5300" b="1"/>
              <a:t>/</a:t>
            </a:r>
            <a:r>
              <a:rPr lang="en" sz="5300" b="1">
                <a:solidFill>
                  <a:srgbClr val="3C78D8"/>
                </a:solidFill>
              </a:rPr>
              <a:t>after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600"/>
              <a:t>Broken pipes per second per server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>
            <a:spLocks noGrp="1"/>
          </p:cNvSpPr>
          <p:nvPr>
            <p:ph type="title"/>
          </p:nvPr>
        </p:nvSpPr>
        <p:spPr>
          <a:xfrm>
            <a:off x="96000" y="136175"/>
            <a:ext cx="8148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5300" b="1"/>
              <a:t>Why is static binding bad?</a:t>
            </a:r>
          </a:p>
        </p:txBody>
      </p:sp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235500" y="2810298"/>
            <a:ext cx="7873199" cy="38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Load distribution between CPU cores might be uneven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>
            <a:spLocks noGrp="1"/>
          </p:cNvSpPr>
          <p:nvPr>
            <p:ph type="ctrTitle"/>
          </p:nvPr>
        </p:nvSpPr>
        <p:spPr>
          <a:xfrm>
            <a:off x="235500" y="1907550"/>
            <a:ext cx="7850699" cy="984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5300" b="1"/>
              <a:t>Network</a:t>
            </a:r>
          </a:p>
        </p:txBody>
      </p:sp>
      <p:sp>
        <p:nvSpPr>
          <p:cNvPr id="530" name="Shape 530"/>
          <p:cNvSpPr txBox="1">
            <a:spLocks noGrp="1"/>
          </p:cNvSpPr>
          <p:nvPr>
            <p:ph type="subTitle" idx="1"/>
          </p:nvPr>
        </p:nvSpPr>
        <p:spPr>
          <a:xfrm>
            <a:off x="235500" y="3169229"/>
            <a:ext cx="7850699" cy="105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</a:rPr>
              <a:t>Network load distribution between CPU cores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Shape 5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350" y="247650"/>
            <a:ext cx="7639050" cy="636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000" y="101325"/>
            <a:ext cx="4762500" cy="33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5123550" y="257150"/>
            <a:ext cx="3035400" cy="266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OpenSuSE 10.2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Release: 07.12.2006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End of life: 30.11.2008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75550" y="3937000"/>
            <a:ext cx="5412000" cy="18259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/>
        </p:nvSpPr>
        <p:spPr>
          <a:xfrm>
            <a:off x="533400" y="3718100"/>
            <a:ext cx="3035400" cy="266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CentOS 7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Release: 07.07.2014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End of life: 30.06.2024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 txBox="1">
            <a:spLocks noGrp="1"/>
          </p:cNvSpPr>
          <p:nvPr>
            <p:ph type="title"/>
          </p:nvPr>
        </p:nvSpPr>
        <p:spPr>
          <a:xfrm>
            <a:off x="98950" y="288575"/>
            <a:ext cx="82137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5300" b="1"/>
              <a:t>CPU0 utilization at 100%</a:t>
            </a:r>
          </a:p>
        </p:txBody>
      </p:sp>
      <p:pic>
        <p:nvPicPr>
          <p:cNvPr id="541" name="Shape 5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447800"/>
            <a:ext cx="7981950" cy="493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 txBox="1">
            <a:spLocks noGrp="1"/>
          </p:cNvSpPr>
          <p:nvPr>
            <p:ph type="title"/>
          </p:nvPr>
        </p:nvSpPr>
        <p:spPr>
          <a:xfrm>
            <a:off x="233200" y="288575"/>
            <a:ext cx="7857599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5300" b="1"/>
              <a:t>Why this is happening?</a:t>
            </a:r>
          </a:p>
        </p:txBody>
      </p:sp>
      <p:sp>
        <p:nvSpPr>
          <p:cNvPr id="547" name="Shape 547"/>
          <p:cNvSpPr txBox="1">
            <a:spLocks noGrp="1"/>
          </p:cNvSpPr>
          <p:nvPr>
            <p:ph type="body" idx="1"/>
          </p:nvPr>
        </p:nvSpPr>
        <p:spPr>
          <a:xfrm>
            <a:off x="311700" y="1993838"/>
            <a:ext cx="7702800" cy="4555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52450" lvl="0" indent="-514350" rtl="0">
              <a:spcBef>
                <a:spcPts val="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" sz="3000" dirty="0" smtClean="0">
                <a:solidFill>
                  <a:srgbClr val="000000"/>
                </a:solidFill>
              </a:rPr>
              <a:t>Single queue </a:t>
            </a:r>
            <a:r>
              <a:rPr lang="en" sz="3000" dirty="0">
                <a:solidFill>
                  <a:srgbClr val="000000"/>
                </a:solidFill>
              </a:rPr>
              <a:t>- turn on </a:t>
            </a:r>
            <a:r>
              <a:rPr lang="en" sz="3000" dirty="0" smtClean="0">
                <a:solidFill>
                  <a:srgbClr val="000000"/>
                </a:solidFill>
              </a:rPr>
              <a:t>more:         </a:t>
            </a:r>
            <a:r>
              <a:rPr lang="en" sz="3000" dirty="0" smtClea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ethtool </a:t>
            </a:r>
            <a:r>
              <a:rPr lang="en" sz="30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-l/-</a:t>
            </a:r>
            <a:r>
              <a:rPr lang="en" sz="3000" dirty="0" smtClea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L</a:t>
            </a:r>
          </a:p>
          <a:p>
            <a:pPr marL="514350" lvl="0" indent="-514350" rtl="0">
              <a:spcBef>
                <a:spcPts val="0"/>
              </a:spcBef>
              <a:buFont typeface="+mj-lt"/>
              <a:buAutoNum type="arabicPeriod"/>
            </a:pPr>
            <a:r>
              <a:rPr lang="en" sz="3000" dirty="0" smtClean="0">
                <a:solidFill>
                  <a:schemeClr val="tx1"/>
                </a:solidFill>
              </a:rPr>
              <a:t>Interrupts </a:t>
            </a:r>
            <a:r>
              <a:rPr lang="en" sz="3000" dirty="0">
                <a:solidFill>
                  <a:schemeClr val="tx1"/>
                </a:solidFill>
              </a:rPr>
              <a:t>are not distributed:</a:t>
            </a:r>
          </a:p>
          <a:p>
            <a:pPr marL="914400" lvl="1" indent="-419100" rtl="0">
              <a:spcBef>
                <a:spcPts val="0"/>
              </a:spcBef>
              <a:buClr>
                <a:srgbClr val="000000"/>
              </a:buClr>
              <a:buSzPct val="100000"/>
              <a:buChar char="○"/>
            </a:pPr>
            <a:r>
              <a:rPr lang="en" sz="3000" dirty="0">
                <a:solidFill>
                  <a:schemeClr val="tx1"/>
                </a:solidFill>
              </a:rPr>
              <a:t>dynamic distribution - launch irqbalance/irqd/birq</a:t>
            </a:r>
          </a:p>
          <a:p>
            <a:pPr marL="914400" lvl="1" indent="-419100" rtl="0">
              <a:spcBef>
                <a:spcPts val="0"/>
              </a:spcBef>
              <a:buClr>
                <a:srgbClr val="000000"/>
              </a:buClr>
              <a:buSzPct val="100000"/>
              <a:buChar char="○"/>
            </a:pPr>
            <a:r>
              <a:rPr lang="en" sz="3000" dirty="0">
                <a:solidFill>
                  <a:schemeClr val="tx1"/>
                </a:solidFill>
              </a:rPr>
              <a:t>static distribution - configure RSS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/>
          <p:nvPr/>
        </p:nvSpPr>
        <p:spPr>
          <a:xfrm>
            <a:off x="311700" y="1661000"/>
            <a:ext cx="7973100" cy="13503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3" name="Shape 553"/>
          <p:cNvSpPr txBox="1">
            <a:spLocks noGrp="1"/>
          </p:cNvSpPr>
          <p:nvPr>
            <p:ph type="title"/>
          </p:nvPr>
        </p:nvSpPr>
        <p:spPr>
          <a:xfrm>
            <a:off x="311700" y="288575"/>
            <a:ext cx="77028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5300" b="1"/>
              <a:t>RSS</a:t>
            </a:r>
          </a:p>
        </p:txBody>
      </p:sp>
      <p:sp>
        <p:nvSpPr>
          <p:cNvPr id="554" name="Shape 554"/>
          <p:cNvSpPr txBox="1">
            <a:spLocks noGrp="1"/>
          </p:cNvSpPr>
          <p:nvPr>
            <p:ph type="body" idx="1"/>
          </p:nvPr>
        </p:nvSpPr>
        <p:spPr>
          <a:xfrm>
            <a:off x="311700" y="1497950"/>
            <a:ext cx="7702800" cy="5051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CPU</a:t>
            </a:r>
          </a:p>
          <a:p>
            <a: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4800">
              <a:solidFill>
                <a:srgbClr val="000000"/>
              </a:solidFill>
            </a:endParaRPr>
          </a:p>
          <a:p>
            <a: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                                               </a:t>
            </a:r>
            <a:r>
              <a:rPr lang="en" sz="3600">
                <a:solidFill>
                  <a:srgbClr val="FF0000"/>
                </a:solidFill>
              </a:rPr>
              <a:t>RSS</a:t>
            </a:r>
          </a:p>
          <a:p>
            <a: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3600">
              <a:solidFill>
                <a:srgbClr val="000000"/>
              </a:solidFill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555" name="Shape 555"/>
          <p:cNvSpPr/>
          <p:nvPr/>
        </p:nvSpPr>
        <p:spPr>
          <a:xfrm>
            <a:off x="5619600" y="5062249"/>
            <a:ext cx="2394899" cy="1405296"/>
          </a:xfrm>
          <a:prstGeom prst="cloud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Network</a:t>
            </a:r>
          </a:p>
        </p:txBody>
      </p:sp>
      <p:sp>
        <p:nvSpPr>
          <p:cNvPr id="556" name="Shape 556"/>
          <p:cNvSpPr/>
          <p:nvPr/>
        </p:nvSpPr>
        <p:spPr>
          <a:xfrm>
            <a:off x="382450" y="4128700"/>
            <a:ext cx="4832700" cy="1355999"/>
          </a:xfrm>
          <a:prstGeom prst="rect">
            <a:avLst/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algn="ctr">
              <a:spcBef>
                <a:spcPts val="0"/>
              </a:spcBef>
              <a:buNone/>
            </a:pPr>
            <a:r>
              <a:rPr lang="en" sz="2400"/>
              <a:t>eth0</a:t>
            </a:r>
          </a:p>
        </p:txBody>
      </p:sp>
      <p:grpSp>
        <p:nvGrpSpPr>
          <p:cNvPr id="557" name="Shape 557"/>
          <p:cNvGrpSpPr/>
          <p:nvPr/>
        </p:nvGrpSpPr>
        <p:grpSpPr>
          <a:xfrm>
            <a:off x="463820" y="4194430"/>
            <a:ext cx="4646879" cy="763516"/>
            <a:chOff x="811475" y="4542300"/>
            <a:chExt cx="3335400" cy="573900"/>
          </a:xfrm>
        </p:grpSpPr>
        <p:sp>
          <p:nvSpPr>
            <p:cNvPr id="558" name="Shape 558"/>
            <p:cNvSpPr/>
            <p:nvPr/>
          </p:nvSpPr>
          <p:spPr>
            <a:xfrm>
              <a:off x="811475" y="4542300"/>
              <a:ext cx="415800" cy="5739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D5A6B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" sz="1800"/>
                <a:t>Q0</a:t>
              </a:r>
            </a:p>
          </p:txBody>
        </p:sp>
        <p:sp>
          <p:nvSpPr>
            <p:cNvPr id="559" name="Shape 559"/>
            <p:cNvSpPr/>
            <p:nvPr/>
          </p:nvSpPr>
          <p:spPr>
            <a:xfrm>
              <a:off x="1227275" y="4542300"/>
              <a:ext cx="415800" cy="5739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D5A6B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" sz="1800"/>
                <a:t>Q1</a:t>
              </a:r>
            </a:p>
          </p:txBody>
        </p:sp>
        <p:sp>
          <p:nvSpPr>
            <p:cNvPr id="560" name="Shape 560"/>
            <p:cNvSpPr/>
            <p:nvPr/>
          </p:nvSpPr>
          <p:spPr>
            <a:xfrm>
              <a:off x="1643075" y="4542300"/>
              <a:ext cx="415800" cy="5739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D5A6B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" sz="1800"/>
                <a:t>Q2</a:t>
              </a:r>
            </a:p>
          </p:txBody>
        </p:sp>
        <p:sp>
          <p:nvSpPr>
            <p:cNvPr id="561" name="Shape 561"/>
            <p:cNvSpPr/>
            <p:nvPr/>
          </p:nvSpPr>
          <p:spPr>
            <a:xfrm>
              <a:off x="2058875" y="4542300"/>
              <a:ext cx="415800" cy="5739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D5A6B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" sz="1800"/>
                <a:t>Q3</a:t>
              </a:r>
            </a:p>
          </p:txBody>
        </p:sp>
        <p:sp>
          <p:nvSpPr>
            <p:cNvPr id="562" name="Shape 562"/>
            <p:cNvSpPr/>
            <p:nvPr/>
          </p:nvSpPr>
          <p:spPr>
            <a:xfrm>
              <a:off x="2483675" y="4542300"/>
              <a:ext cx="415800" cy="5739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D5A6B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" sz="1800"/>
                <a:t>Q4</a:t>
              </a:r>
            </a:p>
          </p:txBody>
        </p:sp>
        <p:sp>
          <p:nvSpPr>
            <p:cNvPr id="563" name="Shape 563"/>
            <p:cNvSpPr/>
            <p:nvPr/>
          </p:nvSpPr>
          <p:spPr>
            <a:xfrm>
              <a:off x="2899475" y="4542300"/>
              <a:ext cx="415800" cy="5739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D5A6B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" sz="1800"/>
                <a:t>Q5</a:t>
              </a:r>
            </a:p>
          </p:txBody>
        </p:sp>
        <p:sp>
          <p:nvSpPr>
            <p:cNvPr id="564" name="Shape 564"/>
            <p:cNvSpPr/>
            <p:nvPr/>
          </p:nvSpPr>
          <p:spPr>
            <a:xfrm>
              <a:off x="3315275" y="4542300"/>
              <a:ext cx="415800" cy="5739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D5A6B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" sz="1800"/>
                <a:t>Q6</a:t>
              </a:r>
            </a:p>
          </p:txBody>
        </p:sp>
        <p:sp>
          <p:nvSpPr>
            <p:cNvPr id="565" name="Shape 565"/>
            <p:cNvSpPr/>
            <p:nvPr/>
          </p:nvSpPr>
          <p:spPr>
            <a:xfrm>
              <a:off x="3731075" y="4542300"/>
              <a:ext cx="415800" cy="5739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D5A6B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" sz="1800"/>
                <a:t>Q7</a:t>
              </a:r>
            </a:p>
          </p:txBody>
        </p:sp>
      </p:grpSp>
      <p:grpSp>
        <p:nvGrpSpPr>
          <p:cNvPr id="566" name="Shape 566"/>
          <p:cNvGrpSpPr/>
          <p:nvPr/>
        </p:nvGrpSpPr>
        <p:grpSpPr>
          <a:xfrm>
            <a:off x="399822" y="2206821"/>
            <a:ext cx="7811888" cy="712515"/>
            <a:chOff x="811482" y="2206771"/>
            <a:chExt cx="6638246" cy="712515"/>
          </a:xfrm>
        </p:grpSpPr>
        <p:grpSp>
          <p:nvGrpSpPr>
            <p:cNvPr id="567" name="Shape 567"/>
            <p:cNvGrpSpPr/>
            <p:nvPr/>
          </p:nvGrpSpPr>
          <p:grpSpPr>
            <a:xfrm>
              <a:off x="811482" y="2206771"/>
              <a:ext cx="5106439" cy="712514"/>
              <a:chOff x="811475" y="2206825"/>
              <a:chExt cx="4158000" cy="415800"/>
            </a:xfrm>
          </p:grpSpPr>
          <p:sp>
            <p:nvSpPr>
              <p:cNvPr id="568" name="Shape 568"/>
              <p:cNvSpPr/>
              <p:nvPr/>
            </p:nvSpPr>
            <p:spPr>
              <a:xfrm>
                <a:off x="811475" y="2206825"/>
                <a:ext cx="415800" cy="415800"/>
              </a:xfrm>
              <a:prstGeom prst="bevel">
                <a:avLst>
                  <a:gd name="adj" fmla="val 12500"/>
                </a:avLst>
              </a:prstGeom>
              <a:solidFill>
                <a:srgbClr val="F1C23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r>
                  <a:rPr lang="en" sz="1800"/>
                  <a:t>0</a:t>
                </a:r>
              </a:p>
            </p:txBody>
          </p:sp>
          <p:sp>
            <p:nvSpPr>
              <p:cNvPr id="569" name="Shape 569"/>
              <p:cNvSpPr/>
              <p:nvPr/>
            </p:nvSpPr>
            <p:spPr>
              <a:xfrm>
                <a:off x="1227275" y="2206825"/>
                <a:ext cx="415800" cy="415800"/>
              </a:xfrm>
              <a:prstGeom prst="bevel">
                <a:avLst>
                  <a:gd name="adj" fmla="val 12500"/>
                </a:avLst>
              </a:prstGeom>
              <a:solidFill>
                <a:srgbClr val="F1C23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r>
                  <a:rPr lang="en" sz="1800"/>
                  <a:t>1</a:t>
                </a:r>
              </a:p>
            </p:txBody>
          </p:sp>
          <p:sp>
            <p:nvSpPr>
              <p:cNvPr id="570" name="Shape 570"/>
              <p:cNvSpPr/>
              <p:nvPr/>
            </p:nvSpPr>
            <p:spPr>
              <a:xfrm>
                <a:off x="1643075" y="2206825"/>
                <a:ext cx="415800" cy="415800"/>
              </a:xfrm>
              <a:prstGeom prst="bevel">
                <a:avLst>
                  <a:gd name="adj" fmla="val 12500"/>
                </a:avLst>
              </a:prstGeom>
              <a:solidFill>
                <a:srgbClr val="F1C23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r>
                  <a:rPr lang="en" sz="1800"/>
                  <a:t>2</a:t>
                </a:r>
              </a:p>
            </p:txBody>
          </p:sp>
          <p:sp>
            <p:nvSpPr>
              <p:cNvPr id="571" name="Shape 571"/>
              <p:cNvSpPr/>
              <p:nvPr/>
            </p:nvSpPr>
            <p:spPr>
              <a:xfrm>
                <a:off x="2058875" y="2206825"/>
                <a:ext cx="415800" cy="415800"/>
              </a:xfrm>
              <a:prstGeom prst="bevel">
                <a:avLst>
                  <a:gd name="adj" fmla="val 12500"/>
                </a:avLst>
              </a:prstGeom>
              <a:solidFill>
                <a:srgbClr val="F1C23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r>
                  <a:rPr lang="en" sz="1800"/>
                  <a:t>3</a:t>
                </a:r>
              </a:p>
            </p:txBody>
          </p:sp>
          <p:sp>
            <p:nvSpPr>
              <p:cNvPr id="572" name="Shape 572"/>
              <p:cNvSpPr/>
              <p:nvPr/>
            </p:nvSpPr>
            <p:spPr>
              <a:xfrm>
                <a:off x="2474675" y="2206825"/>
                <a:ext cx="415800" cy="415800"/>
              </a:xfrm>
              <a:prstGeom prst="bevel">
                <a:avLst>
                  <a:gd name="adj" fmla="val 12500"/>
                </a:avLst>
              </a:prstGeom>
              <a:solidFill>
                <a:srgbClr val="F1C23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r>
                  <a:rPr lang="en" sz="1800"/>
                  <a:t>4</a:t>
                </a:r>
              </a:p>
            </p:txBody>
          </p:sp>
          <p:sp>
            <p:nvSpPr>
              <p:cNvPr id="573" name="Shape 573"/>
              <p:cNvSpPr/>
              <p:nvPr/>
            </p:nvSpPr>
            <p:spPr>
              <a:xfrm>
                <a:off x="2890475" y="2206825"/>
                <a:ext cx="415800" cy="415800"/>
              </a:xfrm>
              <a:prstGeom prst="bevel">
                <a:avLst>
                  <a:gd name="adj" fmla="val 12500"/>
                </a:avLst>
              </a:prstGeom>
              <a:solidFill>
                <a:srgbClr val="F1C23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r>
                  <a:rPr lang="en" sz="1800"/>
                  <a:t>5</a:t>
                </a:r>
              </a:p>
            </p:txBody>
          </p:sp>
          <p:sp>
            <p:nvSpPr>
              <p:cNvPr id="574" name="Shape 574"/>
              <p:cNvSpPr/>
              <p:nvPr/>
            </p:nvSpPr>
            <p:spPr>
              <a:xfrm>
                <a:off x="3306275" y="2206825"/>
                <a:ext cx="415800" cy="415800"/>
              </a:xfrm>
              <a:prstGeom prst="bevel">
                <a:avLst>
                  <a:gd name="adj" fmla="val 12500"/>
                </a:avLst>
              </a:prstGeom>
              <a:solidFill>
                <a:srgbClr val="F1C23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r>
                  <a:rPr lang="en" sz="1800"/>
                  <a:t>6</a:t>
                </a:r>
              </a:p>
            </p:txBody>
          </p:sp>
          <p:sp>
            <p:nvSpPr>
              <p:cNvPr id="575" name="Shape 575"/>
              <p:cNvSpPr/>
              <p:nvPr/>
            </p:nvSpPr>
            <p:spPr>
              <a:xfrm>
                <a:off x="3722075" y="2206825"/>
                <a:ext cx="415800" cy="415800"/>
              </a:xfrm>
              <a:prstGeom prst="bevel">
                <a:avLst>
                  <a:gd name="adj" fmla="val 12500"/>
                </a:avLst>
              </a:prstGeom>
              <a:solidFill>
                <a:srgbClr val="F1C23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r>
                  <a:rPr lang="en" sz="1800"/>
                  <a:t>7</a:t>
                </a:r>
              </a:p>
            </p:txBody>
          </p:sp>
          <p:sp>
            <p:nvSpPr>
              <p:cNvPr id="576" name="Shape 576"/>
              <p:cNvSpPr/>
              <p:nvPr/>
            </p:nvSpPr>
            <p:spPr>
              <a:xfrm>
                <a:off x="4137875" y="2206825"/>
                <a:ext cx="415800" cy="415800"/>
              </a:xfrm>
              <a:prstGeom prst="bevel">
                <a:avLst>
                  <a:gd name="adj" fmla="val 12500"/>
                </a:avLst>
              </a:prstGeom>
              <a:solidFill>
                <a:srgbClr val="F1C23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r>
                  <a:rPr lang="en" sz="1800"/>
                  <a:t>8</a:t>
                </a:r>
              </a:p>
            </p:txBody>
          </p:sp>
          <p:sp>
            <p:nvSpPr>
              <p:cNvPr id="577" name="Shape 577"/>
              <p:cNvSpPr/>
              <p:nvPr/>
            </p:nvSpPr>
            <p:spPr>
              <a:xfrm>
                <a:off x="4553675" y="2206825"/>
                <a:ext cx="415800" cy="415800"/>
              </a:xfrm>
              <a:prstGeom prst="bevel">
                <a:avLst>
                  <a:gd name="adj" fmla="val 12500"/>
                </a:avLst>
              </a:prstGeom>
              <a:solidFill>
                <a:srgbClr val="F1C23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r>
                  <a:rPr lang="en" sz="1800"/>
                  <a:t>9</a:t>
                </a:r>
              </a:p>
            </p:txBody>
          </p:sp>
        </p:grpSp>
        <p:sp>
          <p:nvSpPr>
            <p:cNvPr id="578" name="Shape 578"/>
            <p:cNvSpPr/>
            <p:nvPr/>
          </p:nvSpPr>
          <p:spPr>
            <a:xfrm>
              <a:off x="5917928" y="2206771"/>
              <a:ext cx="510600" cy="712499"/>
            </a:xfrm>
            <a:prstGeom prst="bevel">
              <a:avLst>
                <a:gd name="adj" fmla="val 12500"/>
              </a:avLst>
            </a:prstGeom>
            <a:solidFill>
              <a:srgbClr val="F1C23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800"/>
                <a:t>10</a:t>
              </a:r>
            </a:p>
          </p:txBody>
        </p:sp>
        <p:sp>
          <p:nvSpPr>
            <p:cNvPr id="579" name="Shape 579"/>
            <p:cNvSpPr/>
            <p:nvPr/>
          </p:nvSpPr>
          <p:spPr>
            <a:xfrm>
              <a:off x="6428528" y="2206771"/>
              <a:ext cx="510600" cy="712499"/>
            </a:xfrm>
            <a:prstGeom prst="bevel">
              <a:avLst>
                <a:gd name="adj" fmla="val 12500"/>
              </a:avLst>
            </a:prstGeom>
            <a:solidFill>
              <a:srgbClr val="F1C23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800"/>
                <a:t>11</a:t>
              </a:r>
            </a:p>
          </p:txBody>
        </p:sp>
        <p:sp>
          <p:nvSpPr>
            <p:cNvPr id="580" name="Shape 580"/>
            <p:cNvSpPr/>
            <p:nvPr/>
          </p:nvSpPr>
          <p:spPr>
            <a:xfrm>
              <a:off x="6939128" y="2206771"/>
              <a:ext cx="510600" cy="712499"/>
            </a:xfrm>
            <a:prstGeom prst="bevel">
              <a:avLst>
                <a:gd name="adj" fmla="val 12500"/>
              </a:avLst>
            </a:prstGeom>
            <a:solidFill>
              <a:srgbClr val="F1C23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800"/>
                <a:t>12</a:t>
              </a:r>
            </a:p>
          </p:txBody>
        </p:sp>
      </p:grpSp>
      <p:cxnSp>
        <p:nvCxnSpPr>
          <p:cNvPr id="581" name="Shape 581"/>
          <p:cNvCxnSpPr>
            <a:stCxn id="555" idx="2"/>
            <a:endCxn id="556" idx="2"/>
          </p:cNvCxnSpPr>
          <p:nvPr/>
        </p:nvCxnSpPr>
        <p:spPr>
          <a:xfrm rot="10800000">
            <a:off x="2798928" y="5484697"/>
            <a:ext cx="2828100" cy="280200"/>
          </a:xfrm>
          <a:prstGeom prst="bentConnector2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82" name="Shape 582"/>
          <p:cNvCxnSpPr>
            <a:stCxn id="558" idx="3"/>
            <a:endCxn id="568" idx="2"/>
          </p:cNvCxnSpPr>
          <p:nvPr/>
        </p:nvCxnSpPr>
        <p:spPr>
          <a:xfrm rot="5400000" flipH="1">
            <a:off x="89416" y="3530380"/>
            <a:ext cx="1275000" cy="53100"/>
          </a:xfrm>
          <a:prstGeom prst="bentConnector3">
            <a:avLst>
              <a:gd name="adj1" fmla="val 50004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583" name="Shape 583"/>
          <p:cNvCxnSpPr>
            <a:stCxn id="559" idx="3"/>
            <a:endCxn id="569" idx="2"/>
          </p:cNvCxnSpPr>
          <p:nvPr/>
        </p:nvCxnSpPr>
        <p:spPr>
          <a:xfrm rot="5400000" flipH="1">
            <a:off x="679509" y="3541180"/>
            <a:ext cx="1275000" cy="31500"/>
          </a:xfrm>
          <a:prstGeom prst="bentConnector3">
            <a:avLst>
              <a:gd name="adj1" fmla="val 50004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584" name="Shape 584"/>
          <p:cNvCxnSpPr>
            <a:stCxn id="560" idx="3"/>
            <a:endCxn id="570" idx="2"/>
          </p:cNvCxnSpPr>
          <p:nvPr/>
        </p:nvCxnSpPr>
        <p:spPr>
          <a:xfrm rot="5400000" flipH="1">
            <a:off x="1269601" y="3551980"/>
            <a:ext cx="1275000" cy="9900"/>
          </a:xfrm>
          <a:prstGeom prst="bentConnector3">
            <a:avLst>
              <a:gd name="adj1" fmla="val 50004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585" name="Shape 585"/>
          <p:cNvCxnSpPr>
            <a:stCxn id="561" idx="3"/>
            <a:endCxn id="571" idx="2"/>
          </p:cNvCxnSpPr>
          <p:nvPr/>
        </p:nvCxnSpPr>
        <p:spPr>
          <a:xfrm rot="-5400000">
            <a:off x="1859694" y="3551080"/>
            <a:ext cx="1275000" cy="11700"/>
          </a:xfrm>
          <a:prstGeom prst="bentConnector3">
            <a:avLst>
              <a:gd name="adj1" fmla="val 50004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586" name="Shape 586"/>
          <p:cNvCxnSpPr>
            <a:stCxn id="562" idx="3"/>
            <a:endCxn id="572" idx="2"/>
          </p:cNvCxnSpPr>
          <p:nvPr/>
        </p:nvCxnSpPr>
        <p:spPr>
          <a:xfrm rot="-5400000">
            <a:off x="2456025" y="3546580"/>
            <a:ext cx="1275000" cy="20700"/>
          </a:xfrm>
          <a:prstGeom prst="bentConnector3">
            <a:avLst>
              <a:gd name="adj1" fmla="val 50004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587" name="Shape 587"/>
          <p:cNvCxnSpPr>
            <a:stCxn id="563" idx="3"/>
            <a:endCxn id="573" idx="3"/>
          </p:cNvCxnSpPr>
          <p:nvPr/>
        </p:nvCxnSpPr>
        <p:spPr>
          <a:xfrm rot="-5400000">
            <a:off x="3008468" y="3498130"/>
            <a:ext cx="1350300" cy="42300"/>
          </a:xfrm>
          <a:prstGeom prst="bentConnector3">
            <a:avLst>
              <a:gd name="adj1" fmla="val 47215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588" name="Shape 588"/>
          <p:cNvCxnSpPr>
            <a:stCxn id="564" idx="3"/>
            <a:endCxn id="574" idx="2"/>
          </p:cNvCxnSpPr>
          <p:nvPr/>
        </p:nvCxnSpPr>
        <p:spPr>
          <a:xfrm rot="-5400000">
            <a:off x="3636360" y="3524830"/>
            <a:ext cx="1275000" cy="64200"/>
          </a:xfrm>
          <a:prstGeom prst="bentConnector3">
            <a:avLst>
              <a:gd name="adj1" fmla="val 50004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589" name="Shape 589"/>
          <p:cNvCxnSpPr>
            <a:stCxn id="565" idx="3"/>
            <a:endCxn id="575" idx="2"/>
          </p:cNvCxnSpPr>
          <p:nvPr/>
        </p:nvCxnSpPr>
        <p:spPr>
          <a:xfrm rot="-5400000">
            <a:off x="4226453" y="3514030"/>
            <a:ext cx="1275000" cy="85800"/>
          </a:xfrm>
          <a:prstGeom prst="bentConnector3">
            <a:avLst>
              <a:gd name="adj1" fmla="val 50004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590" name="Shape 590"/>
          <p:cNvCxnSpPr/>
          <p:nvPr/>
        </p:nvCxnSpPr>
        <p:spPr>
          <a:xfrm rot="10800000">
            <a:off x="5058600" y="3624575"/>
            <a:ext cx="1147499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Shape 5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676400"/>
            <a:ext cx="7981950" cy="4933950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Shape 596"/>
          <p:cNvSpPr txBox="1">
            <a:spLocks noGrp="1"/>
          </p:cNvSpPr>
          <p:nvPr>
            <p:ph type="title"/>
          </p:nvPr>
        </p:nvSpPr>
        <p:spPr>
          <a:xfrm>
            <a:off x="98950" y="212375"/>
            <a:ext cx="82137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5300" b="1"/>
              <a:t>CPU0-CPU7 utilization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5300" b="1"/>
              <a:t>at 100%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 txBox="1">
            <a:spLocks noGrp="1"/>
          </p:cNvSpPr>
          <p:nvPr>
            <p:ph type="title"/>
          </p:nvPr>
        </p:nvSpPr>
        <p:spPr>
          <a:xfrm>
            <a:off x="311700" y="1964975"/>
            <a:ext cx="77028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5300" b="1"/>
              <a:t>We need more queues!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Shape 6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676400"/>
            <a:ext cx="7981950" cy="4933950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Shape 607"/>
          <p:cNvSpPr txBox="1">
            <a:spLocks noGrp="1"/>
          </p:cNvSpPr>
          <p:nvPr>
            <p:ph type="title"/>
          </p:nvPr>
        </p:nvSpPr>
        <p:spPr>
          <a:xfrm>
            <a:off x="98950" y="288575"/>
            <a:ext cx="82137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5300" b="1"/>
              <a:t>16 core utilization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5300" b="1"/>
              <a:t>at 100%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 txBox="1">
            <a:spLocks noGrp="1"/>
          </p:cNvSpPr>
          <p:nvPr>
            <p:ph type="title"/>
          </p:nvPr>
        </p:nvSpPr>
        <p:spPr>
          <a:xfrm>
            <a:off x="311700" y="138800"/>
            <a:ext cx="77028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5300" b="1"/>
              <a:t>scaling.txt</a:t>
            </a:r>
          </a:p>
        </p:txBody>
      </p:sp>
      <p:sp>
        <p:nvSpPr>
          <p:cNvPr id="613" name="Shape 613"/>
          <p:cNvSpPr txBox="1">
            <a:spLocks noGrp="1"/>
          </p:cNvSpPr>
          <p:nvPr>
            <p:ph type="body" idx="1"/>
          </p:nvPr>
        </p:nvSpPr>
        <p:spPr>
          <a:xfrm>
            <a:off x="311700" y="1116274"/>
            <a:ext cx="7702800" cy="5037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 rt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</a:rPr>
              <a:t>RPS = Software RSS</a:t>
            </a:r>
          </a:p>
          <a:p>
            <a:pPr algn="l" rt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</a:rPr>
              <a:t>XPS = RPS for outgoing packets</a:t>
            </a:r>
          </a:p>
          <a:p>
            <a:pPr algn="l" rtl="0">
              <a:spcBef>
                <a:spcPts val="0"/>
              </a:spcBef>
              <a:buNone/>
            </a:pPr>
            <a:r>
              <a:rPr lang="en" sz="3600" b="1">
                <a:solidFill>
                  <a:srgbClr val="000000"/>
                </a:solidFill>
              </a:rPr>
              <a:t>RFS?</a:t>
            </a:r>
            <a:r>
              <a:rPr lang="en" sz="3600">
                <a:solidFill>
                  <a:srgbClr val="000000"/>
                </a:solidFill>
              </a:rPr>
              <a:t> </a:t>
            </a:r>
            <a:r>
              <a:rPr lang="en" sz="3600">
                <a:solidFill>
                  <a:srgbClr val="FF0000"/>
                </a:solidFill>
              </a:rPr>
              <a:t>Use packet consumer core number</a:t>
            </a:r>
          </a:p>
          <a:p>
            <a:pPr algn="l" rtl="0">
              <a:spcBef>
                <a:spcPts val="0"/>
              </a:spcBef>
              <a:buNone/>
            </a:pPr>
            <a:endParaRPr sz="600">
              <a:solidFill>
                <a:srgbClr val="000000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r>
              <a:rPr lang="en" sz="3600" u="sng">
                <a:solidFill>
                  <a:schemeClr val="hlink"/>
                </a:solidFill>
                <a:hlinkClick r:id="rId4"/>
              </a:rPr>
              <a:t>https://www.kernel.org/doc/Documentation/networking/scaling.txt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 txBox="1">
            <a:spLocks noGrp="1"/>
          </p:cNvSpPr>
          <p:nvPr>
            <p:ph type="body" idx="1"/>
          </p:nvPr>
        </p:nvSpPr>
        <p:spPr>
          <a:xfrm>
            <a:off x="235500" y="2070033"/>
            <a:ext cx="7873199" cy="4555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3600">
                <a:solidFill>
                  <a:schemeClr val="dk1"/>
                </a:solidFill>
              </a:rPr>
              <a:t>Load distribution between CPU cores might be uneven.</a:t>
            </a: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3600">
                <a:solidFill>
                  <a:schemeClr val="dk1"/>
                </a:solidFill>
              </a:rPr>
              <a:t>CPU overhead</a:t>
            </a:r>
          </a:p>
        </p:txBody>
      </p:sp>
      <p:sp>
        <p:nvSpPr>
          <p:cNvPr id="619" name="Shape 619"/>
          <p:cNvSpPr txBox="1">
            <a:spLocks noGrp="1"/>
          </p:cNvSpPr>
          <p:nvPr>
            <p:ph type="title"/>
          </p:nvPr>
        </p:nvSpPr>
        <p:spPr>
          <a:xfrm>
            <a:off x="96000" y="136175"/>
            <a:ext cx="8148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5300" b="1"/>
              <a:t>Why is RPS/RFS/XPS bad?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 txBox="1">
            <a:spLocks noGrp="1"/>
          </p:cNvSpPr>
          <p:nvPr>
            <p:ph type="title"/>
          </p:nvPr>
        </p:nvSpPr>
        <p:spPr>
          <a:xfrm>
            <a:off x="311700" y="364775"/>
            <a:ext cx="77565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5300" b="1"/>
              <a:t>Accelerated RFS</a:t>
            </a:r>
          </a:p>
        </p:txBody>
      </p:sp>
      <p:sp>
        <p:nvSpPr>
          <p:cNvPr id="625" name="Shape 625"/>
          <p:cNvSpPr txBox="1">
            <a:spLocks noGrp="1"/>
          </p:cNvSpPr>
          <p:nvPr>
            <p:ph type="body" idx="1"/>
          </p:nvPr>
        </p:nvSpPr>
        <p:spPr>
          <a:xfrm>
            <a:off x="311700" y="1536638"/>
            <a:ext cx="7756500" cy="4555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</a:rPr>
              <a:t>Mellanox supports it, but after switching it on maximal throughput on 10G NICs were only 5Gbit/s.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 txBox="1">
            <a:spLocks noGrp="1"/>
          </p:cNvSpPr>
          <p:nvPr>
            <p:ph type="title"/>
          </p:nvPr>
        </p:nvSpPr>
        <p:spPr>
          <a:xfrm>
            <a:off x="311700" y="364775"/>
            <a:ext cx="7738499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5300" b="1"/>
              <a:t>Intel</a:t>
            </a:r>
          </a:p>
        </p:txBody>
      </p:sp>
      <p:sp>
        <p:nvSpPr>
          <p:cNvPr id="631" name="Shape 631"/>
          <p:cNvSpPr txBox="1">
            <a:spLocks noGrp="1"/>
          </p:cNvSpPr>
          <p:nvPr>
            <p:ph type="body" idx="1"/>
          </p:nvPr>
        </p:nvSpPr>
        <p:spPr>
          <a:xfrm>
            <a:off x="311700" y="1536650"/>
            <a:ext cx="7876499" cy="4555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3600">
                <a:solidFill>
                  <a:schemeClr val="dk1"/>
                </a:solidFill>
                <a:highlight>
                  <a:srgbClr val="FFFFFF"/>
                </a:highlight>
              </a:rPr>
              <a:t>Signature Filter (</a:t>
            </a:r>
            <a:r>
              <a:rPr lang="en" sz="3600">
                <a:solidFill>
                  <a:schemeClr val="dk1"/>
                </a:solidFill>
              </a:rPr>
              <a:t>also known as</a:t>
            </a:r>
            <a:r>
              <a:rPr lang="en" sz="3600">
                <a:solidFill>
                  <a:schemeClr val="dk1"/>
                </a:solidFill>
                <a:highlight>
                  <a:srgbClr val="FFFFFF"/>
                </a:highlight>
              </a:rPr>
              <a:t> ATR - Application Targeted Receive)</a:t>
            </a:r>
          </a:p>
          <a:p>
            <a:pPr algn="ctr">
              <a:spcBef>
                <a:spcPts val="0"/>
              </a:spcBef>
              <a:buNone/>
            </a:pPr>
            <a:r>
              <a:rPr lang="en" sz="3600">
                <a:solidFill>
                  <a:schemeClr val="dk1"/>
                </a:solidFill>
                <a:highlight>
                  <a:srgbClr val="FFFFFF"/>
                </a:highlight>
              </a:rPr>
              <a:t>RPS+RFS counterpart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/>
        </p:nvSpPr>
        <p:spPr>
          <a:xfrm>
            <a:off x="301075" y="257150"/>
            <a:ext cx="7857899" cy="1131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5300" b="1"/>
              <a:t>Video distribution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-78125" y="1540850"/>
            <a:ext cx="8159100" cy="499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838200" lvl="0" indent="-228600" rtl="0">
              <a:lnSpc>
                <a:spcPct val="16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Verdana"/>
            </a:pPr>
            <a:r>
              <a:rPr lang="en" sz="30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4 x 10Gbit/s to users</a:t>
            </a:r>
          </a:p>
          <a:p>
            <a:pPr marL="838200" lvl="0" indent="-228600" rtl="0">
              <a:lnSpc>
                <a:spcPct val="16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Verdana"/>
            </a:pPr>
            <a:r>
              <a:rPr lang="en" sz="30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2 x 10Gbit/s to storage</a:t>
            </a:r>
          </a:p>
          <a:p>
            <a:pPr marL="838200" lvl="0" indent="-228600" rtl="0">
              <a:lnSpc>
                <a:spcPct val="16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Verdana"/>
            </a:pPr>
            <a:r>
              <a:rPr lang="en" sz="30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256GB RAM — in-memory cache</a:t>
            </a:r>
          </a:p>
          <a:p>
            <a:pPr marL="838200" lvl="0" indent="-228600" rtl="0">
              <a:lnSpc>
                <a:spcPct val="16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Verdana"/>
            </a:pPr>
            <a:r>
              <a:rPr lang="en" sz="30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22 х 480GB SSD — SSD cache</a:t>
            </a:r>
          </a:p>
          <a:p>
            <a:pPr marL="838200" lvl="0" indent="-228600" rtl="0">
              <a:lnSpc>
                <a:spcPct val="16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Verdana"/>
            </a:pPr>
            <a:r>
              <a:rPr lang="en" sz="30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2 х E5-2690 v2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 txBox="1">
            <a:spLocks noGrp="1"/>
          </p:cNvSpPr>
          <p:nvPr>
            <p:ph type="ctrTitle"/>
          </p:nvPr>
        </p:nvSpPr>
        <p:spPr>
          <a:xfrm>
            <a:off x="311707" y="230775"/>
            <a:ext cx="7738499" cy="2736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5300" b="1"/>
              <a:t>Network</a:t>
            </a:r>
          </a:p>
        </p:txBody>
      </p:sp>
      <p:sp>
        <p:nvSpPr>
          <p:cNvPr id="637" name="Shape 637"/>
          <p:cNvSpPr txBox="1">
            <a:spLocks noGrp="1"/>
          </p:cNvSpPr>
          <p:nvPr>
            <p:ph type="subTitle" idx="1"/>
          </p:nvPr>
        </p:nvSpPr>
        <p:spPr>
          <a:xfrm>
            <a:off x="311700" y="3016829"/>
            <a:ext cx="7738499" cy="105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30555"/>
              <a:buFont typeface="Arial"/>
              <a:buNone/>
            </a:pPr>
            <a:r>
              <a:rPr lang="en" sz="3600">
                <a:solidFill>
                  <a:srgbClr val="000000"/>
                </a:solidFill>
              </a:rPr>
              <a:t>SoftIRQ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>
            <a:spLocks noGrp="1"/>
          </p:cNvSpPr>
          <p:nvPr>
            <p:ph type="title"/>
          </p:nvPr>
        </p:nvSpPr>
        <p:spPr>
          <a:xfrm>
            <a:off x="311700" y="235325"/>
            <a:ext cx="7684799" cy="13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5300" b="1"/>
              <a:t>How SoftIRQs are born</a:t>
            </a:r>
          </a:p>
        </p:txBody>
      </p:sp>
      <p:sp>
        <p:nvSpPr>
          <p:cNvPr id="643" name="Shape 643"/>
          <p:cNvSpPr/>
          <p:nvPr/>
        </p:nvSpPr>
        <p:spPr>
          <a:xfrm>
            <a:off x="5938952" y="1563975"/>
            <a:ext cx="2178252" cy="1722167"/>
          </a:xfrm>
          <a:prstGeom prst="cloud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Network</a:t>
            </a:r>
          </a:p>
        </p:txBody>
      </p:sp>
      <p:cxnSp>
        <p:nvCxnSpPr>
          <p:cNvPr id="644" name="Shape 644"/>
          <p:cNvCxnSpPr>
            <a:stCxn id="643" idx="1"/>
            <a:endCxn id="645" idx="0"/>
          </p:cNvCxnSpPr>
          <p:nvPr/>
        </p:nvCxnSpPr>
        <p:spPr>
          <a:xfrm rot="-5400000" flipH="1">
            <a:off x="6115928" y="4196460"/>
            <a:ext cx="1851300" cy="27000"/>
          </a:xfrm>
          <a:prstGeom prst="bentConnector3">
            <a:avLst>
              <a:gd name="adj1" fmla="val 50217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grpSp>
        <p:nvGrpSpPr>
          <p:cNvPr id="646" name="Shape 646"/>
          <p:cNvGrpSpPr/>
          <p:nvPr/>
        </p:nvGrpSpPr>
        <p:grpSpPr>
          <a:xfrm>
            <a:off x="6167565" y="5135500"/>
            <a:ext cx="1774771" cy="1506600"/>
            <a:chOff x="1068250" y="4890700"/>
            <a:chExt cx="1625100" cy="1506600"/>
          </a:xfrm>
        </p:grpSpPr>
        <p:sp>
          <p:nvSpPr>
            <p:cNvPr id="645" name="Shape 645"/>
            <p:cNvSpPr/>
            <p:nvPr/>
          </p:nvSpPr>
          <p:spPr>
            <a:xfrm>
              <a:off x="1068250" y="4890700"/>
              <a:ext cx="1625100" cy="1506600"/>
            </a:xfrm>
            <a:prstGeom prst="rect">
              <a:avLst/>
            </a:prstGeom>
            <a:solidFill>
              <a:srgbClr val="B4A7D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/>
            </a:p>
            <a:p>
              <a:pPr lvl="0" rtl="0">
                <a:spcBef>
                  <a:spcPts val="0"/>
                </a:spcBef>
                <a:buNone/>
              </a:pPr>
              <a:endParaRPr sz="2400"/>
            </a:p>
            <a:p>
              <a:pPr lvl="0" rtl="0">
                <a:spcBef>
                  <a:spcPts val="0"/>
                </a:spcBef>
                <a:buNone/>
              </a:pPr>
              <a:endParaRPr sz="2400"/>
            </a:p>
            <a:p>
              <a:pPr lvl="0" algn="ctr" rtl="0">
                <a:spcBef>
                  <a:spcPts val="0"/>
                </a:spcBef>
                <a:buNone/>
              </a:pPr>
              <a:r>
                <a:rPr lang="en" sz="2400"/>
                <a:t>eth0</a:t>
              </a:r>
            </a:p>
          </p:txBody>
        </p:sp>
        <p:sp>
          <p:nvSpPr>
            <p:cNvPr id="647" name="Shape 647"/>
            <p:cNvSpPr/>
            <p:nvPr/>
          </p:nvSpPr>
          <p:spPr>
            <a:xfrm>
              <a:off x="1149625" y="4956423"/>
              <a:ext cx="700500" cy="9312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D5A6B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2400"/>
                <a:t>Q0</a:t>
              </a:r>
            </a:p>
          </p:txBody>
        </p:sp>
        <p:sp>
          <p:nvSpPr>
            <p:cNvPr id="648" name="Shape 648"/>
            <p:cNvSpPr/>
            <p:nvPr/>
          </p:nvSpPr>
          <p:spPr>
            <a:xfrm>
              <a:off x="1850113" y="4956423"/>
              <a:ext cx="700500" cy="9312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D5A6B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2400"/>
                <a:t>Q...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title"/>
          </p:nvPr>
        </p:nvSpPr>
        <p:spPr>
          <a:xfrm>
            <a:off x="311700" y="235325"/>
            <a:ext cx="7684799" cy="13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5300" b="1"/>
              <a:t>How SoftIRQs are born</a:t>
            </a:r>
          </a:p>
        </p:txBody>
      </p:sp>
      <p:sp>
        <p:nvSpPr>
          <p:cNvPr id="654" name="Shape 654"/>
          <p:cNvSpPr/>
          <p:nvPr/>
        </p:nvSpPr>
        <p:spPr>
          <a:xfrm>
            <a:off x="5938952" y="1563975"/>
            <a:ext cx="2178252" cy="1722167"/>
          </a:xfrm>
          <a:prstGeom prst="cloud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Network</a:t>
            </a:r>
          </a:p>
        </p:txBody>
      </p:sp>
      <p:cxnSp>
        <p:nvCxnSpPr>
          <p:cNvPr id="655" name="Shape 655"/>
          <p:cNvCxnSpPr>
            <a:stCxn id="654" idx="1"/>
            <a:endCxn id="656" idx="0"/>
          </p:cNvCxnSpPr>
          <p:nvPr/>
        </p:nvCxnSpPr>
        <p:spPr>
          <a:xfrm rot="-5400000" flipH="1">
            <a:off x="6115928" y="4196460"/>
            <a:ext cx="1851300" cy="27000"/>
          </a:xfrm>
          <a:prstGeom prst="bentConnector3">
            <a:avLst>
              <a:gd name="adj1" fmla="val 50217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grpSp>
        <p:nvGrpSpPr>
          <p:cNvPr id="657" name="Shape 657"/>
          <p:cNvGrpSpPr/>
          <p:nvPr/>
        </p:nvGrpSpPr>
        <p:grpSpPr>
          <a:xfrm>
            <a:off x="6167565" y="5135500"/>
            <a:ext cx="1774771" cy="1506600"/>
            <a:chOff x="1068250" y="4890700"/>
            <a:chExt cx="1625100" cy="1506600"/>
          </a:xfrm>
        </p:grpSpPr>
        <p:sp>
          <p:nvSpPr>
            <p:cNvPr id="656" name="Shape 656"/>
            <p:cNvSpPr/>
            <p:nvPr/>
          </p:nvSpPr>
          <p:spPr>
            <a:xfrm>
              <a:off x="1068250" y="4890700"/>
              <a:ext cx="1625100" cy="1506600"/>
            </a:xfrm>
            <a:prstGeom prst="rect">
              <a:avLst/>
            </a:prstGeom>
            <a:solidFill>
              <a:srgbClr val="B4A7D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/>
            </a:p>
            <a:p>
              <a:pPr lvl="0" rtl="0">
                <a:spcBef>
                  <a:spcPts val="0"/>
                </a:spcBef>
                <a:buNone/>
              </a:pPr>
              <a:endParaRPr sz="2400"/>
            </a:p>
            <a:p>
              <a:pPr lvl="0" rtl="0">
                <a:spcBef>
                  <a:spcPts val="0"/>
                </a:spcBef>
                <a:buNone/>
              </a:pPr>
              <a:endParaRPr sz="2400"/>
            </a:p>
            <a:p>
              <a:pPr lvl="0" algn="ctr" rtl="0">
                <a:spcBef>
                  <a:spcPts val="0"/>
                </a:spcBef>
                <a:buNone/>
              </a:pPr>
              <a:r>
                <a:rPr lang="en" sz="2400"/>
                <a:t>eth0</a:t>
              </a:r>
            </a:p>
          </p:txBody>
        </p:sp>
        <p:sp>
          <p:nvSpPr>
            <p:cNvPr id="658" name="Shape 658"/>
            <p:cNvSpPr/>
            <p:nvPr/>
          </p:nvSpPr>
          <p:spPr>
            <a:xfrm>
              <a:off x="1149625" y="4956423"/>
              <a:ext cx="700500" cy="9312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D5A6B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2400"/>
                <a:t>Q0</a:t>
              </a:r>
            </a:p>
          </p:txBody>
        </p:sp>
        <p:sp>
          <p:nvSpPr>
            <p:cNvPr id="659" name="Shape 659"/>
            <p:cNvSpPr/>
            <p:nvPr/>
          </p:nvSpPr>
          <p:spPr>
            <a:xfrm>
              <a:off x="1850113" y="4956423"/>
              <a:ext cx="700500" cy="9312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D5A6B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2400"/>
                <a:t>Q...</a:t>
              </a:r>
            </a:p>
          </p:txBody>
        </p:sp>
      </p:grpSp>
      <p:grpSp>
        <p:nvGrpSpPr>
          <p:cNvPr id="660" name="Shape 660"/>
          <p:cNvGrpSpPr/>
          <p:nvPr/>
        </p:nvGrpSpPr>
        <p:grpSpPr>
          <a:xfrm>
            <a:off x="554764" y="4819337"/>
            <a:ext cx="1919999" cy="1304399"/>
            <a:chOff x="228664" y="4105637"/>
            <a:chExt cx="1919999" cy="1304399"/>
          </a:xfrm>
        </p:grpSpPr>
        <p:sp>
          <p:nvSpPr>
            <p:cNvPr id="661" name="Shape 661"/>
            <p:cNvSpPr/>
            <p:nvPr/>
          </p:nvSpPr>
          <p:spPr>
            <a:xfrm>
              <a:off x="228664" y="4105637"/>
              <a:ext cx="1919999" cy="1304399"/>
            </a:xfrm>
            <a:prstGeom prst="rect">
              <a:avLst/>
            </a:prstGeom>
            <a:solidFill>
              <a:srgbClr val="FFE5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2400"/>
                <a:t>            CPU</a:t>
              </a:r>
            </a:p>
            <a:p>
              <a:pPr lvl="0" rtl="0">
                <a:spcBef>
                  <a:spcPts val="0"/>
                </a:spcBef>
                <a:buNone/>
              </a:pPr>
              <a:endParaRPr sz="2400"/>
            </a:p>
            <a:p>
              <a:pPr lvl="0" rt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662" name="Shape 662"/>
            <p:cNvSpPr/>
            <p:nvPr/>
          </p:nvSpPr>
          <p:spPr>
            <a:xfrm>
              <a:off x="332775" y="4651462"/>
              <a:ext cx="855599" cy="712499"/>
            </a:xfrm>
            <a:prstGeom prst="bevel">
              <a:avLst>
                <a:gd name="adj" fmla="val 12500"/>
              </a:avLst>
            </a:prstGeom>
            <a:solidFill>
              <a:srgbClr val="F1C23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2400"/>
                <a:t>C0</a:t>
              </a:r>
            </a:p>
          </p:txBody>
        </p:sp>
        <p:sp>
          <p:nvSpPr>
            <p:cNvPr id="663" name="Shape 663"/>
            <p:cNvSpPr/>
            <p:nvPr/>
          </p:nvSpPr>
          <p:spPr>
            <a:xfrm>
              <a:off x="1188344" y="4651462"/>
              <a:ext cx="855599" cy="712499"/>
            </a:xfrm>
            <a:prstGeom prst="bevel">
              <a:avLst>
                <a:gd name="adj" fmla="val 12500"/>
              </a:avLst>
            </a:prstGeom>
            <a:solidFill>
              <a:srgbClr val="F1C23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2400"/>
                <a:t>C...</a:t>
              </a:r>
            </a:p>
          </p:txBody>
        </p:sp>
      </p:grpSp>
      <p:sp>
        <p:nvSpPr>
          <p:cNvPr id="664" name="Shape 664"/>
          <p:cNvSpPr/>
          <p:nvPr/>
        </p:nvSpPr>
        <p:spPr>
          <a:xfrm>
            <a:off x="3911025" y="5186200"/>
            <a:ext cx="1405200" cy="1405200"/>
          </a:xfrm>
          <a:prstGeom prst="teardrop">
            <a:avLst>
              <a:gd name="adj" fmla="val 100000"/>
            </a:avLst>
          </a:prstGeom>
          <a:solidFill>
            <a:srgbClr val="3C78D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HW IRQ 42</a:t>
            </a:r>
          </a:p>
        </p:txBody>
      </p:sp>
      <p:cxnSp>
        <p:nvCxnSpPr>
          <p:cNvPr id="665" name="Shape 665"/>
          <p:cNvCxnSpPr>
            <a:stCxn id="658" idx="2"/>
            <a:endCxn id="664" idx="0"/>
          </p:cNvCxnSpPr>
          <p:nvPr/>
        </p:nvCxnSpPr>
        <p:spPr>
          <a:xfrm flipH="1">
            <a:off x="5316235" y="5666823"/>
            <a:ext cx="940200" cy="222000"/>
          </a:xfrm>
          <a:prstGeom prst="bentConnector3">
            <a:avLst>
              <a:gd name="adj1" fmla="val 50001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666" name="Shape 666"/>
          <p:cNvCxnSpPr>
            <a:stCxn id="664" idx="4"/>
            <a:endCxn id="662" idx="2"/>
          </p:cNvCxnSpPr>
          <p:nvPr/>
        </p:nvCxnSpPr>
        <p:spPr>
          <a:xfrm flipH="1">
            <a:off x="1086525" y="5888800"/>
            <a:ext cx="2824500" cy="189000"/>
          </a:xfrm>
          <a:prstGeom prst="bentConnector4">
            <a:avLst>
              <a:gd name="adj1" fmla="val 42425"/>
              <a:gd name="adj2" fmla="val 225919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667" name="Shape 667"/>
          <p:cNvSpPr txBox="1"/>
          <p:nvPr/>
        </p:nvSpPr>
        <p:spPr>
          <a:xfrm>
            <a:off x="2762000" y="5392437"/>
            <a:ext cx="902399" cy="516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RSS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 txBox="1">
            <a:spLocks noGrp="1"/>
          </p:cNvSpPr>
          <p:nvPr>
            <p:ph type="title"/>
          </p:nvPr>
        </p:nvSpPr>
        <p:spPr>
          <a:xfrm>
            <a:off x="311700" y="235325"/>
            <a:ext cx="7684799" cy="13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5300" b="1"/>
              <a:t>How SoftIRQs are born</a:t>
            </a:r>
          </a:p>
        </p:txBody>
      </p:sp>
      <p:sp>
        <p:nvSpPr>
          <p:cNvPr id="673" name="Shape 673"/>
          <p:cNvSpPr/>
          <p:nvPr/>
        </p:nvSpPr>
        <p:spPr>
          <a:xfrm>
            <a:off x="5938952" y="1563975"/>
            <a:ext cx="2178252" cy="1722167"/>
          </a:xfrm>
          <a:prstGeom prst="cloud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Network</a:t>
            </a:r>
          </a:p>
        </p:txBody>
      </p:sp>
      <p:cxnSp>
        <p:nvCxnSpPr>
          <p:cNvPr id="674" name="Shape 674"/>
          <p:cNvCxnSpPr>
            <a:stCxn id="673" idx="1"/>
            <a:endCxn id="675" idx="0"/>
          </p:cNvCxnSpPr>
          <p:nvPr/>
        </p:nvCxnSpPr>
        <p:spPr>
          <a:xfrm rot="-5400000" flipH="1">
            <a:off x="6115928" y="4196460"/>
            <a:ext cx="1851300" cy="27000"/>
          </a:xfrm>
          <a:prstGeom prst="bentConnector3">
            <a:avLst>
              <a:gd name="adj1" fmla="val 50217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grpSp>
        <p:nvGrpSpPr>
          <p:cNvPr id="676" name="Shape 676"/>
          <p:cNvGrpSpPr/>
          <p:nvPr/>
        </p:nvGrpSpPr>
        <p:grpSpPr>
          <a:xfrm>
            <a:off x="6167565" y="5135500"/>
            <a:ext cx="1774771" cy="1506600"/>
            <a:chOff x="1068250" y="4890700"/>
            <a:chExt cx="1625100" cy="1506600"/>
          </a:xfrm>
        </p:grpSpPr>
        <p:sp>
          <p:nvSpPr>
            <p:cNvPr id="675" name="Shape 675"/>
            <p:cNvSpPr/>
            <p:nvPr/>
          </p:nvSpPr>
          <p:spPr>
            <a:xfrm>
              <a:off x="1068250" y="4890700"/>
              <a:ext cx="1625100" cy="1506600"/>
            </a:xfrm>
            <a:prstGeom prst="rect">
              <a:avLst/>
            </a:prstGeom>
            <a:solidFill>
              <a:srgbClr val="B4A7D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/>
            </a:p>
            <a:p>
              <a:pPr lvl="0" rtl="0">
                <a:spcBef>
                  <a:spcPts val="0"/>
                </a:spcBef>
                <a:buNone/>
              </a:pPr>
              <a:endParaRPr sz="2400"/>
            </a:p>
            <a:p>
              <a:pPr lvl="0" rtl="0">
                <a:spcBef>
                  <a:spcPts val="0"/>
                </a:spcBef>
                <a:buNone/>
              </a:pPr>
              <a:endParaRPr sz="2400"/>
            </a:p>
            <a:p>
              <a:pPr lvl="0" algn="ctr" rtl="0">
                <a:spcBef>
                  <a:spcPts val="0"/>
                </a:spcBef>
                <a:buNone/>
              </a:pPr>
              <a:r>
                <a:rPr lang="en" sz="2400"/>
                <a:t>eth0</a:t>
              </a:r>
            </a:p>
          </p:txBody>
        </p:sp>
        <p:sp>
          <p:nvSpPr>
            <p:cNvPr id="677" name="Shape 677"/>
            <p:cNvSpPr/>
            <p:nvPr/>
          </p:nvSpPr>
          <p:spPr>
            <a:xfrm>
              <a:off x="1149625" y="4956423"/>
              <a:ext cx="700500" cy="9312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D5A6B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2400"/>
                <a:t>Q0</a:t>
              </a:r>
            </a:p>
          </p:txBody>
        </p:sp>
        <p:sp>
          <p:nvSpPr>
            <p:cNvPr id="678" name="Shape 678"/>
            <p:cNvSpPr/>
            <p:nvPr/>
          </p:nvSpPr>
          <p:spPr>
            <a:xfrm>
              <a:off x="1850113" y="4956423"/>
              <a:ext cx="700500" cy="9312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D5A6B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2400"/>
                <a:t>Q...</a:t>
              </a:r>
            </a:p>
          </p:txBody>
        </p:sp>
      </p:grpSp>
      <p:grpSp>
        <p:nvGrpSpPr>
          <p:cNvPr id="679" name="Shape 679"/>
          <p:cNvGrpSpPr/>
          <p:nvPr/>
        </p:nvGrpSpPr>
        <p:grpSpPr>
          <a:xfrm>
            <a:off x="554764" y="4819337"/>
            <a:ext cx="1919999" cy="1304399"/>
            <a:chOff x="228664" y="4105637"/>
            <a:chExt cx="1919999" cy="1304399"/>
          </a:xfrm>
        </p:grpSpPr>
        <p:sp>
          <p:nvSpPr>
            <p:cNvPr id="680" name="Shape 680"/>
            <p:cNvSpPr/>
            <p:nvPr/>
          </p:nvSpPr>
          <p:spPr>
            <a:xfrm>
              <a:off x="228664" y="4105637"/>
              <a:ext cx="1919999" cy="1304399"/>
            </a:xfrm>
            <a:prstGeom prst="rect">
              <a:avLst/>
            </a:prstGeom>
            <a:solidFill>
              <a:srgbClr val="FFE5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2400"/>
                <a:t>            CPU</a:t>
              </a:r>
            </a:p>
            <a:p>
              <a:pPr lvl="0" rtl="0">
                <a:spcBef>
                  <a:spcPts val="0"/>
                </a:spcBef>
                <a:buNone/>
              </a:pPr>
              <a:endParaRPr sz="2400"/>
            </a:p>
            <a:p>
              <a:pPr lvl="0" rt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681" name="Shape 681"/>
            <p:cNvSpPr/>
            <p:nvPr/>
          </p:nvSpPr>
          <p:spPr>
            <a:xfrm>
              <a:off x="332775" y="4651462"/>
              <a:ext cx="855599" cy="712499"/>
            </a:xfrm>
            <a:prstGeom prst="bevel">
              <a:avLst>
                <a:gd name="adj" fmla="val 12500"/>
              </a:avLst>
            </a:prstGeom>
            <a:solidFill>
              <a:srgbClr val="F1C23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2400"/>
                <a:t>C0</a:t>
              </a:r>
            </a:p>
          </p:txBody>
        </p:sp>
        <p:sp>
          <p:nvSpPr>
            <p:cNvPr id="682" name="Shape 682"/>
            <p:cNvSpPr/>
            <p:nvPr/>
          </p:nvSpPr>
          <p:spPr>
            <a:xfrm>
              <a:off x="1188344" y="4651462"/>
              <a:ext cx="855599" cy="712499"/>
            </a:xfrm>
            <a:prstGeom prst="bevel">
              <a:avLst>
                <a:gd name="adj" fmla="val 12500"/>
              </a:avLst>
            </a:prstGeom>
            <a:solidFill>
              <a:srgbClr val="F1C23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2400"/>
                <a:t>C...</a:t>
              </a:r>
            </a:p>
          </p:txBody>
        </p:sp>
      </p:grpSp>
      <p:sp>
        <p:nvSpPr>
          <p:cNvPr id="683" name="Shape 683"/>
          <p:cNvSpPr/>
          <p:nvPr/>
        </p:nvSpPr>
        <p:spPr>
          <a:xfrm>
            <a:off x="3911025" y="5186200"/>
            <a:ext cx="1405200" cy="1405200"/>
          </a:xfrm>
          <a:prstGeom prst="teardrop">
            <a:avLst>
              <a:gd name="adj" fmla="val 100000"/>
            </a:avLst>
          </a:prstGeom>
          <a:solidFill>
            <a:srgbClr val="3C78D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HW IRQ 42</a:t>
            </a:r>
          </a:p>
        </p:txBody>
      </p:sp>
      <p:cxnSp>
        <p:nvCxnSpPr>
          <p:cNvPr id="684" name="Shape 684"/>
          <p:cNvCxnSpPr>
            <a:stCxn id="677" idx="2"/>
            <a:endCxn id="683" idx="0"/>
          </p:cNvCxnSpPr>
          <p:nvPr/>
        </p:nvCxnSpPr>
        <p:spPr>
          <a:xfrm flipH="1">
            <a:off x="5316235" y="5666823"/>
            <a:ext cx="940200" cy="222000"/>
          </a:xfrm>
          <a:prstGeom prst="bentConnector3">
            <a:avLst>
              <a:gd name="adj1" fmla="val 50001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685" name="Shape 685"/>
          <p:cNvSpPr/>
          <p:nvPr/>
        </p:nvSpPr>
        <p:spPr>
          <a:xfrm>
            <a:off x="317537" y="2365050"/>
            <a:ext cx="1975500" cy="1975500"/>
          </a:xfrm>
          <a:prstGeom prst="teardrop">
            <a:avLst>
              <a:gd name="adj" fmla="val 10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SoftIRQ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NET_RX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CPU0</a:t>
            </a:r>
          </a:p>
        </p:txBody>
      </p:sp>
      <p:cxnSp>
        <p:nvCxnSpPr>
          <p:cNvPr id="686" name="Shape 686"/>
          <p:cNvCxnSpPr>
            <a:stCxn id="683" idx="4"/>
            <a:endCxn id="681" idx="2"/>
          </p:cNvCxnSpPr>
          <p:nvPr/>
        </p:nvCxnSpPr>
        <p:spPr>
          <a:xfrm flipH="1">
            <a:off x="1086525" y="5888800"/>
            <a:ext cx="2824500" cy="189000"/>
          </a:xfrm>
          <a:prstGeom prst="bentConnector4">
            <a:avLst>
              <a:gd name="adj1" fmla="val 42425"/>
              <a:gd name="adj2" fmla="val 225919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687" name="Shape 687"/>
          <p:cNvCxnSpPr>
            <a:stCxn id="681" idx="6"/>
            <a:endCxn id="685" idx="2"/>
          </p:cNvCxnSpPr>
          <p:nvPr/>
        </p:nvCxnSpPr>
        <p:spPr>
          <a:xfrm rot="-5400000">
            <a:off x="683775" y="4743562"/>
            <a:ext cx="1024500" cy="218700"/>
          </a:xfrm>
          <a:prstGeom prst="bentConnector3">
            <a:avLst>
              <a:gd name="adj1" fmla="val 50005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688" name="Shape 688"/>
          <p:cNvSpPr txBox="1"/>
          <p:nvPr/>
        </p:nvSpPr>
        <p:spPr>
          <a:xfrm>
            <a:off x="2762000" y="5392437"/>
            <a:ext cx="902399" cy="516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RSS</a:t>
            </a:r>
          </a:p>
        </p:txBody>
      </p:sp>
      <p:sp>
        <p:nvSpPr>
          <p:cNvPr id="689" name="Shape 689"/>
          <p:cNvSpPr txBox="1"/>
          <p:nvPr/>
        </p:nvSpPr>
        <p:spPr>
          <a:xfrm>
            <a:off x="2369250" y="2437500"/>
            <a:ext cx="3361799" cy="135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HW interrupt processing is finished</a:t>
            </a: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Shape 694"/>
          <p:cNvSpPr txBox="1">
            <a:spLocks noGrp="1"/>
          </p:cNvSpPr>
          <p:nvPr>
            <p:ph type="title"/>
          </p:nvPr>
        </p:nvSpPr>
        <p:spPr>
          <a:xfrm>
            <a:off x="311700" y="235325"/>
            <a:ext cx="7684799" cy="13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5300" b="1"/>
              <a:t>How SoftIRQs are born</a:t>
            </a:r>
          </a:p>
        </p:txBody>
      </p:sp>
      <p:sp>
        <p:nvSpPr>
          <p:cNvPr id="695" name="Shape 695"/>
          <p:cNvSpPr/>
          <p:nvPr/>
        </p:nvSpPr>
        <p:spPr>
          <a:xfrm>
            <a:off x="5938952" y="1563975"/>
            <a:ext cx="2178252" cy="1722167"/>
          </a:xfrm>
          <a:prstGeom prst="cloud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Network</a:t>
            </a:r>
          </a:p>
        </p:txBody>
      </p:sp>
      <p:cxnSp>
        <p:nvCxnSpPr>
          <p:cNvPr id="696" name="Shape 696"/>
          <p:cNvCxnSpPr>
            <a:stCxn id="695" idx="1"/>
            <a:endCxn id="697" idx="0"/>
          </p:cNvCxnSpPr>
          <p:nvPr/>
        </p:nvCxnSpPr>
        <p:spPr>
          <a:xfrm rot="-5400000" flipH="1">
            <a:off x="6115928" y="4196460"/>
            <a:ext cx="1851300" cy="27000"/>
          </a:xfrm>
          <a:prstGeom prst="bentConnector3">
            <a:avLst>
              <a:gd name="adj1" fmla="val 50217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grpSp>
        <p:nvGrpSpPr>
          <p:cNvPr id="698" name="Shape 698"/>
          <p:cNvGrpSpPr/>
          <p:nvPr/>
        </p:nvGrpSpPr>
        <p:grpSpPr>
          <a:xfrm>
            <a:off x="6167565" y="5135500"/>
            <a:ext cx="1774771" cy="1506600"/>
            <a:chOff x="1068250" y="4890700"/>
            <a:chExt cx="1625100" cy="1506600"/>
          </a:xfrm>
        </p:grpSpPr>
        <p:sp>
          <p:nvSpPr>
            <p:cNvPr id="697" name="Shape 697"/>
            <p:cNvSpPr/>
            <p:nvPr/>
          </p:nvSpPr>
          <p:spPr>
            <a:xfrm>
              <a:off x="1068250" y="4890700"/>
              <a:ext cx="1625100" cy="1506600"/>
            </a:xfrm>
            <a:prstGeom prst="rect">
              <a:avLst/>
            </a:prstGeom>
            <a:solidFill>
              <a:srgbClr val="B4A7D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/>
            </a:p>
            <a:p>
              <a:pPr lvl="0" rtl="0">
                <a:spcBef>
                  <a:spcPts val="0"/>
                </a:spcBef>
                <a:buNone/>
              </a:pPr>
              <a:endParaRPr sz="2400"/>
            </a:p>
            <a:p>
              <a:pPr lvl="0" rtl="0">
                <a:spcBef>
                  <a:spcPts val="0"/>
                </a:spcBef>
                <a:buNone/>
              </a:pPr>
              <a:endParaRPr sz="2400"/>
            </a:p>
            <a:p>
              <a:pPr lvl="0" algn="ctr" rtl="0">
                <a:spcBef>
                  <a:spcPts val="0"/>
                </a:spcBef>
                <a:buNone/>
              </a:pPr>
              <a:r>
                <a:rPr lang="en" sz="2400"/>
                <a:t>eth0</a:t>
              </a:r>
            </a:p>
          </p:txBody>
        </p:sp>
        <p:sp>
          <p:nvSpPr>
            <p:cNvPr id="699" name="Shape 699"/>
            <p:cNvSpPr/>
            <p:nvPr/>
          </p:nvSpPr>
          <p:spPr>
            <a:xfrm>
              <a:off x="1149625" y="4956423"/>
              <a:ext cx="700500" cy="9312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D5A6B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2400"/>
                <a:t>Q0</a:t>
              </a:r>
            </a:p>
          </p:txBody>
        </p:sp>
        <p:sp>
          <p:nvSpPr>
            <p:cNvPr id="700" name="Shape 700"/>
            <p:cNvSpPr/>
            <p:nvPr/>
          </p:nvSpPr>
          <p:spPr>
            <a:xfrm>
              <a:off x="1850113" y="4956423"/>
              <a:ext cx="700500" cy="9312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D5A6B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2400"/>
                <a:t>Q...</a:t>
              </a:r>
            </a:p>
          </p:txBody>
        </p:sp>
      </p:grpSp>
      <p:grpSp>
        <p:nvGrpSpPr>
          <p:cNvPr id="701" name="Shape 701"/>
          <p:cNvGrpSpPr/>
          <p:nvPr/>
        </p:nvGrpSpPr>
        <p:grpSpPr>
          <a:xfrm>
            <a:off x="554764" y="4819337"/>
            <a:ext cx="1919999" cy="1304399"/>
            <a:chOff x="228664" y="4105637"/>
            <a:chExt cx="1919999" cy="1304399"/>
          </a:xfrm>
        </p:grpSpPr>
        <p:sp>
          <p:nvSpPr>
            <p:cNvPr id="702" name="Shape 702"/>
            <p:cNvSpPr/>
            <p:nvPr/>
          </p:nvSpPr>
          <p:spPr>
            <a:xfrm>
              <a:off x="228664" y="4105637"/>
              <a:ext cx="1919999" cy="1304399"/>
            </a:xfrm>
            <a:prstGeom prst="rect">
              <a:avLst/>
            </a:prstGeom>
            <a:solidFill>
              <a:srgbClr val="FFE5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2400"/>
                <a:t>            CPU</a:t>
              </a:r>
            </a:p>
            <a:p>
              <a:pPr lvl="0" rtl="0">
                <a:spcBef>
                  <a:spcPts val="0"/>
                </a:spcBef>
                <a:buNone/>
              </a:pPr>
              <a:endParaRPr sz="2400"/>
            </a:p>
            <a:p>
              <a:pPr lvl="0" rt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703" name="Shape 703"/>
            <p:cNvSpPr/>
            <p:nvPr/>
          </p:nvSpPr>
          <p:spPr>
            <a:xfrm>
              <a:off x="332775" y="4651462"/>
              <a:ext cx="855599" cy="712499"/>
            </a:xfrm>
            <a:prstGeom prst="bevel">
              <a:avLst>
                <a:gd name="adj" fmla="val 12500"/>
              </a:avLst>
            </a:prstGeom>
            <a:solidFill>
              <a:srgbClr val="F1C23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2400"/>
                <a:t>C0</a:t>
              </a:r>
            </a:p>
          </p:txBody>
        </p:sp>
        <p:sp>
          <p:nvSpPr>
            <p:cNvPr id="704" name="Shape 704"/>
            <p:cNvSpPr/>
            <p:nvPr/>
          </p:nvSpPr>
          <p:spPr>
            <a:xfrm>
              <a:off x="1188344" y="4651462"/>
              <a:ext cx="855599" cy="712499"/>
            </a:xfrm>
            <a:prstGeom prst="bevel">
              <a:avLst>
                <a:gd name="adj" fmla="val 12500"/>
              </a:avLst>
            </a:prstGeom>
            <a:solidFill>
              <a:srgbClr val="F1C23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2400"/>
                <a:t>C...</a:t>
              </a:r>
            </a:p>
          </p:txBody>
        </p:sp>
      </p:grpSp>
      <p:sp>
        <p:nvSpPr>
          <p:cNvPr id="705" name="Shape 705"/>
          <p:cNvSpPr/>
          <p:nvPr/>
        </p:nvSpPr>
        <p:spPr>
          <a:xfrm>
            <a:off x="3911025" y="5186200"/>
            <a:ext cx="1405200" cy="1405200"/>
          </a:xfrm>
          <a:prstGeom prst="teardrop">
            <a:avLst>
              <a:gd name="adj" fmla="val 100000"/>
            </a:avLst>
          </a:prstGeom>
          <a:solidFill>
            <a:srgbClr val="3C78D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HW IRQ 42</a:t>
            </a:r>
          </a:p>
        </p:txBody>
      </p:sp>
      <p:cxnSp>
        <p:nvCxnSpPr>
          <p:cNvPr id="706" name="Shape 706"/>
          <p:cNvCxnSpPr>
            <a:stCxn id="699" idx="2"/>
            <a:endCxn id="705" idx="0"/>
          </p:cNvCxnSpPr>
          <p:nvPr/>
        </p:nvCxnSpPr>
        <p:spPr>
          <a:xfrm flipH="1">
            <a:off x="5316235" y="5666823"/>
            <a:ext cx="940200" cy="222000"/>
          </a:xfrm>
          <a:prstGeom prst="bentConnector3">
            <a:avLst>
              <a:gd name="adj1" fmla="val 50001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707" name="Shape 707"/>
          <p:cNvSpPr/>
          <p:nvPr/>
        </p:nvSpPr>
        <p:spPr>
          <a:xfrm>
            <a:off x="317537" y="2365050"/>
            <a:ext cx="1975500" cy="1975500"/>
          </a:xfrm>
          <a:prstGeom prst="teardrop">
            <a:avLst>
              <a:gd name="adj" fmla="val 10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SoftIRQ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NET_RX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CPU0</a:t>
            </a:r>
          </a:p>
        </p:txBody>
      </p:sp>
      <p:cxnSp>
        <p:nvCxnSpPr>
          <p:cNvPr id="708" name="Shape 708"/>
          <p:cNvCxnSpPr>
            <a:stCxn id="705" idx="4"/>
            <a:endCxn id="703" idx="2"/>
          </p:cNvCxnSpPr>
          <p:nvPr/>
        </p:nvCxnSpPr>
        <p:spPr>
          <a:xfrm flipH="1">
            <a:off x="1086525" y="5888800"/>
            <a:ext cx="2824500" cy="189000"/>
          </a:xfrm>
          <a:prstGeom prst="bentConnector4">
            <a:avLst>
              <a:gd name="adj1" fmla="val 42425"/>
              <a:gd name="adj2" fmla="val 225919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709" name="Shape 709"/>
          <p:cNvCxnSpPr>
            <a:stCxn id="703" idx="6"/>
            <a:endCxn id="707" idx="2"/>
          </p:cNvCxnSpPr>
          <p:nvPr/>
        </p:nvCxnSpPr>
        <p:spPr>
          <a:xfrm rot="-5400000">
            <a:off x="683775" y="4743562"/>
            <a:ext cx="1024500" cy="218700"/>
          </a:xfrm>
          <a:prstGeom prst="bentConnector3">
            <a:avLst>
              <a:gd name="adj1" fmla="val 50005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710" name="Shape 710"/>
          <p:cNvSpPr txBox="1"/>
          <p:nvPr/>
        </p:nvSpPr>
        <p:spPr>
          <a:xfrm>
            <a:off x="2762000" y="5392437"/>
            <a:ext cx="902399" cy="516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RSS</a:t>
            </a:r>
          </a:p>
        </p:txBody>
      </p:sp>
      <p:sp>
        <p:nvSpPr>
          <p:cNvPr id="711" name="Shape 711"/>
          <p:cNvSpPr/>
          <p:nvPr/>
        </p:nvSpPr>
        <p:spPr>
          <a:xfrm>
            <a:off x="4343975" y="3541800"/>
            <a:ext cx="1671191" cy="1405296"/>
          </a:xfrm>
          <a:prstGeom prst="flowChartMultidocument">
            <a:avLst/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NAPI poll</a:t>
            </a:r>
          </a:p>
        </p:txBody>
      </p:sp>
      <p:cxnSp>
        <p:nvCxnSpPr>
          <p:cNvPr id="712" name="Shape 712"/>
          <p:cNvCxnSpPr>
            <a:stCxn id="707" idx="0"/>
            <a:endCxn id="711" idx="0"/>
          </p:cNvCxnSpPr>
          <p:nvPr/>
        </p:nvCxnSpPr>
        <p:spPr>
          <a:xfrm>
            <a:off x="2293037" y="3352800"/>
            <a:ext cx="3001500" cy="189000"/>
          </a:xfrm>
          <a:prstGeom prst="bentConnector2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713" name="Shape 713"/>
          <p:cNvSpPr txBox="1"/>
          <p:nvPr/>
        </p:nvSpPr>
        <p:spPr>
          <a:xfrm>
            <a:off x="2369250" y="2437500"/>
            <a:ext cx="3361799" cy="135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HW interrupt processing is finished</a:t>
            </a: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Shape 718"/>
          <p:cNvSpPr txBox="1">
            <a:spLocks noGrp="1"/>
          </p:cNvSpPr>
          <p:nvPr>
            <p:ph type="title"/>
          </p:nvPr>
        </p:nvSpPr>
        <p:spPr>
          <a:xfrm>
            <a:off x="311700" y="212375"/>
            <a:ext cx="7684799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5300" b="1"/>
              <a:t>What to do with high SoftIRQ?</a:t>
            </a:r>
          </a:p>
          <a:p>
            <a:pPr lvl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5300" b="1"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719" name="Shape 7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112600"/>
            <a:ext cx="8305000" cy="452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 txBox="1">
            <a:spLocks noGrp="1"/>
          </p:cNvSpPr>
          <p:nvPr>
            <p:ph type="title"/>
          </p:nvPr>
        </p:nvSpPr>
        <p:spPr>
          <a:xfrm>
            <a:off x="0" y="212375"/>
            <a:ext cx="84477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5300" b="1"/>
              <a:t>Interrupt moderation</a:t>
            </a:r>
          </a:p>
        </p:txBody>
      </p:sp>
      <p:pic>
        <p:nvPicPr>
          <p:cNvPr id="725" name="Shape 7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098550"/>
            <a:ext cx="8289950" cy="4540375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Shape 726"/>
          <p:cNvSpPr txBox="1"/>
          <p:nvPr/>
        </p:nvSpPr>
        <p:spPr>
          <a:xfrm>
            <a:off x="906925" y="1212625"/>
            <a:ext cx="6277200" cy="81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>
                <a:latin typeface="Courier New"/>
                <a:ea typeface="Courier New"/>
                <a:cs typeface="Courier New"/>
                <a:sym typeface="Courier New"/>
              </a:rPr>
              <a:t>ethtool -c/-C</a:t>
            </a: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Shape 731"/>
          <p:cNvSpPr txBox="1">
            <a:spLocks noGrp="1"/>
          </p:cNvSpPr>
          <p:nvPr>
            <p:ph type="title"/>
          </p:nvPr>
        </p:nvSpPr>
        <p:spPr>
          <a:xfrm>
            <a:off x="96000" y="136175"/>
            <a:ext cx="8148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5300" b="1"/>
              <a:t>Why is interrupt moderation bad?</a:t>
            </a:r>
          </a:p>
        </p:txBody>
      </p:sp>
      <p:sp>
        <p:nvSpPr>
          <p:cNvPr id="732" name="Shape 732"/>
          <p:cNvSpPr txBox="1">
            <a:spLocks noGrp="1"/>
          </p:cNvSpPr>
          <p:nvPr>
            <p:ph type="body" idx="1"/>
          </p:nvPr>
        </p:nvSpPr>
        <p:spPr>
          <a:xfrm>
            <a:off x="235500" y="2222750"/>
            <a:ext cx="7873199" cy="4402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You have to balance between throughput and latency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Shape 737"/>
          <p:cNvSpPr txBox="1">
            <a:spLocks noGrp="1"/>
          </p:cNvSpPr>
          <p:nvPr>
            <p:ph type="title"/>
          </p:nvPr>
        </p:nvSpPr>
        <p:spPr>
          <a:xfrm>
            <a:off x="311700" y="288575"/>
            <a:ext cx="7684799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5300" b="1"/>
              <a:t>What is going on?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738" name="Shape 7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112600"/>
            <a:ext cx="8325400" cy="4526325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Shape 739"/>
          <p:cNvSpPr txBox="1"/>
          <p:nvPr/>
        </p:nvSpPr>
        <p:spPr>
          <a:xfrm>
            <a:off x="478950" y="1192250"/>
            <a:ext cx="7336800" cy="8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>
                <a:solidFill>
                  <a:srgbClr val="FF0000"/>
                </a:solidFill>
              </a:rPr>
              <a:t>Too rapid growth</a:t>
            </a: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Shape 744"/>
          <p:cNvSpPr txBox="1"/>
          <p:nvPr/>
        </p:nvSpPr>
        <p:spPr>
          <a:xfrm>
            <a:off x="198975" y="149300"/>
            <a:ext cx="7932600" cy="1823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5300" b="1">
                <a:solidFill>
                  <a:srgbClr val="FFFFFF"/>
                </a:solidFill>
              </a:rPr>
              <a:t>Health ministry is warning!</a:t>
            </a:r>
          </a:p>
        </p:txBody>
      </p:sp>
      <p:sp>
        <p:nvSpPr>
          <p:cNvPr id="745" name="Shape 745"/>
          <p:cNvSpPr/>
          <p:nvPr/>
        </p:nvSpPr>
        <p:spPr>
          <a:xfrm>
            <a:off x="473950" y="2288125"/>
            <a:ext cx="2440800" cy="1916999"/>
          </a:xfrm>
          <a:prstGeom prst="ellipse">
            <a:avLst/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900" b="1"/>
              <a:t>CHANGES</a:t>
            </a:r>
          </a:p>
        </p:txBody>
      </p:sp>
      <p:sp>
        <p:nvSpPr>
          <p:cNvPr id="746" name="Shape 746"/>
          <p:cNvSpPr/>
          <p:nvPr/>
        </p:nvSpPr>
        <p:spPr>
          <a:xfrm>
            <a:off x="473950" y="4875325"/>
            <a:ext cx="2440800" cy="1823700"/>
          </a:xfrm>
          <a:prstGeom prst="ellipse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900" b="1"/>
              <a:t>TESTS</a:t>
            </a:r>
          </a:p>
        </p:txBody>
      </p:sp>
      <p:sp>
        <p:nvSpPr>
          <p:cNvPr id="747" name="Shape 747"/>
          <p:cNvSpPr/>
          <p:nvPr/>
        </p:nvSpPr>
        <p:spPr>
          <a:xfrm>
            <a:off x="5287150" y="2288112"/>
            <a:ext cx="2440800" cy="1916999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/>
              <a:t>REVERT!</a:t>
            </a:r>
          </a:p>
        </p:txBody>
      </p:sp>
      <p:cxnSp>
        <p:nvCxnSpPr>
          <p:cNvPr id="748" name="Shape 748"/>
          <p:cNvCxnSpPr>
            <a:stCxn id="745" idx="4"/>
            <a:endCxn id="746" idx="0"/>
          </p:cNvCxnSpPr>
          <p:nvPr/>
        </p:nvCxnSpPr>
        <p:spPr>
          <a:xfrm rot="-5400000" flipH="1">
            <a:off x="1359550" y="4539924"/>
            <a:ext cx="670200" cy="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749" name="Shape 749"/>
          <p:cNvCxnSpPr>
            <a:stCxn id="746" idx="6"/>
            <a:endCxn id="750" idx="2"/>
          </p:cNvCxnSpPr>
          <p:nvPr/>
        </p:nvCxnSpPr>
        <p:spPr>
          <a:xfrm rot="10800000" flipH="1">
            <a:off x="2914750" y="5763775"/>
            <a:ext cx="2372400" cy="23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751" name="Shape 751"/>
          <p:cNvCxnSpPr>
            <a:stCxn id="747" idx="1"/>
            <a:endCxn id="745" idx="7"/>
          </p:cNvCxnSpPr>
          <p:nvPr/>
        </p:nvCxnSpPr>
        <p:spPr>
          <a:xfrm rot="5400000">
            <a:off x="4100646" y="1025500"/>
            <a:ext cx="600" cy="3087299"/>
          </a:xfrm>
          <a:prstGeom prst="curvedConnector3">
            <a:avLst>
              <a:gd name="adj1" fmla="val -86477192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750" name="Shape 750"/>
          <p:cNvSpPr/>
          <p:nvPr/>
        </p:nvSpPr>
        <p:spPr>
          <a:xfrm>
            <a:off x="5287150" y="4805275"/>
            <a:ext cx="2440800" cy="1916999"/>
          </a:xfrm>
          <a:prstGeom prst="ellipse">
            <a:avLst/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900" b="1"/>
              <a:t>KEEP IT</a:t>
            </a:r>
          </a:p>
        </p:txBody>
      </p:sp>
      <p:cxnSp>
        <p:nvCxnSpPr>
          <p:cNvPr id="752" name="Shape 752"/>
          <p:cNvCxnSpPr>
            <a:stCxn id="750" idx="1"/>
            <a:endCxn id="745" idx="6"/>
          </p:cNvCxnSpPr>
          <p:nvPr/>
        </p:nvCxnSpPr>
        <p:spPr>
          <a:xfrm rot="5400000" flipH="1">
            <a:off x="3360096" y="2801513"/>
            <a:ext cx="1839300" cy="2729700"/>
          </a:xfrm>
          <a:prstGeom prst="curvedConnector2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753" name="Shape 753"/>
          <p:cNvCxnSpPr>
            <a:stCxn id="746" idx="6"/>
            <a:endCxn id="747" idx="2"/>
          </p:cNvCxnSpPr>
          <p:nvPr/>
        </p:nvCxnSpPr>
        <p:spPr>
          <a:xfrm rot="10800000" flipH="1">
            <a:off x="2914750" y="3246475"/>
            <a:ext cx="2372400" cy="25407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/>
        </p:nvSpPr>
        <p:spPr>
          <a:xfrm>
            <a:off x="301075" y="-47650"/>
            <a:ext cx="7857899" cy="1131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5300" b="1"/>
              <a:t>TOC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223075" y="1007450"/>
            <a:ext cx="7857899" cy="5148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Char char="●"/>
            </a:pPr>
            <a:r>
              <a:rPr lang="en" sz="3000">
                <a:solidFill>
                  <a:schemeClr val="dk1"/>
                </a:solidFill>
              </a:rPr>
              <a:t>Memory</a:t>
            </a:r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Char char="○"/>
            </a:pPr>
            <a:r>
              <a:rPr lang="en" sz="3000">
                <a:solidFill>
                  <a:schemeClr val="dk1"/>
                </a:solidFill>
              </a:rPr>
              <a:t>OOM killer</a:t>
            </a:r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Char char="○"/>
            </a:pPr>
            <a:r>
              <a:rPr lang="en" sz="3000">
                <a:solidFill>
                  <a:schemeClr val="dk1"/>
                </a:solidFill>
              </a:rPr>
              <a:t>Swap</a:t>
            </a: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Char char="●"/>
            </a:pPr>
            <a:r>
              <a:rPr lang="en" sz="3000">
                <a:solidFill>
                  <a:schemeClr val="dk1"/>
                </a:solidFill>
              </a:rPr>
              <a:t>Network</a:t>
            </a:r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Char char="○"/>
            </a:pPr>
            <a:r>
              <a:rPr lang="en" sz="3000">
                <a:solidFill>
                  <a:schemeClr val="dk1"/>
                </a:solidFill>
              </a:rPr>
              <a:t>Broken pipe</a:t>
            </a:r>
          </a:p>
          <a:p>
            <a:pPr marL="914400" lvl="1" indent="-419100" rtl="0"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" sz="3000">
                <a:solidFill>
                  <a:schemeClr val="dk1"/>
                </a:solidFill>
              </a:rPr>
              <a:t>Network load distribution between CPU cores</a:t>
            </a:r>
          </a:p>
          <a:p>
            <a:pPr marL="914400" lvl="1" indent="-419100" rtl="0"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" sz="3000">
                <a:solidFill>
                  <a:schemeClr val="dk1"/>
                </a:solidFill>
              </a:rPr>
              <a:t>SoftIRQ</a:t>
            </a: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 txBox="1">
            <a:spLocks noGrp="1"/>
          </p:cNvSpPr>
          <p:nvPr>
            <p:ph type="title"/>
          </p:nvPr>
        </p:nvSpPr>
        <p:spPr>
          <a:xfrm>
            <a:off x="311700" y="288575"/>
            <a:ext cx="7684799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5300" b="1"/>
              <a:t>Thank you!</a:t>
            </a:r>
          </a:p>
          <a:p>
            <a:pPr lvl="0" algn="ctr" rtl="0">
              <a:spcBef>
                <a:spcPts val="0"/>
              </a:spcBef>
              <a:buNone/>
            </a:pPr>
            <a:endParaRPr sz="5300" b="1"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59" name="Shape 759"/>
          <p:cNvSpPr txBox="1"/>
          <p:nvPr/>
        </p:nvSpPr>
        <p:spPr>
          <a:xfrm>
            <a:off x="137700" y="1273775"/>
            <a:ext cx="8065499" cy="540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Odnoklassniki technical blog on habrahabr.ru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http://habrahabr.ru/company/odnoklassniki/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More about us</a:t>
            </a:r>
          </a:p>
          <a:p>
            <a:pPr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u="sng">
                <a:solidFill>
                  <a:schemeClr val="hlink"/>
                </a:solidFill>
                <a:hlinkClick r:id="rId5"/>
              </a:rPr>
              <a:t>http://v.ok.ru/</a:t>
            </a:r>
          </a:p>
          <a:p>
            <a:pPr lvl="0" indent="457200" rtl="0">
              <a:lnSpc>
                <a:spcPct val="115000"/>
              </a:lnSpc>
              <a:spcBef>
                <a:spcPts val="0"/>
              </a:spcBef>
              <a:buNone/>
            </a:pPr>
            <a:endParaRPr sz="2400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</a:endParaRP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endParaRPr sz="2400"/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endParaRPr sz="2400"/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endParaRPr sz="2400"/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endParaRPr sz="2400"/>
          </a:p>
          <a:p>
            <a:pPr lvl="0" algn="r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 b="1">
                <a:solidFill>
                  <a:schemeClr val="dk1"/>
                </a:solidFill>
              </a:rPr>
              <a:t>Dmitry Samsonov</a:t>
            </a:r>
          </a:p>
          <a:p>
            <a:pPr lvl="0" algn="r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 b="1" u="sng">
                <a:solidFill>
                  <a:schemeClr val="hlink"/>
                </a:solidFill>
                <a:hlinkClick r:id="rId6"/>
              </a:rPr>
              <a:t>dmitry.samsonov@odnoklassniki.ru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6900" y="2155870"/>
            <a:ext cx="8316900" cy="1116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5300" b="1"/>
              <a:t>Memory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subTitle" idx="1"/>
          </p:nvPr>
        </p:nvSpPr>
        <p:spPr>
          <a:xfrm>
            <a:off x="-71950" y="3615158"/>
            <a:ext cx="8316900" cy="105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n" sz="3600">
                <a:solidFill>
                  <a:srgbClr val="000000"/>
                </a:solidFill>
              </a:rPr>
              <a:t>OOM killer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297475" y="871675"/>
            <a:ext cx="2591399" cy="1984799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4294967295"/>
          </p:nvPr>
        </p:nvSpPr>
        <p:spPr>
          <a:xfrm>
            <a:off x="269950" y="1277166"/>
            <a:ext cx="1348499" cy="105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</a:rPr>
              <a:t>NODE 0 (CPU N0)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382175" y="321600"/>
            <a:ext cx="3308099" cy="43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2000"/>
              <a:t>1. All the physical memory</a:t>
            </a:r>
          </a:p>
        </p:txBody>
      </p:sp>
      <p:cxnSp>
        <p:nvCxnSpPr>
          <p:cNvPr id="89" name="Shape 89"/>
          <p:cNvCxnSpPr>
            <a:stCxn id="86" idx="0"/>
            <a:endCxn id="86" idx="2"/>
          </p:cNvCxnSpPr>
          <p:nvPr/>
        </p:nvCxnSpPr>
        <p:spPr>
          <a:xfrm>
            <a:off x="1593174" y="871675"/>
            <a:ext cx="0" cy="1984800"/>
          </a:xfrm>
          <a:prstGeom prst="straightConnector1">
            <a:avLst/>
          </a:prstGeom>
          <a:noFill/>
          <a:ln w="19050" cap="flat" cmpd="sng">
            <a:solidFill>
              <a:srgbClr val="E69138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0" name="Shape 90"/>
          <p:cNvSpPr txBox="1">
            <a:spLocks noGrp="1"/>
          </p:cNvSpPr>
          <p:nvPr>
            <p:ph type="body" idx="4294967295"/>
          </p:nvPr>
        </p:nvSpPr>
        <p:spPr>
          <a:xfrm>
            <a:off x="1540217" y="1277166"/>
            <a:ext cx="1348499" cy="105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</a:rPr>
              <a:t>NODE 1 (CPU N1)</a:t>
            </a:r>
          </a:p>
        </p:txBody>
      </p:sp>
      <p:sp>
        <p:nvSpPr>
          <p:cNvPr id="91" name="Shape 91"/>
          <p:cNvSpPr/>
          <p:nvPr/>
        </p:nvSpPr>
        <p:spPr>
          <a:xfrm>
            <a:off x="297475" y="3653625"/>
            <a:ext cx="2591399" cy="3065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2" name="Shape 92"/>
          <p:cNvCxnSpPr/>
          <p:nvPr/>
        </p:nvCxnSpPr>
        <p:spPr>
          <a:xfrm rot="10800000" flipH="1">
            <a:off x="321482" y="5976933"/>
            <a:ext cx="2583599" cy="7800"/>
          </a:xfrm>
          <a:prstGeom prst="straightConnector1">
            <a:avLst/>
          </a:prstGeom>
          <a:noFill/>
          <a:ln w="19050" cap="flat" cmpd="sng">
            <a:solidFill>
              <a:srgbClr val="E69138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93" name="Shape 93"/>
          <p:cNvSpPr txBox="1"/>
          <p:nvPr/>
        </p:nvSpPr>
        <p:spPr>
          <a:xfrm>
            <a:off x="529787" y="5939256"/>
            <a:ext cx="2147099" cy="5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ZONE_DMA (0-16MB)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513334" y="5282795"/>
            <a:ext cx="2649299" cy="38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ZONE_DMA32 (0-4GB)</a:t>
            </a:r>
          </a:p>
        </p:txBody>
      </p:sp>
      <p:cxnSp>
        <p:nvCxnSpPr>
          <p:cNvPr id="95" name="Shape 95"/>
          <p:cNvCxnSpPr/>
          <p:nvPr/>
        </p:nvCxnSpPr>
        <p:spPr>
          <a:xfrm>
            <a:off x="309490" y="5248233"/>
            <a:ext cx="2583599" cy="14400"/>
          </a:xfrm>
          <a:prstGeom prst="straightConnector1">
            <a:avLst/>
          </a:prstGeom>
          <a:noFill/>
          <a:ln w="19050" cap="flat" cmpd="sng">
            <a:solidFill>
              <a:srgbClr val="E69138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6" name="Shape 96"/>
          <p:cNvSpPr txBox="1"/>
          <p:nvPr/>
        </p:nvSpPr>
        <p:spPr>
          <a:xfrm>
            <a:off x="513333" y="4103699"/>
            <a:ext cx="2733599" cy="49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ZONE_NORMAL (4+GB)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382174" y="3038650"/>
            <a:ext cx="2316000" cy="43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2000"/>
              <a:t>2. NODE 0 (only)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3903681" y="1159800"/>
            <a:ext cx="2316000" cy="43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2000"/>
              <a:t>3. Each zone</a:t>
            </a:r>
          </a:p>
        </p:txBody>
      </p:sp>
      <p:grpSp>
        <p:nvGrpSpPr>
          <p:cNvPr id="99" name="Shape 99"/>
          <p:cNvGrpSpPr/>
          <p:nvPr/>
        </p:nvGrpSpPr>
        <p:grpSpPr>
          <a:xfrm>
            <a:off x="3526562" y="1746266"/>
            <a:ext cx="4617769" cy="5594699"/>
            <a:chOff x="3450362" y="908066"/>
            <a:chExt cx="4617769" cy="5594699"/>
          </a:xfrm>
        </p:grpSpPr>
        <p:sp>
          <p:nvSpPr>
            <p:cNvPr id="100" name="Shape 100"/>
            <p:cNvSpPr txBox="1"/>
            <p:nvPr/>
          </p:nvSpPr>
          <p:spPr>
            <a:xfrm>
              <a:off x="3450362" y="908066"/>
              <a:ext cx="4281299" cy="55946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lnSpc>
                  <a:spcPct val="135000"/>
                </a:lnSpc>
                <a:spcBef>
                  <a:spcPts val="0"/>
                </a:spcBef>
                <a:buNone/>
              </a:pPr>
              <a:r>
                <a:rPr lang="en" sz="18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2</a:t>
              </a:r>
              <a:r>
                <a:rPr lang="en" sz="1800" baseline="300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0</a:t>
              </a:r>
              <a:r>
                <a:rPr lang="en" sz="18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*PAGE_SIZE</a:t>
              </a:r>
            </a:p>
            <a:p>
              <a:pPr lvl="0" rtl="0">
                <a:lnSpc>
                  <a:spcPct val="135000"/>
                </a:lnSpc>
                <a:spcBef>
                  <a:spcPts val="0"/>
                </a:spcBef>
                <a:buClr>
                  <a:schemeClr val="dk1"/>
                </a:buClr>
                <a:buSzPct val="61111"/>
                <a:buFont typeface="Arial"/>
                <a:buNone/>
              </a:pPr>
              <a:r>
                <a:rPr lang="en" sz="18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2</a:t>
              </a:r>
              <a:r>
                <a:rPr lang="en" sz="1800" baseline="300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1</a:t>
              </a:r>
              <a:r>
                <a:rPr lang="en" sz="18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*PAGE_SIZE</a:t>
              </a:r>
            </a:p>
            <a:p>
              <a:pPr lvl="0" rtl="0">
                <a:lnSpc>
                  <a:spcPct val="135000"/>
                </a:lnSpc>
                <a:spcBef>
                  <a:spcPts val="0"/>
                </a:spcBef>
                <a:buClr>
                  <a:schemeClr val="dk1"/>
                </a:buClr>
                <a:buSzPct val="61111"/>
                <a:buFont typeface="Arial"/>
                <a:buNone/>
              </a:pPr>
              <a:r>
                <a:rPr lang="en" sz="18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2</a:t>
              </a:r>
              <a:r>
                <a:rPr lang="en" sz="1800" baseline="300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2</a:t>
              </a:r>
              <a:r>
                <a:rPr lang="en" sz="18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*PAGE_SIZE</a:t>
              </a:r>
            </a:p>
            <a:p>
              <a:pPr lvl="0" rtl="0">
                <a:lnSpc>
                  <a:spcPct val="135000"/>
                </a:lnSpc>
                <a:spcBef>
                  <a:spcPts val="0"/>
                </a:spcBef>
                <a:buClr>
                  <a:schemeClr val="dk1"/>
                </a:buClr>
                <a:buSzPct val="61111"/>
                <a:buFont typeface="Arial"/>
                <a:buNone/>
              </a:pPr>
              <a:r>
                <a:rPr lang="en" sz="18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2</a:t>
              </a:r>
              <a:r>
                <a:rPr lang="en" sz="1800" baseline="300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3</a:t>
              </a:r>
              <a:r>
                <a:rPr lang="en" sz="18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*PAGE_SIZE</a:t>
              </a:r>
            </a:p>
            <a:p>
              <a:pPr lvl="0" rtl="0">
                <a:lnSpc>
                  <a:spcPct val="135000"/>
                </a:lnSpc>
                <a:spcBef>
                  <a:spcPts val="0"/>
                </a:spcBef>
                <a:buClr>
                  <a:schemeClr val="dk1"/>
                </a:buClr>
                <a:buSzPct val="61111"/>
                <a:buFont typeface="Arial"/>
                <a:buNone/>
              </a:pPr>
              <a:r>
                <a:rPr lang="en" sz="18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2</a:t>
              </a:r>
              <a:r>
                <a:rPr lang="en" sz="1800" baseline="300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4</a:t>
              </a:r>
              <a:r>
                <a:rPr lang="en" sz="18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*PAGE_SIZE</a:t>
              </a:r>
            </a:p>
            <a:p>
              <a:pPr lvl="0" rtl="0">
                <a:lnSpc>
                  <a:spcPct val="135000"/>
                </a:lnSpc>
                <a:spcBef>
                  <a:spcPts val="0"/>
                </a:spcBef>
                <a:buClr>
                  <a:schemeClr val="dk1"/>
                </a:buClr>
                <a:buSzPct val="61111"/>
                <a:buFont typeface="Arial"/>
                <a:buNone/>
              </a:pPr>
              <a:r>
                <a:rPr lang="en" sz="18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2</a:t>
              </a:r>
              <a:r>
                <a:rPr lang="en" sz="1800" baseline="300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5</a:t>
              </a:r>
              <a:r>
                <a:rPr lang="en" sz="18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*PAGE_SIZE</a:t>
              </a:r>
            </a:p>
            <a:p>
              <a:pPr lvl="0" rtl="0">
                <a:lnSpc>
                  <a:spcPct val="135000"/>
                </a:lnSpc>
                <a:spcBef>
                  <a:spcPts val="0"/>
                </a:spcBef>
                <a:buClr>
                  <a:schemeClr val="dk1"/>
                </a:buClr>
                <a:buSzPct val="61111"/>
                <a:buFont typeface="Arial"/>
                <a:buNone/>
              </a:pPr>
              <a:r>
                <a:rPr lang="en" sz="18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2</a:t>
              </a:r>
              <a:r>
                <a:rPr lang="en" sz="1800" baseline="300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6</a:t>
              </a:r>
              <a:r>
                <a:rPr lang="en" sz="18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*PAGE_SIZE</a:t>
              </a:r>
            </a:p>
            <a:p>
              <a:pPr lvl="0" rtl="0">
                <a:lnSpc>
                  <a:spcPct val="135000"/>
                </a:lnSpc>
                <a:spcBef>
                  <a:spcPts val="0"/>
                </a:spcBef>
                <a:buClr>
                  <a:schemeClr val="dk1"/>
                </a:buClr>
                <a:buSzPct val="61111"/>
                <a:buFont typeface="Arial"/>
                <a:buNone/>
              </a:pPr>
              <a:r>
                <a:rPr lang="en" sz="18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2</a:t>
              </a:r>
              <a:r>
                <a:rPr lang="en" sz="1800" baseline="300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7</a:t>
              </a:r>
              <a:r>
                <a:rPr lang="en" sz="18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*PAGE_SIZE                    ...</a:t>
              </a:r>
            </a:p>
            <a:p>
              <a:pPr lvl="0" rtl="0">
                <a:lnSpc>
                  <a:spcPct val="135000"/>
                </a:lnSpc>
                <a:spcBef>
                  <a:spcPts val="0"/>
                </a:spcBef>
                <a:buClr>
                  <a:schemeClr val="dk1"/>
                </a:buClr>
                <a:buSzPct val="61111"/>
                <a:buFont typeface="Arial"/>
                <a:buNone/>
              </a:pPr>
              <a:r>
                <a:rPr lang="en" sz="18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2</a:t>
              </a:r>
              <a:r>
                <a:rPr lang="en" sz="1800" baseline="300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8</a:t>
              </a:r>
              <a:r>
                <a:rPr lang="en" sz="18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*PAGE_SIZE                    ...</a:t>
              </a:r>
            </a:p>
            <a:p>
              <a:pPr lvl="0" rtl="0">
                <a:lnSpc>
                  <a:spcPct val="135000"/>
                </a:lnSpc>
                <a:spcBef>
                  <a:spcPts val="0"/>
                </a:spcBef>
                <a:buClr>
                  <a:schemeClr val="dk1"/>
                </a:buClr>
                <a:buSzPct val="61111"/>
                <a:buFont typeface="Arial"/>
                <a:buNone/>
              </a:pPr>
              <a:r>
                <a:rPr lang="en" sz="18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2</a:t>
              </a:r>
              <a:r>
                <a:rPr lang="en" sz="1800" baseline="300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9</a:t>
              </a:r>
              <a:r>
                <a:rPr lang="en" sz="18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*PAGE_SIZE                    ...</a:t>
              </a:r>
            </a:p>
            <a:p>
              <a:pPr lvl="0" rtl="0">
                <a:lnSpc>
                  <a:spcPct val="135000"/>
                </a:lnSpc>
                <a:spcBef>
                  <a:spcPts val="0"/>
                </a:spcBef>
                <a:buNone/>
              </a:pPr>
              <a:r>
                <a:rPr lang="en" sz="18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2</a:t>
              </a:r>
              <a:r>
                <a:rPr lang="en" sz="1800" baseline="300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10</a:t>
              </a:r>
              <a:r>
                <a:rPr lang="en" sz="1800"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*PAGE_SIZE                   ...</a:t>
              </a:r>
            </a:p>
          </p:txBody>
        </p:sp>
        <p:sp>
          <p:nvSpPr>
            <p:cNvPr id="101" name="Shape 101"/>
            <p:cNvSpPr/>
            <p:nvPr/>
          </p:nvSpPr>
          <p:spPr>
            <a:xfrm>
              <a:off x="5378921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5420988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5463055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5505122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5547189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5589256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5631323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5673389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5715456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5757523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5799590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5841657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5883723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5925790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5967857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6009924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6051991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094058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6136125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6178191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6220258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6262325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6304392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6346458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6388526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6430592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6472659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6514726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6556792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6598860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6640927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6682993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6725060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6767127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6809194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6851260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6893328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6935394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6977461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7019528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7061595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7103662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7145728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7187796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7229862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7271929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7313996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7356063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7398129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7440196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7482264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7524330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7566397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7608464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7650531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7692597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7734664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7776731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7818798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7860865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7902932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7944999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7987065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8029132" y="1052600"/>
              <a:ext cx="39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5378921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5461568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5547189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5629835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5715456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5798103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5883723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5966370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6049016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6131663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6217284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6299930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6385551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6468198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6553818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6636465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6722085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6804732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6890353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6973000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7058621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7141267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7226888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7309534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7395155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7477802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7563422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7646069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7731690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7814336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7899957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7982603" y="1517000"/>
              <a:ext cx="840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5378921" y="1981400"/>
              <a:ext cx="168299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5546445" y="1981400"/>
              <a:ext cx="168299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5713591" y="1981400"/>
              <a:ext cx="168299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5881115" y="1981400"/>
              <a:ext cx="168299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6048261" y="1981400"/>
              <a:ext cx="168299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6215785" y="1981400"/>
              <a:ext cx="168299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6382931" y="1981400"/>
              <a:ext cx="168299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6550455" y="1981400"/>
              <a:ext cx="168299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6717600" y="1981400"/>
              <a:ext cx="168299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6885125" y="1981400"/>
              <a:ext cx="168299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7052271" y="1981400"/>
              <a:ext cx="168299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7219794" y="1981400"/>
              <a:ext cx="168299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7386940" y="1981400"/>
              <a:ext cx="168299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7554464" y="1981400"/>
              <a:ext cx="168299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7721610" y="1981400"/>
              <a:ext cx="168299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7889134" y="1981400"/>
              <a:ext cx="168299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5378921" y="2445800"/>
              <a:ext cx="3345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5714217" y="2445800"/>
              <a:ext cx="3345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6049536" y="2445800"/>
              <a:ext cx="3345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6384831" y="2445800"/>
              <a:ext cx="3345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6717270" y="2445800"/>
              <a:ext cx="3345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7052565" y="2445800"/>
              <a:ext cx="3345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7387885" y="2445800"/>
              <a:ext cx="3345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7723180" y="2445800"/>
              <a:ext cx="3345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5381801" y="2910200"/>
              <a:ext cx="6666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6049748" y="2910200"/>
              <a:ext cx="6666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6720363" y="2910200"/>
              <a:ext cx="6666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7390977" y="2910200"/>
              <a:ext cx="6666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5381801" y="3374600"/>
              <a:ext cx="1348499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6717695" y="3374600"/>
              <a:ext cx="1348499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5381801" y="3839000"/>
              <a:ext cx="2684400" cy="4643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6900" y="85366"/>
            <a:ext cx="8289899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5300" b="1"/>
              <a:t>What is going on?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900" y="1075377"/>
            <a:ext cx="8289899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>
                <a:solidFill>
                  <a:srgbClr val="FF0000"/>
                </a:solidFill>
              </a:rPr>
              <a:t>OOM killer, system CPU spikes!</a:t>
            </a:r>
          </a:p>
        </p:txBody>
      </p:sp>
      <p:pic>
        <p:nvPicPr>
          <p:cNvPr id="234" name="Shape 2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973675"/>
            <a:ext cx="8034599" cy="436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235500" y="136166"/>
            <a:ext cx="7886399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5300" b="1"/>
              <a:t>Memory fragmentation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235500" y="1093550"/>
            <a:ext cx="8114999" cy="544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</a:rPr>
              <a:t>Memory after server has booted up</a:t>
            </a:r>
          </a:p>
          <a:p>
            <a:pPr rtl="0">
              <a:spcBef>
                <a:spcPts val="0"/>
              </a:spcBef>
              <a:buNone/>
            </a:pPr>
            <a:endParaRPr sz="80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sz="80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</a:rPr>
              <a:t>After some time</a:t>
            </a:r>
          </a:p>
          <a:p>
            <a:pPr rtl="0">
              <a:spcBef>
                <a:spcPts val="0"/>
              </a:spcBef>
              <a:buNone/>
            </a:pPr>
            <a:endParaRPr sz="480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</a:rPr>
              <a:t>After some more time</a:t>
            </a:r>
          </a:p>
        </p:txBody>
      </p:sp>
      <p:sp>
        <p:nvSpPr>
          <p:cNvPr id="241" name="Shape 241"/>
          <p:cNvSpPr/>
          <p:nvPr/>
        </p:nvSpPr>
        <p:spPr>
          <a:xfrm>
            <a:off x="1919875" y="1935500"/>
            <a:ext cx="2392199" cy="561899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242" name="Shape 242"/>
          <p:cNvGrpSpPr/>
          <p:nvPr/>
        </p:nvGrpSpPr>
        <p:grpSpPr>
          <a:xfrm>
            <a:off x="1919871" y="3533225"/>
            <a:ext cx="4759853" cy="561908"/>
            <a:chOff x="1919871" y="2999825"/>
            <a:chExt cx="4759853" cy="561908"/>
          </a:xfrm>
        </p:grpSpPr>
        <p:sp>
          <p:nvSpPr>
            <p:cNvPr id="243" name="Shape 243"/>
            <p:cNvSpPr/>
            <p:nvPr/>
          </p:nvSpPr>
          <p:spPr>
            <a:xfrm>
              <a:off x="1919871" y="2999833"/>
              <a:ext cx="339900" cy="561899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2259744" y="2999833"/>
              <a:ext cx="339900" cy="561899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3279364" y="2999833"/>
              <a:ext cx="339900" cy="561899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4978724" y="2999825"/>
              <a:ext cx="1700999" cy="561899"/>
            </a:xfrm>
            <a:prstGeom prst="roundRect">
              <a:avLst>
                <a:gd name="adj" fmla="val 16667"/>
              </a:avLst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4298983" y="2999833"/>
              <a:ext cx="679800" cy="5618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>
              <a:off x="3619237" y="2999833"/>
              <a:ext cx="679800" cy="5618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2599617" y="2999833"/>
              <a:ext cx="679800" cy="5618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50" name="Shape 250"/>
          <p:cNvGrpSpPr/>
          <p:nvPr/>
        </p:nvGrpSpPr>
        <p:grpSpPr>
          <a:xfrm>
            <a:off x="1921515" y="5435766"/>
            <a:ext cx="4758251" cy="561899"/>
            <a:chOff x="1921515" y="4140366"/>
            <a:chExt cx="4758251" cy="561899"/>
          </a:xfrm>
        </p:grpSpPr>
        <p:sp>
          <p:nvSpPr>
            <p:cNvPr id="251" name="Shape 251"/>
            <p:cNvSpPr/>
            <p:nvPr/>
          </p:nvSpPr>
          <p:spPr>
            <a:xfrm>
              <a:off x="1921515" y="4140366"/>
              <a:ext cx="339900" cy="561899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2261389" y="4140366"/>
              <a:ext cx="339900" cy="561899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3281008" y="4140366"/>
              <a:ext cx="339900" cy="561899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>
              <a:off x="3620881" y="4140366"/>
              <a:ext cx="679800" cy="5618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5660120" y="4140366"/>
              <a:ext cx="339900" cy="561899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5320247" y="4140366"/>
              <a:ext cx="339900" cy="561899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4980374" y="4140366"/>
              <a:ext cx="339900" cy="561899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2941135" y="4140366"/>
              <a:ext cx="339900" cy="561899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2601262" y="4140366"/>
              <a:ext cx="339900" cy="561899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6339867" y="4140366"/>
              <a:ext cx="339900" cy="561899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5999993" y="4140366"/>
              <a:ext cx="339900" cy="561899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4300628" y="4140366"/>
              <a:ext cx="679800" cy="561899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63" name="Shape 263"/>
          <p:cNvSpPr/>
          <p:nvPr/>
        </p:nvSpPr>
        <p:spPr>
          <a:xfrm>
            <a:off x="4312075" y="1935500"/>
            <a:ext cx="2367600" cy="561899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1705</Words>
  <Application>Microsoft Office PowerPoint</Application>
  <PresentationFormat>On-screen Show (4:3)</PresentationFormat>
  <Paragraphs>395</Paragraphs>
  <Slides>50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simple-light-2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Memory</vt:lpstr>
      <vt:lpstr>PowerPoint Presentation</vt:lpstr>
      <vt:lpstr>What is going on?</vt:lpstr>
      <vt:lpstr>Memory fragmentation</vt:lpstr>
      <vt:lpstr>Why this is happening? </vt:lpstr>
      <vt:lpstr>What to do with fragmentation?</vt:lpstr>
      <vt:lpstr>Current fragmentation status</vt:lpstr>
      <vt:lpstr>Why is it bad to increase min_free_kbytes?</vt:lpstr>
      <vt:lpstr>Memory</vt:lpstr>
      <vt:lpstr>What is going on?</vt:lpstr>
      <vt:lpstr>PowerPoint Presentation</vt:lpstr>
      <vt:lpstr>PowerPoint Presentation</vt:lpstr>
      <vt:lpstr>PowerPoint Presentation</vt:lpstr>
      <vt:lpstr>What to do with NUMA?</vt:lpstr>
      <vt:lpstr>Network</vt:lpstr>
      <vt:lpstr>What already had to be done</vt:lpstr>
      <vt:lpstr>Network</vt:lpstr>
      <vt:lpstr>What is going on?</vt:lpstr>
      <vt:lpstr>OOO</vt:lpstr>
      <vt:lpstr>What to do with OOO?</vt:lpstr>
      <vt:lpstr>Before/after Broken pipes per second per server</vt:lpstr>
      <vt:lpstr>Why is static binding bad?</vt:lpstr>
      <vt:lpstr>Network</vt:lpstr>
      <vt:lpstr>PowerPoint Presentation</vt:lpstr>
      <vt:lpstr>CPU0 utilization at 100%</vt:lpstr>
      <vt:lpstr>Why this is happening?</vt:lpstr>
      <vt:lpstr>RSS</vt:lpstr>
      <vt:lpstr>CPU0-CPU7 utilization at 100%</vt:lpstr>
      <vt:lpstr>We need more queues!</vt:lpstr>
      <vt:lpstr>16 core utilization at 100%</vt:lpstr>
      <vt:lpstr>scaling.txt</vt:lpstr>
      <vt:lpstr>Why is RPS/RFS/XPS bad?</vt:lpstr>
      <vt:lpstr>Accelerated RFS</vt:lpstr>
      <vt:lpstr>Intel</vt:lpstr>
      <vt:lpstr>Network</vt:lpstr>
      <vt:lpstr>How SoftIRQs are born</vt:lpstr>
      <vt:lpstr>How SoftIRQs are born</vt:lpstr>
      <vt:lpstr>How SoftIRQs are born</vt:lpstr>
      <vt:lpstr>How SoftIRQs are born</vt:lpstr>
      <vt:lpstr>What to do with high SoftIRQ?  </vt:lpstr>
      <vt:lpstr>Interrupt moderation</vt:lpstr>
      <vt:lpstr>Why is interrupt moderation bad?</vt:lpstr>
      <vt:lpstr>What is going on? </vt:lpstr>
      <vt:lpstr>PowerPoint Presentation</vt:lpstr>
      <vt:lpstr>Thank you!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Samsonov Dmitry</cp:lastModifiedBy>
  <cp:revision>1</cp:revision>
  <dcterms:modified xsi:type="dcterms:W3CDTF">2015-11-21T08:45:26Z</dcterms:modified>
</cp:coreProperties>
</file>