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8" r:id="rId6"/>
    <p:sldId id="259" r:id="rId7"/>
    <p:sldId id="265" r:id="rId8"/>
    <p:sldId id="267" r:id="rId9"/>
    <p:sldId id="270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A424-D26A-6C42-87BF-3FE80D705936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E106C-2CEB-FE47-90F4-C9A2D291D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8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106C-2CEB-FE47-90F4-C9A2D291D2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1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SPARQL endpoint</a:t>
            </a:r>
            <a:r>
              <a:rPr lang="en-US" baseline="0" dirty="0" smtClean="0"/>
              <a:t> (Live + Static) Virtuoso</a:t>
            </a:r>
          </a:p>
          <a:p>
            <a:r>
              <a:rPr lang="en-US" baseline="0" dirty="0" smtClean="0"/>
              <a:t>Datasets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106C-2CEB-FE47-90F4-C9A2D291D2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3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Фасеточный поиск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106C-2CEB-FE47-90F4-C9A2D291D2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0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7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6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0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9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0D67-C111-0440-B568-641B843C3F5D}" type="datetimeFigureOut">
              <a:rPr lang="ru-RU" smtClean="0"/>
              <a:t>06.04.13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89AD-6B4F-B040-A627-C1703DCDE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связанных пространственных данных в геоинформационных системах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Степан Кузьмин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01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Содержимое 3" descr="Снимок экрана 2013-04-06 в 10.21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" b="-1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303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StepanKuzmin</a:t>
            </a:r>
            <a:r>
              <a:rPr lang="en-US" dirty="0"/>
              <a:t>/</a:t>
            </a:r>
            <a:r>
              <a:rPr lang="en-US" dirty="0" err="1"/>
              <a:t>lgd</a:t>
            </a:r>
            <a:endParaRPr lang="ru-RU" dirty="0"/>
          </a:p>
          <a:p>
            <a:r>
              <a:rPr lang="en-US" dirty="0" err="1"/>
              <a:t>to.stepan.kuzmin@</a:t>
            </a:r>
            <a:r>
              <a:rPr lang="en-US" dirty="0" err="1" smtClean="0"/>
              <a:t>gmail.com</a:t>
            </a:r>
            <a:endParaRPr lang="en-US" dirty="0"/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0" y="4163195"/>
            <a:ext cx="286822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OpenStreetMap.org</a:t>
            </a:r>
            <a:endParaRPr lang="ru-RU" dirty="0"/>
          </a:p>
        </p:txBody>
      </p:sp>
      <p:pic>
        <p:nvPicPr>
          <p:cNvPr id="8" name="Содержимое 7" descr="Снимок экрана 2013-04-06 в 9.35.4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56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OpenStreetMap</a:t>
            </a:r>
            <a:r>
              <a:rPr lang="en-US" dirty="0" smtClean="0"/>
              <a:t> data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Mapnik</a:t>
            </a:r>
            <a:r>
              <a:rPr lang="en-US" dirty="0" smtClean="0"/>
              <a:t> </a:t>
            </a:r>
            <a:r>
              <a:rPr lang="en-US" dirty="0" smtClean="0"/>
              <a:t>image</a:t>
            </a:r>
          </a:p>
          <a:p>
            <a:r>
              <a:rPr lang="en-US" dirty="0" err="1" smtClean="0"/>
              <a:t>OpenStreetMap</a:t>
            </a:r>
            <a:r>
              <a:rPr lang="en-US" dirty="0" smtClean="0"/>
              <a:t> XML (.</a:t>
            </a:r>
            <a:r>
              <a:rPr lang="en-US" dirty="0" err="1" smtClean="0"/>
              <a:t>osm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Google KML</a:t>
            </a:r>
          </a:p>
          <a:p>
            <a:pPr lvl="1"/>
            <a:r>
              <a:rPr lang="en-US" dirty="0" smtClean="0"/>
              <a:t>OGC GML</a:t>
            </a:r>
          </a:p>
          <a:p>
            <a:pPr lvl="1"/>
            <a:r>
              <a:rPr lang="en-US" dirty="0" smtClean="0"/>
              <a:t>ESRI </a:t>
            </a:r>
            <a:r>
              <a:rPr lang="en-US" dirty="0" err="1" smtClean="0"/>
              <a:t>shapefile</a:t>
            </a:r>
            <a:r>
              <a:rPr lang="en-US" dirty="0" smtClean="0"/>
              <a:t> (.</a:t>
            </a:r>
            <a:r>
              <a:rPr lang="en-US" dirty="0" err="1" smtClean="0"/>
              <a:t>shp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 to </a:t>
            </a:r>
            <a:r>
              <a:rPr lang="en-US" dirty="0" err="1" smtClean="0"/>
              <a:t>PostgreSQL</a:t>
            </a:r>
            <a:r>
              <a:rPr lang="en-US" dirty="0" smtClean="0"/>
              <a:t>/</a:t>
            </a:r>
            <a:r>
              <a:rPr lang="en-US" dirty="0" err="1" smtClean="0"/>
              <a:t>PostGIS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644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LinkedGeoData.org</a:t>
            </a:r>
            <a:endParaRPr lang="ru-RU" dirty="0"/>
          </a:p>
        </p:txBody>
      </p:sp>
      <p:pic>
        <p:nvPicPr>
          <p:cNvPr id="6" name="Содержимое 5" descr="Снимок экрана 2013-04-06 в 9.34.4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80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browser.linkedgeodata.org</a:t>
            </a:r>
            <a:endParaRPr lang="ru-RU" dirty="0"/>
          </a:p>
        </p:txBody>
      </p:sp>
      <p:pic>
        <p:nvPicPr>
          <p:cNvPr id="4" name="Содержимое 3" descr="Снимок экрана 2013-04-06 в 9.49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425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</a:t>
            </a:r>
            <a:r>
              <a:rPr lang="en-US" dirty="0"/>
              <a:t>GIS </a:t>
            </a:r>
            <a:r>
              <a:rPr lang="en-US" dirty="0" smtClean="0"/>
              <a:t>(</a:t>
            </a:r>
            <a:r>
              <a:rPr lang="en-US" dirty="0" err="1" smtClean="0"/>
              <a:t>qgis.org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Содержимое 3" descr="Снимок экрана 2013-04-06 в 9.26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679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QGIS LGD plugin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поле с типом</a:t>
            </a:r>
            <a:r>
              <a:rPr lang="en-US" dirty="0" smtClean="0"/>
              <a:t> </a:t>
            </a:r>
            <a:r>
              <a:rPr lang="en-US" i="1" dirty="0" err="1" smtClean="0"/>
              <a:t>Geo:Geometry</a:t>
            </a:r>
            <a:r>
              <a:rPr lang="ru-RU" dirty="0" smtClean="0"/>
              <a:t> в запросе</a:t>
            </a:r>
            <a:endParaRPr lang="en-US" dirty="0" smtClean="0"/>
          </a:p>
          <a:p>
            <a:r>
              <a:rPr lang="ru-RU" dirty="0" smtClean="0"/>
              <a:t>Выполнить </a:t>
            </a:r>
            <a:r>
              <a:rPr lang="en-US" dirty="0" smtClean="0"/>
              <a:t>SPARQL </a:t>
            </a:r>
            <a:r>
              <a:rPr lang="ru-RU" dirty="0" smtClean="0"/>
              <a:t>запрос</a:t>
            </a:r>
            <a:endParaRPr lang="en-US" dirty="0" smtClean="0"/>
          </a:p>
          <a:p>
            <a:r>
              <a:rPr lang="ru-RU" dirty="0" smtClean="0"/>
              <a:t>Определить тип геометрии в ответе</a:t>
            </a:r>
            <a:endParaRPr lang="en-US" dirty="0" smtClean="0"/>
          </a:p>
          <a:p>
            <a:r>
              <a:rPr lang="ru-RU" dirty="0" smtClean="0"/>
              <a:t>Добавить атрибутивную информацию</a:t>
            </a:r>
          </a:p>
          <a:p>
            <a:r>
              <a:rPr lang="ru-RU" dirty="0" smtClean="0"/>
              <a:t>Создать слой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72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765"/>
            <a:ext cx="8229600" cy="56579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PREFIX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lgdo</a:t>
            </a:r>
            <a:r>
              <a:rPr lang="en-US" dirty="0">
                <a:solidFill>
                  <a:schemeClr val="accent6"/>
                </a:solidFill>
              </a:rPr>
              <a:t>: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&lt;http://</a:t>
            </a:r>
            <a:r>
              <a:rPr lang="en-US" dirty="0" err="1">
                <a:solidFill>
                  <a:schemeClr val="accent3"/>
                </a:solidFill>
              </a:rPr>
              <a:t>linkedgeodata.org</a:t>
            </a:r>
            <a:r>
              <a:rPr lang="en-US" dirty="0">
                <a:solidFill>
                  <a:schemeClr val="accent3"/>
                </a:solidFill>
              </a:rPr>
              <a:t>/ontology/&gt;</a:t>
            </a:r>
          </a:p>
          <a:p>
            <a:pPr marL="0" indent="0">
              <a:buNone/>
            </a:pPr>
            <a:r>
              <a:rPr lang="en-US" dirty="0">
                <a:solidFill>
                  <a:srgbClr val="8064A2"/>
                </a:solidFill>
              </a:rPr>
              <a:t>SELECT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 err="1">
                <a:solidFill>
                  <a:schemeClr val="accent1"/>
                </a:solidFill>
              </a:rPr>
              <a:t>barname</a:t>
            </a:r>
            <a:r>
              <a:rPr lang="en-US" dirty="0">
                <a:solidFill>
                  <a:schemeClr val="accent1"/>
                </a:solidFill>
              </a:rPr>
              <a:t> ?</a:t>
            </a:r>
            <a:r>
              <a:rPr lang="en-US" dirty="0" err="1">
                <a:solidFill>
                  <a:schemeClr val="accent1"/>
                </a:solidFill>
              </a:rPr>
              <a:t>bargeo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8064A2"/>
                </a:solidFill>
              </a:rPr>
              <a:t>FROM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9BBB59"/>
                </a:solidFill>
              </a:rPr>
              <a:t>&lt;http://</a:t>
            </a:r>
            <a:r>
              <a:rPr lang="en-US" dirty="0" err="1">
                <a:solidFill>
                  <a:srgbClr val="9BBB59"/>
                </a:solidFill>
              </a:rPr>
              <a:t>linkedgeodata.org</a:t>
            </a:r>
            <a:r>
              <a:rPr lang="en-US" dirty="0">
                <a:solidFill>
                  <a:srgbClr val="9BBB59"/>
                </a:solidFill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8064A2"/>
                </a:solidFill>
              </a:rPr>
              <a:t>WHERE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9BBB59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4F81BD"/>
                </a:solidFill>
              </a:rPr>
              <a:t>?bar 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9BBB59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79646"/>
                </a:solidFill>
              </a:rPr>
              <a:t>lgdo:Bar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9BBB59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4F81BD"/>
                </a:solidFill>
              </a:rPr>
              <a:t>?bar 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err="1" smtClean="0">
                <a:solidFill>
                  <a:srgbClr val="F79646"/>
                </a:solidFill>
              </a:rPr>
              <a:t>geo:geometry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?</a:t>
            </a:r>
            <a:r>
              <a:rPr lang="en-US" dirty="0" err="1">
                <a:solidFill>
                  <a:srgbClr val="4F81BD"/>
                </a:solidFill>
              </a:rPr>
              <a:t>bargeo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9BBB59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4F81BD"/>
                </a:solidFill>
              </a:rPr>
              <a:t>?bar 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err="1" smtClean="0">
                <a:solidFill>
                  <a:srgbClr val="F79646"/>
                </a:solidFill>
              </a:rPr>
              <a:t>rdfs:label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?</a:t>
            </a:r>
            <a:r>
              <a:rPr lang="en-US" dirty="0" err="1">
                <a:solidFill>
                  <a:srgbClr val="4F81BD"/>
                </a:solidFill>
              </a:rPr>
              <a:t>barname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9BBB59"/>
                </a:solidFill>
              </a:rPr>
              <a:t>.</a:t>
            </a:r>
            <a:endParaRPr lang="en-US" dirty="0">
              <a:solidFill>
                <a:srgbClr val="9BBB5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8064A2"/>
                </a:solidFill>
              </a:rPr>
              <a:t>FILTER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9BBB59"/>
                </a:solidFill>
              </a:rPr>
              <a:t>(</a:t>
            </a:r>
            <a:endParaRPr lang="en-US" dirty="0">
              <a:solidFill>
                <a:srgbClr val="9BBB5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	</a:t>
            </a:r>
            <a:r>
              <a:rPr lang="en-US" dirty="0" err="1" smtClean="0">
                <a:solidFill>
                  <a:srgbClr val="F79646"/>
                </a:solidFill>
              </a:rPr>
              <a:t>bif:st_intersects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9BBB59"/>
                </a:solidFill>
              </a:rPr>
              <a:t>(</a:t>
            </a:r>
            <a:r>
              <a:rPr lang="en-US" dirty="0">
                <a:solidFill>
                  <a:srgbClr val="4F81BD"/>
                </a:solidFill>
              </a:rPr>
              <a:t>?</a:t>
            </a:r>
            <a:r>
              <a:rPr lang="en-US" dirty="0" err="1">
                <a:solidFill>
                  <a:srgbClr val="4F81BD"/>
                </a:solidFill>
              </a:rPr>
              <a:t>bargeo</a:t>
            </a:r>
            <a:r>
              <a:rPr lang="en-US" dirty="0">
                <a:solidFill>
                  <a:srgbClr val="9BBB59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79646"/>
                </a:solidFill>
              </a:rPr>
              <a:t>bif:st_point</a:t>
            </a:r>
            <a:endParaRPr lang="en-US" dirty="0" smtClean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	</a:t>
            </a:r>
            <a:r>
              <a:rPr lang="en-US" dirty="0" smtClean="0">
                <a:solidFill>
                  <a:srgbClr val="9BBB59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60.609394</a:t>
            </a:r>
            <a:r>
              <a:rPr lang="en-US" dirty="0">
                <a:solidFill>
                  <a:srgbClr val="9BBB59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56.832247</a:t>
            </a:r>
            <a:r>
              <a:rPr lang="en-US" dirty="0">
                <a:solidFill>
                  <a:srgbClr val="9BBB59"/>
                </a:solidFill>
              </a:rPr>
              <a:t>),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5</a:t>
            </a:r>
            <a:r>
              <a:rPr lang="en-US" dirty="0">
                <a:solidFill>
                  <a:srgbClr val="9BBB59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9BBB59"/>
                </a:solidFill>
              </a:rPr>
              <a:t>) </a:t>
            </a:r>
            <a:r>
              <a:rPr lang="en-US" dirty="0">
                <a:solidFill>
                  <a:srgbClr val="9BBB59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9BBB59"/>
                </a:solidFill>
              </a:rPr>
              <a:t>}</a:t>
            </a:r>
            <a:endParaRPr lang="ru-RU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запроса</a:t>
            </a:r>
            <a:endParaRPr lang="ru-RU" dirty="0"/>
          </a:p>
        </p:txBody>
      </p:sp>
      <p:pic>
        <p:nvPicPr>
          <p:cNvPr id="4" name="Содержимое 3" descr="Снимок экрана 2013-04-06 в 10.24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4" r="-19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67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120</Words>
  <Application>Microsoft Macintosh PowerPoint</Application>
  <PresentationFormat>Экран (4:3)</PresentationFormat>
  <Paragraphs>42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связанных пространственных данных в геоинформационных системах</vt:lpstr>
      <vt:lpstr>OpenStreetMap.org</vt:lpstr>
      <vt:lpstr>OpenStreetMap data</vt:lpstr>
      <vt:lpstr>LinkedGeoData.org</vt:lpstr>
      <vt:lpstr>browser.linkedgeodata.org</vt:lpstr>
      <vt:lpstr>Quantum GIS (qgis.org)</vt:lpstr>
      <vt:lpstr>QGIS LGD plugin</vt:lpstr>
      <vt:lpstr>Презентация PowerPoint</vt:lpstr>
      <vt:lpstr>Выполнение запроса</vt:lpstr>
      <vt:lpstr>Результат</vt:lpstr>
      <vt:lpstr>Вопросы?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связанных пространственных данных в геоинформационных системах</dc:title>
  <dc:creator>Stepan Kuzmin</dc:creator>
  <cp:lastModifiedBy>Stepan Kuzmin</cp:lastModifiedBy>
  <cp:revision>80</cp:revision>
  <dcterms:created xsi:type="dcterms:W3CDTF">2013-04-03T08:32:30Z</dcterms:created>
  <dcterms:modified xsi:type="dcterms:W3CDTF">2013-04-06T08:12:59Z</dcterms:modified>
</cp:coreProperties>
</file>