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sldIdLst>
    <p:sldId id="257" r:id="rId2"/>
    <p:sldId id="258" r:id="rId3"/>
    <p:sldId id="261" r:id="rId4"/>
    <p:sldId id="260" r:id="rId5"/>
    <p:sldId id="267" r:id="rId6"/>
    <p:sldId id="268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3" r:id="rId15"/>
    <p:sldId id="274" r:id="rId16"/>
    <p:sldId id="266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A0F7-1C32-48ED-931E-C7EE7A60C232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D22D-6592-4D0C-B87D-CCF8144E1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5DD8-8C5C-4889-AF37-B2C60FB6203F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0A45-2F33-4489-A8E7-78E41441BF5D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34E3-4F4F-4696-AAED-533233820428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4A0B-9A55-4D1C-AFC5-13F45CB23FE1}" type="datetime1">
              <a:rPr lang="ru-RU" smtClean="0"/>
              <a:t>05.04.2013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BA00-EEEB-45EA-8460-A6250868AB2F}" type="datetime1">
              <a:rPr lang="ru-RU" smtClean="0"/>
              <a:t>05.04.2013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573-EE4F-4A4F-A26F-76FF1EA70D6E}" type="datetime1">
              <a:rPr lang="ru-RU" smtClean="0"/>
              <a:t>05.04.2013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E9F6-B6E6-401E-A56F-8D6E337362CE}" type="datetime1">
              <a:rPr lang="ru-RU" smtClean="0"/>
              <a:t>05.04.2013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A54C-7042-46FD-85C4-CB0989FBAB7A}" type="datetime1">
              <a:rPr lang="ru-RU" smtClean="0"/>
              <a:t>05.04.2013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ED2A-1E9F-4D46-80ED-7D8F27079FDD}" type="datetime1">
              <a:rPr lang="ru-RU" smtClean="0"/>
              <a:t>05.04.2013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8F5C715-31A5-4CBC-8707-DE5A32CAADD3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28B59D7-9F69-4D10-8AF2-A8D7B76CFF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spcBef>
                <a:spcPts val="7200"/>
              </a:spcBef>
              <a:spcAft>
                <a:spcPts val="3000"/>
              </a:spcAft>
            </a:pPr>
            <a:r>
              <a:rPr lang="ru-RU" sz="2800" b="1" kern="1600" dirty="0">
                <a:latin typeface="Times New Roman"/>
                <a:ea typeface="Times New Roman"/>
              </a:rPr>
              <a:t>Проблемы  применения классических методов распознавания для фотографических изображений пыльцевых зерен</a:t>
            </a:r>
            <a:endParaRPr lang="ru-RU" sz="2800" b="1" kern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АИСТ-2013 Конференция по распознаванию изображений </a:t>
            </a:r>
          </a:p>
          <a:p>
            <a:r>
              <a:rPr lang="ru-RU" dirty="0" err="1" smtClean="0"/>
              <a:t>Г.Екатеринбург</a:t>
            </a:r>
            <a:r>
              <a:rPr lang="ru-RU" dirty="0" smtClean="0"/>
              <a:t>,  4-6 апреля 2013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7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 потенциальных функций</a:t>
            </a:r>
            <a:endParaRPr lang="ru-RU" sz="2800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/>
                <a:ea typeface="Calibri"/>
              </a:rPr>
              <a:t>Метод </a:t>
            </a:r>
            <a:r>
              <a:rPr lang="ru-RU" sz="2400" i="1" dirty="0">
                <a:latin typeface="Times New Roman"/>
                <a:ea typeface="Calibri"/>
              </a:rPr>
              <a:t>потенциальных функций</a:t>
            </a:r>
            <a:r>
              <a:rPr lang="ru-RU" sz="2400" dirty="0">
                <a:latin typeface="Times New Roman"/>
                <a:ea typeface="Calibri"/>
              </a:rPr>
              <a:t> предполагает, что с каждым образом (образ в нашем случае – изображение пыльцевого зерна в виде набора пикселей, которые либо закрашены, либо нет), появившимся в процессе обучения, связана некоторая функция, аналогичная по форме электрическому потенциалу</a:t>
            </a:r>
            <a:r>
              <a:rPr lang="ru-RU" sz="2400" dirty="0" smtClean="0">
                <a:latin typeface="Times New Roman"/>
                <a:ea typeface="Calibri"/>
              </a:rPr>
              <a:t>.</a:t>
            </a:r>
          </a:p>
          <a:p>
            <a:r>
              <a:rPr lang="ru-RU" sz="2400" dirty="0" smtClean="0">
                <a:latin typeface="Times New Roman"/>
                <a:ea typeface="Calibri"/>
              </a:rPr>
              <a:t>А=</a:t>
            </a:r>
            <a:r>
              <a:rPr lang="en-US" sz="2400" dirty="0" smtClean="0">
                <a:latin typeface="Times New Roman"/>
                <a:ea typeface="Calibri"/>
              </a:rPr>
              <a:t>{</a:t>
            </a:r>
            <a:r>
              <a:rPr lang="ru-RU" sz="2400" dirty="0" smtClean="0">
                <a:latin typeface="Times New Roman"/>
                <a:ea typeface="Calibri"/>
              </a:rPr>
              <a:t>х</a:t>
            </a:r>
            <a:r>
              <a:rPr lang="ru-RU" sz="2400" baseline="-25000" dirty="0" smtClean="0">
                <a:latin typeface="Times New Roman"/>
                <a:ea typeface="Calibri"/>
              </a:rPr>
              <a:t>1</a:t>
            </a:r>
            <a:r>
              <a:rPr lang="ru-RU" sz="2400" dirty="0" smtClean="0">
                <a:latin typeface="Times New Roman"/>
                <a:ea typeface="Calibri"/>
              </a:rPr>
              <a:t>,</a:t>
            </a:r>
            <a:r>
              <a:rPr lang="en-US" sz="2400" dirty="0" smtClean="0">
                <a:latin typeface="Times New Roman"/>
                <a:ea typeface="Calibri"/>
              </a:rPr>
              <a:t>x</a:t>
            </a:r>
            <a:r>
              <a:rPr lang="ru-RU" sz="2400" baseline="-25000" dirty="0" smtClean="0">
                <a:latin typeface="Times New Roman"/>
                <a:ea typeface="Calibri"/>
              </a:rPr>
              <a:t>2</a:t>
            </a:r>
            <a:r>
              <a:rPr lang="ru-RU" sz="2400" dirty="0" smtClean="0">
                <a:latin typeface="Times New Roman"/>
                <a:ea typeface="Calibri"/>
              </a:rPr>
              <a:t>,…,</a:t>
            </a:r>
            <a:r>
              <a:rPr lang="en-US" sz="2400" dirty="0" err="1" smtClean="0">
                <a:latin typeface="Times New Roman"/>
                <a:ea typeface="Calibri"/>
              </a:rPr>
              <a:t>x</a:t>
            </a:r>
            <a:r>
              <a:rPr lang="en-US" sz="2400" baseline="-25000" dirty="0" err="1" smtClean="0">
                <a:latin typeface="Times New Roman"/>
                <a:ea typeface="Calibri"/>
              </a:rPr>
              <a:t>n</a:t>
            </a:r>
            <a:r>
              <a:rPr lang="en-US" sz="2400" baseline="-25000" dirty="0">
                <a:latin typeface="Times New Roman"/>
                <a:ea typeface="Calibri"/>
              </a:rPr>
              <a:t> </a:t>
            </a:r>
            <a:r>
              <a:rPr lang="en-US" sz="2400" dirty="0" smtClean="0">
                <a:latin typeface="Times New Roman"/>
                <a:ea typeface="Calibri"/>
              </a:rPr>
              <a:t> }</a:t>
            </a:r>
            <a:endParaRPr lang="ru-RU" sz="2400" baseline="-25000" dirty="0" smtClean="0">
              <a:latin typeface="Times New Roman"/>
              <a:ea typeface="Calibri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6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Функция имеет максимальное значение  для этого образа и убывает по всем направ­лениям от него (образ, таким образом, окажется как бы источником потенциала). 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lvl="0"/>
            <a:r>
              <a:rPr lang="ru-RU" sz="2400" dirty="0">
                <a:latin typeface="Times New Roman"/>
                <a:ea typeface="Calibri"/>
              </a:rPr>
              <a:t>Такой функцией может быть евклидово расстояние между образами (образом, представленным для обучения, и образом, представленным для распознавания). </a:t>
            </a:r>
            <a:endParaRPr lang="en-US" sz="2400" dirty="0" smtClean="0">
              <a:latin typeface="Times New Roman"/>
              <a:ea typeface="Calibri"/>
            </a:endParaRPr>
          </a:p>
          <a:p>
            <a:pPr lvl="0"/>
            <a:r>
              <a:rPr lang="ru-RU" sz="2400" dirty="0" smtClean="0">
                <a:latin typeface="Times New Roman"/>
                <a:ea typeface="Calibri"/>
              </a:rPr>
              <a:t>Чем </a:t>
            </a:r>
            <a:r>
              <a:rPr lang="ru-RU" sz="2400" dirty="0">
                <a:latin typeface="Times New Roman"/>
                <a:ea typeface="Calibri"/>
              </a:rPr>
              <a:t>меньше значение расстояния, тем образы более схожи между собой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5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значения признака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25021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78" y="3429000"/>
            <a:ext cx="944962" cy="9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910336" y="25244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1,5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65104"/>
            <a:ext cx="9445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768" y="4352706"/>
            <a:ext cx="9382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68217" y="48373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8217" y="38610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6874" y="48373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1,5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63" y="3438812"/>
            <a:ext cx="9445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292080" y="38610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50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работы метода потенциалов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10923"/>
              </p:ext>
            </p:extLst>
          </p:nvPr>
        </p:nvGraphicFramePr>
        <p:xfrm>
          <a:off x="395536" y="1988840"/>
          <a:ext cx="8064897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017"/>
                <a:gridCol w="1148441"/>
                <a:gridCol w="1259737"/>
                <a:gridCol w="1801698"/>
                <a:gridCol w="1442004"/>
              </a:tblGrid>
              <a:tr h="655440"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Наименование пыльцевого зерна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Обучение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Тестирование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Правильно распознанные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В %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Борщевик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26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46,15%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Вереск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30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36,67%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Земляника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22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22,73%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Иван чай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23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30,43%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Подсолнух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34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18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52,94%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Гвоздика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32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24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75,00%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Вьюнок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27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44,44%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Лесной горох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23,08%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16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Чистотел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22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27,27%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2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Плохие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Схожие апертуры у различных классов пыльцевых зерен</a:t>
            </a:r>
          </a:p>
          <a:p>
            <a:pPr marL="457200" indent="-457200">
              <a:buAutoNum type="arabicPeriod"/>
            </a:pPr>
            <a:r>
              <a:rPr lang="ru-RU" dirty="0" smtClean="0"/>
              <a:t>Чувствительность метода потенциалов к положению пыльцевого зерна на фотографическом изображении</a:t>
            </a:r>
          </a:p>
          <a:p>
            <a:pPr marL="457200" indent="-457200">
              <a:buAutoNum type="arabicPeriod"/>
            </a:pPr>
            <a:r>
              <a:rPr lang="ru-RU" dirty="0" smtClean="0"/>
              <a:t>Слипшиеся пыльцевые зерна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262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Метрики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Нейронные сети и т.д.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36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2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17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322712" cy="448056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Андрей Черных, </a:t>
            </a:r>
          </a:p>
          <a:p>
            <a:r>
              <a:rPr lang="ru-RU" sz="2000" dirty="0" smtClean="0"/>
              <a:t>Елена Замятина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4800" dirty="0" smtClean="0">
                <a:solidFill>
                  <a:srgbClr val="C00000"/>
                </a:solidFill>
              </a:rPr>
              <a:t>ПГНИУ,</a:t>
            </a:r>
          </a:p>
          <a:p>
            <a:r>
              <a:rPr lang="ru-RU" sz="2400" dirty="0" smtClean="0"/>
              <a:t>Пермский государственный	 национальный</a:t>
            </a:r>
          </a:p>
          <a:p>
            <a:r>
              <a:rPr lang="ru-RU" sz="2400" dirty="0" smtClean="0"/>
              <a:t>исследовательский университет</a:t>
            </a:r>
          </a:p>
          <a:p>
            <a:r>
              <a:rPr lang="ru-RU" sz="2400" dirty="0" smtClean="0"/>
              <a:t>Россия 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2962672" cy="1371600"/>
          </a:xfrm>
        </p:spPr>
        <p:txBody>
          <a:bodyPr/>
          <a:lstStyle/>
          <a:p>
            <a:r>
              <a:rPr lang="ru-RU" dirty="0" smtClean="0"/>
              <a:t>Авторы: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978" y="1412776"/>
            <a:ext cx="2380953" cy="17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80700"/>
            <a:ext cx="23812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52350"/>
            <a:ext cx="24479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2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53DF-127B-49CC-955D-387EF49C7B15}" type="datetime1">
              <a:rPr lang="ru-RU" smtClean="0"/>
              <a:t>05.04.2013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5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Область применения - Палинология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Применение: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Геология.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Археология.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Медицина (определение </a:t>
            </a:r>
            <a:r>
              <a:rPr lang="ru-RU" sz="2400" dirty="0" smtClean="0"/>
              <a:t>периода </a:t>
            </a:r>
            <a:r>
              <a:rPr lang="ru-RU" sz="2400" dirty="0" smtClean="0"/>
              <a:t>пыления).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Определение качества меда (</a:t>
            </a:r>
            <a:r>
              <a:rPr lang="ru-RU" sz="2400" dirty="0" err="1" smtClean="0"/>
              <a:t>мелиттопалинология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ED2A-1E9F-4D46-80ED-7D8F27079FDD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4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39552" y="5733256"/>
            <a:ext cx="8153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5251-6178-4440-972E-373CC3647DD8}" type="datetime1">
              <a:rPr lang="ru-RU" smtClean="0"/>
              <a:t>05.04.2013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Распознавание пыльцевых зерен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4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Этапы обработки пыльцевых зерен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65" y="483243"/>
            <a:ext cx="6120679" cy="425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3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Споро-пыльцевой анализ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6695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Споро-пыльцевой анализ </a:t>
            </a:r>
            <a:r>
              <a:rPr lang="ru-RU" sz="2400" dirty="0" smtClean="0">
                <a:latin typeface="Times New Roman"/>
                <a:ea typeface="Times New Roman"/>
              </a:rPr>
              <a:t>включает:</a:t>
            </a:r>
          </a:p>
          <a:p>
            <a:pPr lvl="1" indent="226695" algn="just"/>
            <a:r>
              <a:rPr lang="ru-RU" sz="2400" dirty="0" smtClean="0">
                <a:latin typeface="Times New Roman"/>
                <a:ea typeface="Times New Roman"/>
              </a:rPr>
              <a:t>сбор </a:t>
            </a:r>
            <a:r>
              <a:rPr lang="ru-RU" sz="2400" dirty="0">
                <a:latin typeface="Times New Roman"/>
                <a:ea typeface="Times New Roman"/>
              </a:rPr>
              <a:t>пыльцевых </a:t>
            </a:r>
            <a:r>
              <a:rPr lang="ru-RU" sz="2400" dirty="0" smtClean="0">
                <a:latin typeface="Times New Roman"/>
                <a:ea typeface="Times New Roman"/>
              </a:rPr>
              <a:t>зерен;</a:t>
            </a:r>
          </a:p>
          <a:p>
            <a:pPr lvl="1" indent="226695" algn="just"/>
            <a:r>
              <a:rPr lang="ru-RU" sz="2400" dirty="0" smtClean="0">
                <a:latin typeface="Times New Roman"/>
                <a:ea typeface="Times New Roman"/>
              </a:rPr>
              <a:t>их обработку;</a:t>
            </a:r>
          </a:p>
          <a:p>
            <a:pPr lvl="1" indent="226695" algn="just"/>
            <a:r>
              <a:rPr lang="ru-RU" sz="2400" dirty="0" smtClean="0">
                <a:latin typeface="Times New Roman"/>
                <a:ea typeface="Times New Roman"/>
              </a:rPr>
              <a:t>распознавание</a:t>
            </a:r>
            <a:r>
              <a:rPr lang="ru-RU" sz="2400" dirty="0">
                <a:latin typeface="Times New Roman"/>
                <a:ea typeface="Times New Roman"/>
              </a:rPr>
              <a:t>, т.е. отнесение распознанных зерен к тому или иному </a:t>
            </a:r>
            <a:r>
              <a:rPr lang="ru-RU" sz="2400" dirty="0" smtClean="0">
                <a:latin typeface="Times New Roman"/>
                <a:ea typeface="Times New Roman"/>
              </a:rPr>
              <a:t>классу.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404074"/>
          </a:xfrm>
        </p:spPr>
        <p:txBody>
          <a:bodyPr>
            <a:noAutofit/>
          </a:bodyPr>
          <a:lstStyle/>
          <a:p>
            <a:r>
              <a:rPr lang="ru-RU" sz="2000" dirty="0" smtClean="0"/>
              <a:t>Исходные данные – фотографические изображения пыльцевого зерна с выраженной апертурой 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Гвоздика-травянка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Крестоцветные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DE0-138B-4AD9-9FED-DC8E0A0CC686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6</a:t>
            </a:fld>
            <a:endParaRPr lang="ru-RU"/>
          </a:p>
        </p:txBody>
      </p:sp>
      <p:pic>
        <p:nvPicPr>
          <p:cNvPr id="12" name="Объект 11" descr="C:\Users\Елена\Desktop\Статья про пыльцу\Пыльца\Пыльца\Гвоздика-травянка\gvozdika_ex1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2592288" cy="2376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Объект 12" descr="C:\Users\Елена\Desktop\Статья про пыльцу\Пыльца\Пыльца\Крестоцветные\krestozvet_ex3.jpg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80928"/>
            <a:ext cx="2880319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649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4762872" cy="44805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/>
                <a:ea typeface="Calibri"/>
              </a:rPr>
              <a:t>(</a:t>
            </a:r>
            <a:r>
              <a:rPr lang="en-US" sz="2000" dirty="0">
                <a:latin typeface="Times New Roman"/>
                <a:ea typeface="Calibri"/>
              </a:rPr>
              <a:t>a</a:t>
            </a:r>
            <a:r>
              <a:rPr lang="ru-RU" sz="2000" dirty="0">
                <a:latin typeface="Times New Roman"/>
                <a:ea typeface="Calibri"/>
              </a:rPr>
              <a:t>) предварительная обработка; </a:t>
            </a:r>
            <a:endParaRPr lang="ru-RU" sz="2000" dirty="0" smtClean="0">
              <a:latin typeface="Times New Roman"/>
              <a:ea typeface="Calibri"/>
            </a:endParaRPr>
          </a:p>
          <a:p>
            <a:r>
              <a:rPr lang="ru-RU" sz="2000" dirty="0" smtClean="0">
                <a:latin typeface="Times New Roman"/>
                <a:ea typeface="Calibri"/>
              </a:rPr>
              <a:t>(</a:t>
            </a:r>
            <a:r>
              <a:rPr lang="ru-RU" sz="2000" dirty="0">
                <a:latin typeface="Times New Roman"/>
                <a:ea typeface="Calibri"/>
              </a:rPr>
              <a:t>б) применение методов распознавания; </a:t>
            </a:r>
            <a:endParaRPr lang="ru-RU" sz="2000" dirty="0" smtClean="0">
              <a:latin typeface="Times New Roman"/>
              <a:ea typeface="Calibri"/>
            </a:endParaRPr>
          </a:p>
          <a:p>
            <a:r>
              <a:rPr lang="ru-RU" sz="2000" dirty="0" smtClean="0">
                <a:latin typeface="Times New Roman"/>
                <a:ea typeface="Calibri"/>
              </a:rPr>
              <a:t>(</a:t>
            </a:r>
            <a:r>
              <a:rPr lang="ru-RU" sz="2000" dirty="0">
                <a:latin typeface="Times New Roman"/>
                <a:ea typeface="Calibri"/>
              </a:rPr>
              <a:t>в) </a:t>
            </a:r>
            <a:r>
              <a:rPr lang="ru-RU" sz="2000" dirty="0" smtClean="0">
                <a:latin typeface="Times New Roman"/>
                <a:ea typeface="Calibri"/>
              </a:rPr>
              <a:t>классификация</a:t>
            </a:r>
          </a:p>
          <a:p>
            <a:r>
              <a:rPr lang="ru-RU" sz="2000" dirty="0" smtClean="0">
                <a:latin typeface="Times New Roman"/>
              </a:rPr>
              <a:t>Предварительное преобразование:</a:t>
            </a:r>
          </a:p>
          <a:p>
            <a:pPr lvl="1"/>
            <a:r>
              <a:rPr lang="ru-RU" sz="2000" b="1" dirty="0" smtClean="0">
                <a:latin typeface="Times New Roman"/>
              </a:rPr>
              <a:t>Масштабирование (использование размеров линейки микроскопа).</a:t>
            </a:r>
          </a:p>
          <a:p>
            <a:pPr lvl="1"/>
            <a:r>
              <a:rPr lang="ru-RU" sz="2000" b="1" dirty="0" smtClean="0">
                <a:latin typeface="Times New Roman"/>
              </a:rPr>
              <a:t>Устранение шума (ранжирующий фильтр).</a:t>
            </a:r>
          </a:p>
          <a:p>
            <a:pPr lvl="1"/>
            <a:r>
              <a:rPr lang="ru-RU" sz="2000" b="1" dirty="0" smtClean="0">
                <a:latin typeface="Times New Roman"/>
              </a:rPr>
              <a:t>Сегментация.</a:t>
            </a:r>
          </a:p>
          <a:p>
            <a:r>
              <a:rPr lang="ru-RU" sz="2000" dirty="0" smtClean="0"/>
              <a:t>Бинаризация </a:t>
            </a:r>
            <a:r>
              <a:rPr lang="ru-RU" sz="2000" dirty="0" err="1" smtClean="0"/>
              <a:t>Отсу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7</a:t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распознавания</a:t>
            </a:r>
            <a:endParaRPr lang="ru-RU" dirty="0"/>
          </a:p>
        </p:txBody>
      </p:sp>
      <p:pic>
        <p:nvPicPr>
          <p:cNvPr id="13" name="Объект 12" descr="D:\примеры фото\Подсолнухcu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8840"/>
            <a:ext cx="3312367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260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Лингвистический метод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108448"/>
          </a:xfrm>
        </p:spPr>
        <p:txBody>
          <a:bodyPr/>
          <a:lstStyle/>
          <a:p>
            <a:r>
              <a:rPr lang="ru-RU" sz="2400" i="1" dirty="0">
                <a:latin typeface="Times New Roman"/>
                <a:ea typeface="Calibri"/>
              </a:rPr>
              <a:t>Лингвистический (синтаксический</a:t>
            </a:r>
            <a:r>
              <a:rPr lang="ru-RU" sz="2400" dirty="0">
                <a:latin typeface="Times New Roman"/>
                <a:ea typeface="Calibri"/>
              </a:rPr>
              <a:t>) метод </a:t>
            </a:r>
            <a:r>
              <a:rPr lang="ru-RU" sz="2400" dirty="0" smtClean="0">
                <a:latin typeface="Times New Roman"/>
                <a:ea typeface="Calibri"/>
              </a:rPr>
              <a:t>– метод анализа </a:t>
            </a:r>
            <a:r>
              <a:rPr lang="ru-RU" sz="2400" dirty="0">
                <a:latin typeface="Times New Roman"/>
                <a:ea typeface="Calibri"/>
              </a:rPr>
              <a:t>цепочки букв алфавита для проверки ее правильности </a:t>
            </a:r>
            <a:endParaRPr lang="ru-RU" sz="2400" dirty="0" smtClean="0">
              <a:latin typeface="Times New Roman"/>
              <a:ea typeface="Calibri"/>
            </a:endParaRPr>
          </a:p>
          <a:p>
            <a:r>
              <a:rPr lang="ru-RU" sz="2400" dirty="0" smtClean="0">
                <a:latin typeface="Times New Roman"/>
                <a:ea typeface="Calibri"/>
              </a:rPr>
              <a:t>Применяется и к анализу изображений: поточечный обход контура.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8</a:t>
            </a:fld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211960" y="486916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203848" y="486916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11960" y="40050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211960" y="486916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19872" y="4221088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211960" y="4221088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491880" y="486916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211960" y="4869160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99792" y="4869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131840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072" name="TextBox 3071"/>
          <p:cNvSpPr txBox="1"/>
          <p:nvPr/>
        </p:nvSpPr>
        <p:spPr>
          <a:xfrm>
            <a:off x="4355976" y="37170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73" name="TextBox 3072"/>
          <p:cNvSpPr txBox="1"/>
          <p:nvPr/>
        </p:nvSpPr>
        <p:spPr>
          <a:xfrm>
            <a:off x="5292080" y="43023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076" name="TextBox 3075"/>
          <p:cNvSpPr txBox="1"/>
          <p:nvPr/>
        </p:nvSpPr>
        <p:spPr>
          <a:xfrm>
            <a:off x="5448533" y="50538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077" name="TextBox 3076"/>
          <p:cNvSpPr txBox="1"/>
          <p:nvPr/>
        </p:nvSpPr>
        <p:spPr>
          <a:xfrm>
            <a:off x="5076056" y="5661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078" name="TextBox 3077"/>
          <p:cNvSpPr txBox="1"/>
          <p:nvPr/>
        </p:nvSpPr>
        <p:spPr>
          <a:xfrm>
            <a:off x="4139952" y="57332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079" name="TextBox 3078"/>
          <p:cNvSpPr txBox="1"/>
          <p:nvPr/>
        </p:nvSpPr>
        <p:spPr>
          <a:xfrm>
            <a:off x="3322990" y="558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48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Рисунок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809894412"/>
              </p:ext>
            </p:extLst>
          </p:nvPr>
        </p:nvGraphicFramePr>
        <p:xfrm>
          <a:off x="251521" y="476671"/>
          <a:ext cx="7982841" cy="33182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88466"/>
                <a:gridCol w="1136756"/>
                <a:gridCol w="1246920"/>
                <a:gridCol w="1783367"/>
                <a:gridCol w="1427332"/>
              </a:tblGrid>
              <a:tr h="575034"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Наименование пыльцевого зерна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Обучение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Тестирование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Правильно распознанные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Борщевик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26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84,62%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Вереск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30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24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80,00%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Земляника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31,82%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Иван чай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23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20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86,96%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Подсолнух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34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33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97,06%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Гвоздика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32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34,38%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Вьюнок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27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40,74%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Лесной горох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23,08%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Чистотел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45,45%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Подсолнух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ED43-5943-45D1-B15E-F1BD6A9551BA}" type="datetime1">
              <a:rPr lang="ru-RU" smtClean="0"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Распознавание пыльцевых зерен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59D7-9F69-4D10-8AF2-A8D7B76CFF2B}" type="slidenum">
              <a:rPr lang="ru-RU" smtClean="0"/>
              <a:t>9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12843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Результат применения лингвистического метода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131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284</TotalTime>
  <Words>546</Words>
  <Application>Microsoft Office PowerPoint</Application>
  <PresentationFormat>Экран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Главная</vt:lpstr>
      <vt:lpstr>Проблемы  применения классических методов распознавания для фотографических изображений пыльцевых зерен</vt:lpstr>
      <vt:lpstr>Авторы:</vt:lpstr>
      <vt:lpstr>Область применения - Палинология</vt:lpstr>
      <vt:lpstr>Этапы обработки пыльцевых зерен</vt:lpstr>
      <vt:lpstr>Споро-пыльцевой анализ</vt:lpstr>
      <vt:lpstr>Исходные данные – фотографические изображения пыльцевого зерна с выраженной апертурой </vt:lpstr>
      <vt:lpstr>Этапы распознавания</vt:lpstr>
      <vt:lpstr>Лингвистический метод</vt:lpstr>
      <vt:lpstr>Результат применения лингвистического метода</vt:lpstr>
      <vt:lpstr>Метод потенциальных функций</vt:lpstr>
      <vt:lpstr>Презентация PowerPoint</vt:lpstr>
      <vt:lpstr>Определение значения признака</vt:lpstr>
      <vt:lpstr>Результаты работы метода потенциалов</vt:lpstr>
      <vt:lpstr>Плохие результаты</vt:lpstr>
      <vt:lpstr>Исследования</vt:lpstr>
      <vt:lpstr>Спасибо за внимание!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13</cp:revision>
  <dcterms:created xsi:type="dcterms:W3CDTF">2013-04-04T01:20:53Z</dcterms:created>
  <dcterms:modified xsi:type="dcterms:W3CDTF">2013-04-05T05:36:49Z</dcterms:modified>
</cp:coreProperties>
</file>