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3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4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321" r:id="rId3"/>
    <p:sldId id="257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19" r:id="rId13"/>
    <p:sldId id="316" r:id="rId14"/>
    <p:sldId id="315" r:id="rId15"/>
    <p:sldId id="259" r:id="rId16"/>
    <p:sldId id="260" r:id="rId17"/>
    <p:sldId id="261" r:id="rId18"/>
    <p:sldId id="262" r:id="rId19"/>
    <p:sldId id="263" r:id="rId20"/>
    <p:sldId id="265" r:id="rId21"/>
    <p:sldId id="266" r:id="rId22"/>
    <p:sldId id="267" r:id="rId23"/>
    <p:sldId id="317" r:id="rId24"/>
    <p:sldId id="318" r:id="rId25"/>
    <p:sldId id="264" r:id="rId26"/>
    <p:sldId id="269" r:id="rId27"/>
    <p:sldId id="268" r:id="rId28"/>
    <p:sldId id="270" r:id="rId29"/>
    <p:sldId id="273" r:id="rId30"/>
    <p:sldId id="274" r:id="rId31"/>
    <p:sldId id="307" r:id="rId32"/>
    <p:sldId id="275" r:id="rId33"/>
    <p:sldId id="306" r:id="rId34"/>
    <p:sldId id="271" r:id="rId35"/>
    <p:sldId id="276" r:id="rId36"/>
    <p:sldId id="277" r:id="rId37"/>
    <p:sldId id="290" r:id="rId38"/>
    <p:sldId id="292" r:id="rId39"/>
    <p:sldId id="293" r:id="rId40"/>
    <p:sldId id="294" r:id="rId41"/>
    <p:sldId id="298" r:id="rId42"/>
    <p:sldId id="297" r:id="rId43"/>
    <p:sldId id="296" r:id="rId44"/>
    <p:sldId id="299" r:id="rId45"/>
    <p:sldId id="300" r:id="rId46"/>
    <p:sldId id="301" r:id="rId47"/>
    <p:sldId id="291" r:id="rId48"/>
    <p:sldId id="302" r:id="rId49"/>
    <p:sldId id="303" r:id="rId50"/>
    <p:sldId id="304" r:id="rId51"/>
    <p:sldId id="305" r:id="rId52"/>
    <p:sldId id="310" r:id="rId53"/>
    <p:sldId id="311" r:id="rId54"/>
    <p:sldId id="312" r:id="rId55"/>
    <p:sldId id="278" r:id="rId56"/>
    <p:sldId id="313" r:id="rId57"/>
    <p:sldId id="314" r:id="rId58"/>
    <p:sldId id="280" r:id="rId59"/>
    <p:sldId id="279" r:id="rId60"/>
    <p:sldId id="282" r:id="rId61"/>
    <p:sldId id="353" r:id="rId62"/>
    <p:sldId id="356" r:id="rId63"/>
    <p:sldId id="354" r:id="rId64"/>
    <p:sldId id="355" r:id="rId65"/>
    <p:sldId id="357" r:id="rId66"/>
    <p:sldId id="281" r:id="rId67"/>
    <p:sldId id="284" r:id="rId68"/>
    <p:sldId id="286" r:id="rId69"/>
    <p:sldId id="285" r:id="rId70"/>
    <p:sldId id="320" r:id="rId71"/>
    <p:sldId id="322" r:id="rId72"/>
    <p:sldId id="324" r:id="rId73"/>
    <p:sldId id="359" r:id="rId74"/>
    <p:sldId id="308" r:id="rId75"/>
    <p:sldId id="323" r:id="rId76"/>
    <p:sldId id="358" r:id="rId77"/>
    <p:sldId id="309" r:id="rId78"/>
    <p:sldId id="325" r:id="rId79"/>
    <p:sldId id="326" r:id="rId80"/>
    <p:sldId id="327" r:id="rId81"/>
    <p:sldId id="328" r:id="rId82"/>
    <p:sldId id="332" r:id="rId83"/>
    <p:sldId id="333" r:id="rId84"/>
    <p:sldId id="329" r:id="rId85"/>
    <p:sldId id="330" r:id="rId86"/>
    <p:sldId id="334" r:id="rId87"/>
    <p:sldId id="335" r:id="rId88"/>
    <p:sldId id="336" r:id="rId89"/>
    <p:sldId id="337" r:id="rId90"/>
    <p:sldId id="338" r:id="rId91"/>
    <p:sldId id="339" r:id="rId92"/>
    <p:sldId id="350" r:id="rId93"/>
    <p:sldId id="351" r:id="rId94"/>
    <p:sldId id="331" r:id="rId95"/>
    <p:sldId id="340" r:id="rId96"/>
    <p:sldId id="341" r:id="rId97"/>
    <p:sldId id="352" r:id="rId98"/>
    <p:sldId id="288" r:id="rId99"/>
    <p:sldId id="287" r:id="rId10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00CC"/>
    <a:srgbClr val="FF9900"/>
    <a:srgbClr val="CC6600"/>
    <a:srgbClr val="00FF00"/>
    <a:srgbClr val="FFCDFF"/>
    <a:srgbClr val="E9FFAB"/>
    <a:srgbClr val="FFDBA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9" autoAdjust="0"/>
    <p:restoredTop sz="94660"/>
  </p:normalViewPr>
  <p:slideViewPr>
    <p:cSldViewPr>
      <p:cViewPr>
        <p:scale>
          <a:sx n="66" d="100"/>
          <a:sy n="66" d="100"/>
        </p:scale>
        <p:origin x="-124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A8279-F2B4-4EA7-B2FF-82E2C58F0B8E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AA78CF-1E68-4E0A-B8D4-3E7B5B181F3A}">
      <dgm:prSet phldrT="[Text]" custT="1"/>
      <dgm:spPr/>
      <dgm:t>
        <a:bodyPr/>
        <a:lstStyle/>
        <a:p>
          <a:r>
            <a:rPr lang="ru-RU" sz="3600" smtClean="0"/>
            <a:t>Вики</a:t>
          </a:r>
          <a:endParaRPr lang="ru-RU" sz="1500"/>
        </a:p>
      </dgm:t>
    </dgm:pt>
    <dgm:pt modelId="{23E95AA7-B320-437F-828A-478F8B6E423D}" type="parTrans" cxnId="{215DEEF9-7332-4C9C-BD99-2C1B1378DFBD}">
      <dgm:prSet/>
      <dgm:spPr/>
      <dgm:t>
        <a:bodyPr/>
        <a:lstStyle/>
        <a:p>
          <a:endParaRPr lang="ru-RU"/>
        </a:p>
      </dgm:t>
    </dgm:pt>
    <dgm:pt modelId="{FCB1E2A7-3FDE-4A91-A6E1-35F02E33B60A}" type="sibTrans" cxnId="{215DEEF9-7332-4C9C-BD99-2C1B1378DFBD}">
      <dgm:prSet/>
      <dgm:spPr/>
      <dgm:t>
        <a:bodyPr/>
        <a:lstStyle/>
        <a:p>
          <a:endParaRPr lang="ru-RU"/>
        </a:p>
      </dgm:t>
    </dgm:pt>
    <dgm:pt modelId="{65064341-F127-4ACC-AFF9-9523A2D39E15}">
      <dgm:prSet phldrT="[Text]" custT="1"/>
      <dgm:spPr/>
      <dgm:t>
        <a:bodyPr/>
        <a:lstStyle/>
        <a:p>
          <a:r>
            <a:rPr lang="ru-RU" sz="2400" smtClean="0"/>
            <a:t>Структурированные вики</a:t>
          </a:r>
          <a:endParaRPr lang="ru-RU" sz="2400"/>
        </a:p>
      </dgm:t>
    </dgm:pt>
    <dgm:pt modelId="{453F59FC-0D54-45A4-A4A3-4C6FDDE17CC0}" type="parTrans" cxnId="{4B05FD6B-80B7-4530-B72A-22B9A34A9FF0}">
      <dgm:prSet/>
      <dgm:spPr/>
      <dgm:t>
        <a:bodyPr/>
        <a:lstStyle/>
        <a:p>
          <a:endParaRPr lang="ru-RU"/>
        </a:p>
      </dgm:t>
    </dgm:pt>
    <dgm:pt modelId="{7349AEC2-CCDA-484B-8617-E6B81EAED4F0}" type="sibTrans" cxnId="{4B05FD6B-80B7-4530-B72A-22B9A34A9FF0}">
      <dgm:prSet/>
      <dgm:spPr/>
      <dgm:t>
        <a:bodyPr/>
        <a:lstStyle/>
        <a:p>
          <a:endParaRPr lang="ru-RU"/>
        </a:p>
      </dgm:t>
    </dgm:pt>
    <dgm:pt modelId="{329D40FE-08AA-4EB7-B8F3-6739C2063AE7}">
      <dgm:prSet phldrT="[Text]"/>
      <dgm:spPr/>
      <dgm:t>
        <a:bodyPr/>
        <a:lstStyle/>
        <a:p>
          <a:r>
            <a:rPr lang="ru-RU" smtClean="0"/>
            <a:t>Семантические вики</a:t>
          </a:r>
          <a:endParaRPr lang="ru-RU"/>
        </a:p>
      </dgm:t>
    </dgm:pt>
    <dgm:pt modelId="{3C508402-875E-4EBC-847B-DF7DE75098BC}" type="parTrans" cxnId="{D6E5CD2E-1E68-4ADB-AF8B-85D98F731E71}">
      <dgm:prSet/>
      <dgm:spPr/>
      <dgm:t>
        <a:bodyPr/>
        <a:lstStyle/>
        <a:p>
          <a:endParaRPr lang="ru-RU"/>
        </a:p>
      </dgm:t>
    </dgm:pt>
    <dgm:pt modelId="{FECCEBA0-64FB-461F-8A6D-FB8040FDC6D2}" type="sibTrans" cxnId="{D6E5CD2E-1E68-4ADB-AF8B-85D98F731E71}">
      <dgm:prSet/>
      <dgm:spPr/>
      <dgm:t>
        <a:bodyPr/>
        <a:lstStyle/>
        <a:p>
          <a:endParaRPr lang="ru-RU"/>
        </a:p>
      </dgm:t>
    </dgm:pt>
    <dgm:pt modelId="{44FABF64-2A59-4043-8BEA-58ADE40E968A}">
      <dgm:prSet phldrT="[Text]" custT="1"/>
      <dgm:spPr/>
      <dgm:t>
        <a:bodyPr/>
        <a:lstStyle/>
        <a:p>
          <a:r>
            <a:rPr lang="ru-RU" sz="1800" smtClean="0"/>
            <a:t>Простое редактирование</a:t>
          </a:r>
          <a:endParaRPr lang="ru-RU" sz="1800"/>
        </a:p>
      </dgm:t>
    </dgm:pt>
    <dgm:pt modelId="{32C364DC-25DE-46BC-8C3B-83D17C70491D}" type="parTrans" cxnId="{7F7D752E-0A0E-4F5C-94C1-931A0F3BDED7}">
      <dgm:prSet/>
      <dgm:spPr/>
      <dgm:t>
        <a:bodyPr/>
        <a:lstStyle/>
        <a:p>
          <a:endParaRPr lang="ru-RU"/>
        </a:p>
      </dgm:t>
    </dgm:pt>
    <dgm:pt modelId="{4F1BCCB6-DC06-45C9-826A-FDC9E70065B3}" type="sibTrans" cxnId="{7F7D752E-0A0E-4F5C-94C1-931A0F3BDED7}">
      <dgm:prSet/>
      <dgm:spPr/>
      <dgm:t>
        <a:bodyPr/>
        <a:lstStyle/>
        <a:p>
          <a:endParaRPr lang="ru-RU"/>
        </a:p>
      </dgm:t>
    </dgm:pt>
    <dgm:pt modelId="{2EC2055C-FDDA-4945-9D86-8CC1222F6539}">
      <dgm:prSet phldrT="[Text]" custT="1"/>
      <dgm:spPr/>
      <dgm:t>
        <a:bodyPr/>
        <a:lstStyle/>
        <a:p>
          <a:r>
            <a:rPr lang="ru-RU" sz="1800" smtClean="0"/>
            <a:t>Хранение истории изменений</a:t>
          </a:r>
          <a:endParaRPr lang="ru-RU" sz="1800"/>
        </a:p>
      </dgm:t>
    </dgm:pt>
    <dgm:pt modelId="{EF4116A0-95AE-4665-8CD1-5CA8D8C43D7A}" type="parTrans" cxnId="{FF033981-16A6-434E-B026-EA11F1B9EF83}">
      <dgm:prSet/>
      <dgm:spPr/>
      <dgm:t>
        <a:bodyPr/>
        <a:lstStyle/>
        <a:p>
          <a:endParaRPr lang="ru-RU"/>
        </a:p>
      </dgm:t>
    </dgm:pt>
    <dgm:pt modelId="{FCBDA4FD-1C64-4AA6-B9EC-125B41426DDB}" type="sibTrans" cxnId="{FF033981-16A6-434E-B026-EA11F1B9EF83}">
      <dgm:prSet/>
      <dgm:spPr/>
      <dgm:t>
        <a:bodyPr/>
        <a:lstStyle/>
        <a:p>
          <a:endParaRPr lang="ru-RU"/>
        </a:p>
      </dgm:t>
    </dgm:pt>
    <dgm:pt modelId="{679D6023-5B07-4894-8515-6F6D2A02AE66}">
      <dgm:prSet phldrT="[Text]" custT="1"/>
      <dgm:spPr/>
      <dgm:t>
        <a:bodyPr/>
        <a:lstStyle/>
        <a:p>
          <a:r>
            <a:rPr lang="ru-RU" sz="1800" smtClean="0"/>
            <a:t>Простота исправления ошибок</a:t>
          </a:r>
          <a:endParaRPr lang="ru-RU" sz="1800"/>
        </a:p>
      </dgm:t>
    </dgm:pt>
    <dgm:pt modelId="{BA932E23-161A-456B-9C0C-FA764B9CBD2F}" type="parTrans" cxnId="{4AE282B4-A5BE-43F5-BAF2-FD0205DB9D97}">
      <dgm:prSet/>
      <dgm:spPr/>
      <dgm:t>
        <a:bodyPr/>
        <a:lstStyle/>
        <a:p>
          <a:endParaRPr lang="ru-RU"/>
        </a:p>
      </dgm:t>
    </dgm:pt>
    <dgm:pt modelId="{408B2B89-ED8D-439B-AAD5-B7076E6B8073}" type="sibTrans" cxnId="{4AE282B4-A5BE-43F5-BAF2-FD0205DB9D97}">
      <dgm:prSet/>
      <dgm:spPr/>
      <dgm:t>
        <a:bodyPr/>
        <a:lstStyle/>
        <a:p>
          <a:endParaRPr lang="ru-RU"/>
        </a:p>
      </dgm:t>
    </dgm:pt>
    <dgm:pt modelId="{0593496E-C52B-48BD-AA97-015B689E54E8}">
      <dgm:prSet phldrT="[Text]" custT="1"/>
      <dgm:spPr/>
      <dgm:t>
        <a:bodyPr/>
        <a:lstStyle/>
        <a:p>
          <a:r>
            <a:rPr lang="ru-RU" sz="1800" smtClean="0"/>
            <a:t>Структура данных</a:t>
          </a:r>
          <a:endParaRPr lang="ru-RU" sz="1800"/>
        </a:p>
      </dgm:t>
    </dgm:pt>
    <dgm:pt modelId="{B05C7CEB-39AD-435A-A71D-1EC3EA1AD951}" type="parTrans" cxnId="{D13D6C24-6251-435E-A683-66AE53E9010E}">
      <dgm:prSet/>
      <dgm:spPr/>
      <dgm:t>
        <a:bodyPr/>
        <a:lstStyle/>
        <a:p>
          <a:endParaRPr lang="ru-RU"/>
        </a:p>
      </dgm:t>
    </dgm:pt>
    <dgm:pt modelId="{A12D98DC-1DE5-40FA-B0E8-1E307966D46B}" type="sibTrans" cxnId="{D13D6C24-6251-435E-A683-66AE53E9010E}">
      <dgm:prSet/>
      <dgm:spPr/>
      <dgm:t>
        <a:bodyPr/>
        <a:lstStyle/>
        <a:p>
          <a:endParaRPr lang="ru-RU"/>
        </a:p>
      </dgm:t>
    </dgm:pt>
    <dgm:pt modelId="{92DF8116-6374-4E39-8EAB-A62416E82428}">
      <dgm:prSet phldrT="[Text]" custT="1"/>
      <dgm:spPr/>
      <dgm:t>
        <a:bodyPr/>
        <a:lstStyle/>
        <a:p>
          <a:r>
            <a:rPr lang="ru-RU" sz="1800" smtClean="0"/>
            <a:t>Запросы к данным</a:t>
          </a:r>
          <a:endParaRPr lang="ru-RU" sz="1800"/>
        </a:p>
      </dgm:t>
    </dgm:pt>
    <dgm:pt modelId="{4ECC63B4-2F34-49F8-97BA-0CE4383516CC}" type="parTrans" cxnId="{7952B0BF-C9D7-4419-8322-239828044B4A}">
      <dgm:prSet/>
      <dgm:spPr/>
      <dgm:t>
        <a:bodyPr/>
        <a:lstStyle/>
        <a:p>
          <a:endParaRPr lang="ru-RU"/>
        </a:p>
      </dgm:t>
    </dgm:pt>
    <dgm:pt modelId="{8069F364-98EC-43E9-B663-AC3262527847}" type="sibTrans" cxnId="{7952B0BF-C9D7-4419-8322-239828044B4A}">
      <dgm:prSet/>
      <dgm:spPr/>
      <dgm:t>
        <a:bodyPr/>
        <a:lstStyle/>
        <a:p>
          <a:endParaRPr lang="ru-RU"/>
        </a:p>
      </dgm:t>
    </dgm:pt>
    <dgm:pt modelId="{21DAB3DE-3A70-46D4-A449-6F7B9B648F7D}">
      <dgm:prSet phldrT="[Text]" custT="1"/>
      <dgm:spPr/>
      <dgm:t>
        <a:bodyPr/>
        <a:lstStyle/>
        <a:p>
          <a:r>
            <a:rPr lang="ru-RU" sz="1800" smtClean="0"/>
            <a:t>Гибкое представление данных</a:t>
          </a:r>
          <a:endParaRPr lang="ru-RU" sz="1800"/>
        </a:p>
      </dgm:t>
    </dgm:pt>
    <dgm:pt modelId="{7AA5E98E-F0A9-4DC6-BAE3-CE9214C63FC0}" type="parTrans" cxnId="{E6E5421D-0371-40BF-AC70-02B8FC981460}">
      <dgm:prSet/>
      <dgm:spPr/>
      <dgm:t>
        <a:bodyPr/>
        <a:lstStyle/>
        <a:p>
          <a:endParaRPr lang="ru-RU"/>
        </a:p>
      </dgm:t>
    </dgm:pt>
    <dgm:pt modelId="{C7F2F257-EF44-4A06-817B-C120AAF38A39}" type="sibTrans" cxnId="{E6E5421D-0371-40BF-AC70-02B8FC981460}">
      <dgm:prSet/>
      <dgm:spPr/>
      <dgm:t>
        <a:bodyPr/>
        <a:lstStyle/>
        <a:p>
          <a:endParaRPr lang="ru-RU"/>
        </a:p>
      </dgm:t>
    </dgm:pt>
    <dgm:pt modelId="{7EFA6722-265A-433F-AE23-A0C4DF3A0E91}">
      <dgm:prSet phldrT="[Text]"/>
      <dgm:spPr/>
      <dgm:t>
        <a:bodyPr/>
        <a:lstStyle/>
        <a:p>
          <a:r>
            <a:rPr lang="ru-RU" smtClean="0"/>
            <a:t>Логический вывод</a:t>
          </a:r>
          <a:endParaRPr lang="ru-RU"/>
        </a:p>
      </dgm:t>
    </dgm:pt>
    <dgm:pt modelId="{DC721116-369D-4C83-920D-AE479E532828}" type="parTrans" cxnId="{DFFE5A6D-4D9F-44BE-8625-7154D71050BE}">
      <dgm:prSet/>
      <dgm:spPr/>
      <dgm:t>
        <a:bodyPr/>
        <a:lstStyle/>
        <a:p>
          <a:endParaRPr lang="ru-RU"/>
        </a:p>
      </dgm:t>
    </dgm:pt>
    <dgm:pt modelId="{1276075E-127E-48BB-B0D3-F2F760D5102D}" type="sibTrans" cxnId="{DFFE5A6D-4D9F-44BE-8625-7154D71050BE}">
      <dgm:prSet/>
      <dgm:spPr/>
      <dgm:t>
        <a:bodyPr/>
        <a:lstStyle/>
        <a:p>
          <a:endParaRPr lang="ru-RU"/>
        </a:p>
      </dgm:t>
    </dgm:pt>
    <dgm:pt modelId="{DC9B4F37-4FB4-49B9-9E50-083CF2DF842E}">
      <dgm:prSet phldrT="[Text]"/>
      <dgm:spPr/>
      <dgm:t>
        <a:bodyPr/>
        <a:lstStyle/>
        <a:p>
          <a:r>
            <a:rPr lang="ru-RU" smtClean="0"/>
            <a:t>Поддержка стандартов </a:t>
          </a:r>
          <a:r>
            <a:rPr lang="en-US" smtClean="0"/>
            <a:t>SW</a:t>
          </a:r>
          <a:endParaRPr lang="ru-RU"/>
        </a:p>
      </dgm:t>
    </dgm:pt>
    <dgm:pt modelId="{FCC5E17E-3931-46B1-9C3D-3816421BF534}" type="parTrans" cxnId="{3AF7C3C5-C774-414C-A542-DE5E8E9890FC}">
      <dgm:prSet/>
      <dgm:spPr/>
      <dgm:t>
        <a:bodyPr/>
        <a:lstStyle/>
        <a:p>
          <a:endParaRPr lang="ru-RU"/>
        </a:p>
      </dgm:t>
    </dgm:pt>
    <dgm:pt modelId="{F0C56465-74B3-4B95-8D8A-E1EDEF24F376}" type="sibTrans" cxnId="{3AF7C3C5-C774-414C-A542-DE5E8E9890FC}">
      <dgm:prSet/>
      <dgm:spPr/>
      <dgm:t>
        <a:bodyPr/>
        <a:lstStyle/>
        <a:p>
          <a:endParaRPr lang="ru-RU"/>
        </a:p>
      </dgm:t>
    </dgm:pt>
    <dgm:pt modelId="{FC7EA79F-2032-4B78-9D1D-2C433699EF3F}">
      <dgm:prSet phldrT="[Text]"/>
      <dgm:spPr/>
      <dgm:t>
        <a:bodyPr/>
        <a:lstStyle/>
        <a:p>
          <a:endParaRPr lang="ru-RU"/>
        </a:p>
      </dgm:t>
    </dgm:pt>
    <dgm:pt modelId="{E72E2E3D-4D92-4A31-8414-768900B3B7C2}" type="parTrans" cxnId="{D473EBC3-4DF2-4BA3-A2D5-EA26E84B1A39}">
      <dgm:prSet/>
      <dgm:spPr/>
      <dgm:t>
        <a:bodyPr/>
        <a:lstStyle/>
        <a:p>
          <a:endParaRPr lang="ru-RU"/>
        </a:p>
      </dgm:t>
    </dgm:pt>
    <dgm:pt modelId="{99CFD508-2032-40DF-8C1A-1F2DECD11AAC}" type="sibTrans" cxnId="{D473EBC3-4DF2-4BA3-A2D5-EA26E84B1A39}">
      <dgm:prSet/>
      <dgm:spPr/>
      <dgm:t>
        <a:bodyPr/>
        <a:lstStyle/>
        <a:p>
          <a:endParaRPr lang="ru-RU"/>
        </a:p>
      </dgm:t>
    </dgm:pt>
    <dgm:pt modelId="{97CEBEB4-0723-419E-82C4-566DDD8B747F}">
      <dgm:prSet phldrT="[Text]"/>
      <dgm:spPr/>
      <dgm:t>
        <a:bodyPr/>
        <a:lstStyle/>
        <a:p>
          <a:endParaRPr lang="ru-RU"/>
        </a:p>
      </dgm:t>
    </dgm:pt>
    <dgm:pt modelId="{39B8D653-D767-4C79-AA96-C8B5E95D0DF9}" type="sibTrans" cxnId="{ED5BF59F-7BBD-4DE2-A9B2-508778FC3E8B}">
      <dgm:prSet/>
      <dgm:spPr/>
      <dgm:t>
        <a:bodyPr/>
        <a:lstStyle/>
        <a:p>
          <a:endParaRPr lang="ru-RU"/>
        </a:p>
      </dgm:t>
    </dgm:pt>
    <dgm:pt modelId="{CF2DD32F-F59F-484C-8CC9-071AB0DC1F25}" type="parTrans" cxnId="{ED5BF59F-7BBD-4DE2-A9B2-508778FC3E8B}">
      <dgm:prSet/>
      <dgm:spPr/>
      <dgm:t>
        <a:bodyPr/>
        <a:lstStyle/>
        <a:p>
          <a:endParaRPr lang="ru-RU"/>
        </a:p>
      </dgm:t>
    </dgm:pt>
    <dgm:pt modelId="{08E9326B-CCAE-4CD3-87EC-9FC5D877BEAF}" type="pres">
      <dgm:prSet presAssocID="{FA9A8279-F2B4-4EA7-B2FF-82E2C58F0B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098AC-6808-434C-9077-70B9EC3E10BC}" type="pres">
      <dgm:prSet presAssocID="{84AA78CF-1E68-4E0A-B8D4-3E7B5B181F3A}" presName="parAndChTx" presStyleLbl="node1" presStyleIdx="0" presStyleCnt="3" custScaleX="88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0C626-C929-446B-9550-FAE58388A3A5}" type="pres">
      <dgm:prSet presAssocID="{FCB1E2A7-3FDE-4A91-A6E1-35F02E33B60A}" presName="parAndChSpace" presStyleCnt="0"/>
      <dgm:spPr/>
    </dgm:pt>
    <dgm:pt modelId="{97645A85-212A-4B0E-9552-A52742095FD1}" type="pres">
      <dgm:prSet presAssocID="{65064341-F127-4ACC-AFF9-9523A2D39E15}" presName="parAndCh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5E88F-F6DA-4601-9765-B0A2D076FE1C}" type="pres">
      <dgm:prSet presAssocID="{7349AEC2-CCDA-484B-8617-E6B81EAED4F0}" presName="parAndChSpace" presStyleCnt="0"/>
      <dgm:spPr/>
    </dgm:pt>
    <dgm:pt modelId="{42274BA4-AD4D-4B68-9169-443665089826}" type="pres">
      <dgm:prSet presAssocID="{329D40FE-08AA-4EB7-B8F3-6739C2063AE7}" presName="parAndCh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5CD2E-1E68-4ADB-AF8B-85D98F731E71}" srcId="{FA9A8279-F2B4-4EA7-B2FF-82E2C58F0B8E}" destId="{329D40FE-08AA-4EB7-B8F3-6739C2063AE7}" srcOrd="2" destOrd="0" parTransId="{3C508402-875E-4EBC-847B-DF7DE75098BC}" sibTransId="{FECCEBA0-64FB-461F-8A6D-FB8040FDC6D2}"/>
    <dgm:cxn modelId="{2F9E93D5-4C9E-42AF-8278-54842EABD300}" type="presOf" srcId="{84AA78CF-1E68-4E0A-B8D4-3E7B5B181F3A}" destId="{03A098AC-6808-434C-9077-70B9EC3E10BC}" srcOrd="0" destOrd="0" presId="urn:microsoft.com/office/officeart/2005/8/layout/hChevron3"/>
    <dgm:cxn modelId="{E6E5421D-0371-40BF-AC70-02B8FC981460}" srcId="{65064341-F127-4ACC-AFF9-9523A2D39E15}" destId="{21DAB3DE-3A70-46D4-A449-6F7B9B648F7D}" srcOrd="2" destOrd="0" parTransId="{7AA5E98E-F0A9-4DC6-BAE3-CE9214C63FC0}" sibTransId="{C7F2F257-EF44-4A06-817B-C120AAF38A39}"/>
    <dgm:cxn modelId="{FF033981-16A6-434E-B026-EA11F1B9EF83}" srcId="{84AA78CF-1E68-4E0A-B8D4-3E7B5B181F3A}" destId="{2EC2055C-FDDA-4945-9D86-8CC1222F6539}" srcOrd="1" destOrd="0" parTransId="{EF4116A0-95AE-4665-8CD1-5CA8D8C43D7A}" sibTransId="{FCBDA4FD-1C64-4AA6-B9EC-125B41426DDB}"/>
    <dgm:cxn modelId="{4B05FD6B-80B7-4530-B72A-22B9A34A9FF0}" srcId="{FA9A8279-F2B4-4EA7-B2FF-82E2C58F0B8E}" destId="{65064341-F127-4ACC-AFF9-9523A2D39E15}" srcOrd="1" destOrd="0" parTransId="{453F59FC-0D54-45A4-A4A3-4C6FDDE17CC0}" sibTransId="{7349AEC2-CCDA-484B-8617-E6B81EAED4F0}"/>
    <dgm:cxn modelId="{215DEEF9-7332-4C9C-BD99-2C1B1378DFBD}" srcId="{FA9A8279-F2B4-4EA7-B2FF-82E2C58F0B8E}" destId="{84AA78CF-1E68-4E0A-B8D4-3E7B5B181F3A}" srcOrd="0" destOrd="0" parTransId="{23E95AA7-B320-437F-828A-478F8B6E423D}" sibTransId="{FCB1E2A7-3FDE-4A91-A6E1-35F02E33B60A}"/>
    <dgm:cxn modelId="{ED54FF67-66B8-4862-BE8C-13CF75D61A17}" type="presOf" srcId="{44FABF64-2A59-4043-8BEA-58ADE40E968A}" destId="{03A098AC-6808-434C-9077-70B9EC3E10BC}" srcOrd="0" destOrd="1" presId="urn:microsoft.com/office/officeart/2005/8/layout/hChevron3"/>
    <dgm:cxn modelId="{24D61D6B-F673-4977-9DB9-7B1FE22BF145}" type="presOf" srcId="{7EFA6722-265A-433F-AE23-A0C4DF3A0E91}" destId="{42274BA4-AD4D-4B68-9169-443665089826}" srcOrd="0" destOrd="1" presId="urn:microsoft.com/office/officeart/2005/8/layout/hChevron3"/>
    <dgm:cxn modelId="{7952B0BF-C9D7-4419-8322-239828044B4A}" srcId="{65064341-F127-4ACC-AFF9-9523A2D39E15}" destId="{92DF8116-6374-4E39-8EAB-A62416E82428}" srcOrd="1" destOrd="0" parTransId="{4ECC63B4-2F34-49F8-97BA-0CE4383516CC}" sibTransId="{8069F364-98EC-43E9-B663-AC3262527847}"/>
    <dgm:cxn modelId="{835A8FD8-9CC5-43BF-BC3F-13B9B7DE9C48}" type="presOf" srcId="{FA9A8279-F2B4-4EA7-B2FF-82E2C58F0B8E}" destId="{08E9326B-CCAE-4CD3-87EC-9FC5D877BEAF}" srcOrd="0" destOrd="0" presId="urn:microsoft.com/office/officeart/2005/8/layout/hChevron3"/>
    <dgm:cxn modelId="{4AE282B4-A5BE-43F5-BAF2-FD0205DB9D97}" srcId="{84AA78CF-1E68-4E0A-B8D4-3E7B5B181F3A}" destId="{679D6023-5B07-4894-8515-6F6D2A02AE66}" srcOrd="2" destOrd="0" parTransId="{BA932E23-161A-456B-9C0C-FA764B9CBD2F}" sibTransId="{408B2B89-ED8D-439B-AAD5-B7076E6B8073}"/>
    <dgm:cxn modelId="{C117B8F7-4C01-4841-B77E-ED806F1EBAD0}" type="presOf" srcId="{679D6023-5B07-4894-8515-6F6D2A02AE66}" destId="{03A098AC-6808-434C-9077-70B9EC3E10BC}" srcOrd="0" destOrd="3" presId="urn:microsoft.com/office/officeart/2005/8/layout/hChevron3"/>
    <dgm:cxn modelId="{3B1E6C47-7919-4BDA-8066-D31F9F97ABC5}" type="presOf" srcId="{97CEBEB4-0723-419E-82C4-566DDD8B747F}" destId="{42274BA4-AD4D-4B68-9169-443665089826}" srcOrd="0" destOrd="3" presId="urn:microsoft.com/office/officeart/2005/8/layout/hChevron3"/>
    <dgm:cxn modelId="{DFFE5A6D-4D9F-44BE-8625-7154D71050BE}" srcId="{329D40FE-08AA-4EB7-B8F3-6739C2063AE7}" destId="{7EFA6722-265A-433F-AE23-A0C4DF3A0E91}" srcOrd="0" destOrd="0" parTransId="{DC721116-369D-4C83-920D-AE479E532828}" sibTransId="{1276075E-127E-48BB-B0D3-F2F760D5102D}"/>
    <dgm:cxn modelId="{2901EAD6-147A-4036-9982-F7D59E39162C}" type="presOf" srcId="{2EC2055C-FDDA-4945-9D86-8CC1222F6539}" destId="{03A098AC-6808-434C-9077-70B9EC3E10BC}" srcOrd="0" destOrd="2" presId="urn:microsoft.com/office/officeart/2005/8/layout/hChevron3"/>
    <dgm:cxn modelId="{D13D6C24-6251-435E-A683-66AE53E9010E}" srcId="{65064341-F127-4ACC-AFF9-9523A2D39E15}" destId="{0593496E-C52B-48BD-AA97-015B689E54E8}" srcOrd="0" destOrd="0" parTransId="{B05C7CEB-39AD-435A-A71D-1EC3EA1AD951}" sibTransId="{A12D98DC-1DE5-40FA-B0E8-1E307966D46B}"/>
    <dgm:cxn modelId="{7F7D752E-0A0E-4F5C-94C1-931A0F3BDED7}" srcId="{84AA78CF-1E68-4E0A-B8D4-3E7B5B181F3A}" destId="{44FABF64-2A59-4043-8BEA-58ADE40E968A}" srcOrd="0" destOrd="0" parTransId="{32C364DC-25DE-46BC-8C3B-83D17C70491D}" sibTransId="{4F1BCCB6-DC06-45C9-826A-FDC9E70065B3}"/>
    <dgm:cxn modelId="{ED5BF59F-7BBD-4DE2-A9B2-508778FC3E8B}" srcId="{329D40FE-08AA-4EB7-B8F3-6739C2063AE7}" destId="{97CEBEB4-0723-419E-82C4-566DDD8B747F}" srcOrd="2" destOrd="0" parTransId="{CF2DD32F-F59F-484C-8CC9-071AB0DC1F25}" sibTransId="{39B8D653-D767-4C79-AA96-C8B5E95D0DF9}"/>
    <dgm:cxn modelId="{2E74DB71-3866-4FE5-BEC9-0533AD08E2E7}" type="presOf" srcId="{0593496E-C52B-48BD-AA97-015B689E54E8}" destId="{97645A85-212A-4B0E-9552-A52742095FD1}" srcOrd="0" destOrd="1" presId="urn:microsoft.com/office/officeart/2005/8/layout/hChevron3"/>
    <dgm:cxn modelId="{6BC8BF25-2B70-43E6-A49A-D337C5FA2BE7}" type="presOf" srcId="{329D40FE-08AA-4EB7-B8F3-6739C2063AE7}" destId="{42274BA4-AD4D-4B68-9169-443665089826}" srcOrd="0" destOrd="0" presId="urn:microsoft.com/office/officeart/2005/8/layout/hChevron3"/>
    <dgm:cxn modelId="{3AF7C3C5-C774-414C-A542-DE5E8E9890FC}" srcId="{329D40FE-08AA-4EB7-B8F3-6739C2063AE7}" destId="{DC9B4F37-4FB4-49B9-9E50-083CF2DF842E}" srcOrd="1" destOrd="0" parTransId="{FCC5E17E-3931-46B1-9C3D-3816421BF534}" sibTransId="{F0C56465-74B3-4B95-8D8A-E1EDEF24F376}"/>
    <dgm:cxn modelId="{C9EA5231-D1A2-466B-AB5E-CE70FF013B59}" type="presOf" srcId="{92DF8116-6374-4E39-8EAB-A62416E82428}" destId="{97645A85-212A-4B0E-9552-A52742095FD1}" srcOrd="0" destOrd="2" presId="urn:microsoft.com/office/officeart/2005/8/layout/hChevron3"/>
    <dgm:cxn modelId="{D473EBC3-4DF2-4BA3-A2D5-EA26E84B1A39}" srcId="{329D40FE-08AA-4EB7-B8F3-6739C2063AE7}" destId="{FC7EA79F-2032-4B78-9D1D-2C433699EF3F}" srcOrd="3" destOrd="0" parTransId="{E72E2E3D-4D92-4A31-8414-768900B3B7C2}" sibTransId="{99CFD508-2032-40DF-8C1A-1F2DECD11AAC}"/>
    <dgm:cxn modelId="{8D85B22B-A319-49BF-BD5A-F151D2336F56}" type="presOf" srcId="{DC9B4F37-4FB4-49B9-9E50-083CF2DF842E}" destId="{42274BA4-AD4D-4B68-9169-443665089826}" srcOrd="0" destOrd="2" presId="urn:microsoft.com/office/officeart/2005/8/layout/hChevron3"/>
    <dgm:cxn modelId="{4DEE6725-59E1-45BC-B3A4-E7B0A7A025CF}" type="presOf" srcId="{21DAB3DE-3A70-46D4-A449-6F7B9B648F7D}" destId="{97645A85-212A-4B0E-9552-A52742095FD1}" srcOrd="0" destOrd="3" presId="urn:microsoft.com/office/officeart/2005/8/layout/hChevron3"/>
    <dgm:cxn modelId="{38E3E0F2-3E36-4AB1-86FC-E38352D9CBE8}" type="presOf" srcId="{65064341-F127-4ACC-AFF9-9523A2D39E15}" destId="{97645A85-212A-4B0E-9552-A52742095FD1}" srcOrd="0" destOrd="0" presId="urn:microsoft.com/office/officeart/2005/8/layout/hChevron3"/>
    <dgm:cxn modelId="{A2177088-D31E-4265-8C57-EFC404768AF8}" type="presOf" srcId="{FC7EA79F-2032-4B78-9D1D-2C433699EF3F}" destId="{42274BA4-AD4D-4B68-9169-443665089826}" srcOrd="0" destOrd="4" presId="urn:microsoft.com/office/officeart/2005/8/layout/hChevron3"/>
    <dgm:cxn modelId="{207A2C01-7DA9-429C-8F7B-DD0D3C961BC8}" type="presParOf" srcId="{08E9326B-CCAE-4CD3-87EC-9FC5D877BEAF}" destId="{03A098AC-6808-434C-9077-70B9EC3E10BC}" srcOrd="0" destOrd="0" presId="urn:microsoft.com/office/officeart/2005/8/layout/hChevron3"/>
    <dgm:cxn modelId="{D27BD86A-5F8B-429B-99E3-E0DEE7110047}" type="presParOf" srcId="{08E9326B-CCAE-4CD3-87EC-9FC5D877BEAF}" destId="{1950C626-C929-446B-9550-FAE58388A3A5}" srcOrd="1" destOrd="0" presId="urn:microsoft.com/office/officeart/2005/8/layout/hChevron3"/>
    <dgm:cxn modelId="{87C77A8C-AA46-43F5-82B1-F14BEC00C7DA}" type="presParOf" srcId="{08E9326B-CCAE-4CD3-87EC-9FC5D877BEAF}" destId="{97645A85-212A-4B0E-9552-A52742095FD1}" srcOrd="2" destOrd="0" presId="urn:microsoft.com/office/officeart/2005/8/layout/hChevron3"/>
    <dgm:cxn modelId="{0B177C55-DCC0-4E3B-AA23-ED378A1EFB8E}" type="presParOf" srcId="{08E9326B-CCAE-4CD3-87EC-9FC5D877BEAF}" destId="{C545E88F-F6DA-4601-9765-B0A2D076FE1C}" srcOrd="3" destOrd="0" presId="urn:microsoft.com/office/officeart/2005/8/layout/hChevron3"/>
    <dgm:cxn modelId="{5942E3F4-2BD9-482C-8FFF-6DC0AB4DFB87}" type="presParOf" srcId="{08E9326B-CCAE-4CD3-87EC-9FC5D877BEAF}" destId="{42274BA4-AD4D-4B68-9169-44366508982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098AC-6808-434C-9077-70B9EC3E10BC}">
      <dsp:nvSpPr>
        <dsp:cNvPr id="0" name=""/>
        <dsp:cNvSpPr/>
      </dsp:nvSpPr>
      <dsp:spPr>
        <a:xfrm>
          <a:off x="1716" y="153310"/>
          <a:ext cx="3170545" cy="2877507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90" tIns="91440" rIns="50756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Вики</a:t>
          </a:r>
          <a:endParaRPr lang="ru-RU" sz="15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Простое редактирование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Хранение истории изменений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Простота исправления ошибок</a:t>
          </a:r>
          <a:endParaRPr lang="ru-RU" sz="1800" kern="1200"/>
        </a:p>
      </dsp:txBody>
      <dsp:txXfrm>
        <a:off x="1716" y="153310"/>
        <a:ext cx="2810857" cy="2877507"/>
      </dsp:txXfrm>
    </dsp:sp>
    <dsp:sp modelId="{97645A85-212A-4B0E-9552-A52742095FD1}">
      <dsp:nvSpPr>
        <dsp:cNvPr id="0" name=""/>
        <dsp:cNvSpPr/>
      </dsp:nvSpPr>
      <dsp:spPr>
        <a:xfrm>
          <a:off x="2452884" y="153310"/>
          <a:ext cx="3596883" cy="2877507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90" tIns="60960" rIns="12689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Структурированные вики</a:t>
          </a:r>
          <a:endParaRPr lang="ru-RU" sz="24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Структура данных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Запросы к данным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Гибкое представление данных</a:t>
          </a:r>
          <a:endParaRPr lang="ru-RU" sz="1800" kern="1200"/>
        </a:p>
      </dsp:txBody>
      <dsp:txXfrm>
        <a:off x="3172261" y="153310"/>
        <a:ext cx="2158129" cy="2877507"/>
      </dsp:txXfrm>
    </dsp:sp>
    <dsp:sp modelId="{42274BA4-AD4D-4B68-9169-443665089826}">
      <dsp:nvSpPr>
        <dsp:cNvPr id="0" name=""/>
        <dsp:cNvSpPr/>
      </dsp:nvSpPr>
      <dsp:spPr>
        <a:xfrm>
          <a:off x="5330391" y="153310"/>
          <a:ext cx="3596883" cy="2877507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90" tIns="55880" rIns="12689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Семантические вики</a:t>
          </a:r>
          <a:endParaRPr lang="ru-RU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Логический вывод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Поддержка стандартов </a:t>
          </a:r>
          <a:r>
            <a:rPr lang="en-US" sz="1700" kern="1200" smtClean="0"/>
            <a:t>SW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/>
        </a:p>
      </dsp:txBody>
      <dsp:txXfrm>
        <a:off x="6049768" y="153310"/>
        <a:ext cx="2158129" cy="287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798E6-EC37-4FD3-B7F9-A5C8758EEACF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7446E-A480-47AC-B138-EB68514E1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97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2ADDE-B713-45C9-8B3C-B169449D3E8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432F4-6C7B-4128-ADB3-FCC1D961B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00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mmerschool.eswc2011.org/sites/default/files/eswcsummerschool2010_ontologies_final.pdf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ummerschool.eswc2011.org/sites/default/files/eswcsummerschool2010_ontologies_final.pdf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32F4-6C7B-4128-ADB3-FCC1D961BE8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Навеяно презентацией Елены </a:t>
            </a:r>
            <a:r>
              <a:rPr lang="ru-RU" dirty="0" err="1" smtClean="0"/>
              <a:t>Симперл</a:t>
            </a:r>
            <a:r>
              <a:rPr lang="ru-RU" baseline="0" dirty="0" smtClean="0"/>
              <a:t> в школе </a:t>
            </a:r>
            <a:r>
              <a:rPr lang="en-US" baseline="0" dirty="0" smtClean="0"/>
              <a:t>ESWC2011: </a:t>
            </a:r>
            <a:r>
              <a:rPr lang="en-US" dirty="0" smtClean="0">
                <a:hlinkClick r:id="rId3"/>
              </a:rPr>
              <a:t>http://summerschool.eswc2011.org/sites/default/files/eswcsummerschool2010_ontologies_final.pdf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32F4-6C7B-4128-ADB3-FCC1D961BE8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8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Навеяно презентацией Елены </a:t>
            </a:r>
            <a:r>
              <a:rPr lang="ru-RU" dirty="0" err="1" smtClean="0"/>
              <a:t>Симперл</a:t>
            </a:r>
            <a:r>
              <a:rPr lang="ru-RU" baseline="0" dirty="0" smtClean="0"/>
              <a:t> в школе </a:t>
            </a:r>
            <a:r>
              <a:rPr lang="en-US" baseline="0" dirty="0" smtClean="0"/>
              <a:t>ESWC2011: </a:t>
            </a:r>
            <a:r>
              <a:rPr lang="en-US" dirty="0" smtClean="0">
                <a:hlinkClick r:id="rId3"/>
              </a:rPr>
              <a:t>http://summerschool.eswc2011.org/sites/default/files/eswcsummerschool2010_ontologies_final.pdf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32F4-6C7B-4128-ADB3-FCC1D961BE8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8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32F4-6C7B-4128-ADB3-FCC1D961BE8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1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8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4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Юрий Катков Прагматическое введение в Semantic Web и Linked Data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00BB-C473-43F8-A94F-7C0377799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1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12.png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15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16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10" Type="http://schemas.openxmlformats.org/officeDocument/2006/relationships/image" Target="../media/image16.png"/><Relationship Id="rId4" Type="http://schemas.openxmlformats.org/officeDocument/2006/relationships/tags" Target="../tags/tag222.xml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17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4.xml"/><Relationship Id="rId4" Type="http://schemas.openxmlformats.org/officeDocument/2006/relationships/tags" Target="../tags/tag2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18.jpeg"/><Relationship Id="rId5" Type="http://schemas.openxmlformats.org/officeDocument/2006/relationships/tags" Target="../tags/tag23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image" Target="../media/image18.jpeg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9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10.xml"/><Relationship Id="rId9" Type="http://schemas.openxmlformats.org/officeDocument/2006/relationships/tags" Target="../tags/tag3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20.xml"/><Relationship Id="rId10" Type="http://schemas.openxmlformats.org/officeDocument/2006/relationships/tags" Target="../tags/tag325.xml"/><Relationship Id="rId4" Type="http://schemas.openxmlformats.org/officeDocument/2006/relationships/tags" Target="../tags/tag319.xml"/><Relationship Id="rId9" Type="http://schemas.openxmlformats.org/officeDocument/2006/relationships/tags" Target="../tags/tag32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0" Type="http://schemas.openxmlformats.org/officeDocument/2006/relationships/tags" Target="../tags/tag335.xml"/><Relationship Id="rId4" Type="http://schemas.openxmlformats.org/officeDocument/2006/relationships/tags" Target="../tags/tag329.xml"/><Relationship Id="rId9" Type="http://schemas.openxmlformats.org/officeDocument/2006/relationships/tags" Target="../tags/tag3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5" Type="http://schemas.openxmlformats.org/officeDocument/2006/relationships/tags" Target="../tags/tag341.xml"/><Relationship Id="rId10" Type="http://schemas.openxmlformats.org/officeDocument/2006/relationships/tags" Target="../tags/tag346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5" Type="http://schemas.openxmlformats.org/officeDocument/2006/relationships/tags" Target="../tags/tag353.xml"/><Relationship Id="rId10" Type="http://schemas.openxmlformats.org/officeDocument/2006/relationships/tags" Target="../tags/tag358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10" Type="http://schemas.openxmlformats.org/officeDocument/2006/relationships/tags" Target="../tags/tag385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2" Type="http://schemas.openxmlformats.org/officeDocument/2006/relationships/tags" Target="../tags/tag393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2" Type="http://schemas.openxmlformats.org/officeDocument/2006/relationships/tags" Target="../tags/tag419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20.png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7.xml"/><Relationship Id="rId4" Type="http://schemas.openxmlformats.org/officeDocument/2006/relationships/tags" Target="../tags/tag4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7" Type="http://schemas.openxmlformats.org/officeDocument/2006/relationships/image" Target="../media/image21.png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42.xml"/><Relationship Id="rId4" Type="http://schemas.openxmlformats.org/officeDocument/2006/relationships/tags" Target="../tags/tag4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image" Target="../media/image22.png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47.xml"/><Relationship Id="rId4" Type="http://schemas.openxmlformats.org/officeDocument/2006/relationships/tags" Target="../tags/tag44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5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52.xml"/><Relationship Id="rId4" Type="http://schemas.openxmlformats.org/officeDocument/2006/relationships/tags" Target="../tags/tag4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20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7" Type="http://schemas.openxmlformats.org/officeDocument/2006/relationships/image" Target="../media/image24.png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2.xml"/><Relationship Id="rId4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3.xml"/><Relationship Id="rId4" Type="http://schemas.openxmlformats.org/officeDocument/2006/relationships/tags" Target="../tags/tag4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8.xml"/><Relationship Id="rId4" Type="http://schemas.openxmlformats.org/officeDocument/2006/relationships/tags" Target="../tags/tag47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10" Type="http://schemas.openxmlformats.org/officeDocument/2006/relationships/image" Target="../media/image29.png"/><Relationship Id="rId4" Type="http://schemas.openxmlformats.org/officeDocument/2006/relationships/tags" Target="../tags/tag512.xml"/><Relationship Id="rId9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10" Type="http://schemas.openxmlformats.org/officeDocument/2006/relationships/image" Target="../media/image29.png"/><Relationship Id="rId4" Type="http://schemas.openxmlformats.org/officeDocument/2006/relationships/tags" Target="../tags/tag519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7.xml"/><Relationship Id="rId4" Type="http://schemas.openxmlformats.org/officeDocument/2006/relationships/tags" Target="../tags/tag5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2.xml"/><Relationship Id="rId4" Type="http://schemas.openxmlformats.org/officeDocument/2006/relationships/tags" Target="../tags/tag53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7.xml"/><Relationship Id="rId4" Type="http://schemas.openxmlformats.org/officeDocument/2006/relationships/tags" Target="../tags/tag53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7" Type="http://schemas.openxmlformats.org/officeDocument/2006/relationships/image" Target="../media/image11.png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2.xml"/><Relationship Id="rId4" Type="http://schemas.openxmlformats.org/officeDocument/2006/relationships/tags" Target="../tags/tag5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tags" Target="../tags/tag54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3.xml"/><Relationship Id="rId4" Type="http://schemas.openxmlformats.org/officeDocument/2006/relationships/tags" Target="../tags/tag55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7" Type="http://schemas.openxmlformats.org/officeDocument/2006/relationships/image" Target="../media/image11.png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8.xml"/><Relationship Id="rId4" Type="http://schemas.openxmlformats.org/officeDocument/2006/relationships/tags" Target="../tags/tag55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10" Type="http://schemas.openxmlformats.org/officeDocument/2006/relationships/image" Target="../media/image11.png"/><Relationship Id="rId4" Type="http://schemas.openxmlformats.org/officeDocument/2006/relationships/tags" Target="../tags/tag562.xml"/><Relationship Id="rId9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569.xml"/><Relationship Id="rId7" Type="http://schemas.openxmlformats.org/officeDocument/2006/relationships/slideLayout" Target="../slideLayouts/slideLayout2.xml"/><Relationship Id="rId12" Type="http://schemas.microsoft.com/office/2007/relationships/diagramDrawing" Target="../diagrams/drawing1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diagramColors" Target="../diagrams/colors1.xml"/><Relationship Id="rId5" Type="http://schemas.openxmlformats.org/officeDocument/2006/relationships/tags" Target="../tags/tag571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570.xml"/><Relationship Id="rId9" Type="http://schemas.openxmlformats.org/officeDocument/2006/relationships/diagramLayout" Target="../diagrams/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5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tags" Target="../tags/tag5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4" Type="http://schemas.openxmlformats.org/officeDocument/2006/relationships/tags" Target="../tags/tag58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58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5" Type="http://schemas.openxmlformats.org/officeDocument/2006/relationships/tags" Target="../tags/tag589.xml"/><Relationship Id="rId4" Type="http://schemas.openxmlformats.org/officeDocument/2006/relationships/tags" Target="../tags/tag58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5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4" Type="http://schemas.openxmlformats.org/officeDocument/2006/relationships/tags" Target="../tags/tag59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5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5" Type="http://schemas.openxmlformats.org/officeDocument/2006/relationships/tags" Target="../tags/tag601.xml"/><Relationship Id="rId4" Type="http://schemas.openxmlformats.org/officeDocument/2006/relationships/tags" Target="../tags/tag60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5" Type="http://schemas.openxmlformats.org/officeDocument/2006/relationships/tags" Target="../tags/tag607.xml"/><Relationship Id="rId4" Type="http://schemas.openxmlformats.org/officeDocument/2006/relationships/tags" Target="../tags/tag60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17.xml"/><Relationship Id="rId7" Type="http://schemas.openxmlformats.org/officeDocument/2006/relationships/tags" Target="../tags/tag621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Relationship Id="rId9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6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5" Type="http://schemas.openxmlformats.org/officeDocument/2006/relationships/tags" Target="../tags/tag632.xml"/><Relationship Id="rId10" Type="http://schemas.openxmlformats.org/officeDocument/2006/relationships/image" Target="../media/image39.png"/><Relationship Id="rId4" Type="http://schemas.openxmlformats.org/officeDocument/2006/relationships/tags" Target="../tags/tag631.xml"/><Relationship Id="rId9" Type="http://schemas.openxmlformats.org/officeDocument/2006/relationships/image" Target="../media/image3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6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5" Type="http://schemas.openxmlformats.org/officeDocument/2006/relationships/tags" Target="../tags/tag639.xml"/><Relationship Id="rId4" Type="http://schemas.openxmlformats.org/officeDocument/2006/relationships/tags" Target="../tags/tag6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6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5" Type="http://schemas.openxmlformats.org/officeDocument/2006/relationships/tags" Target="../tags/tag645.xml"/><Relationship Id="rId4" Type="http://schemas.openxmlformats.org/officeDocument/2006/relationships/tags" Target="../tags/tag64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13" Type="http://schemas.openxmlformats.org/officeDocument/2006/relationships/tags" Target="../tags/tag659.xml"/><Relationship Id="rId18" Type="http://schemas.openxmlformats.org/officeDocument/2006/relationships/image" Target="../media/image45.png"/><Relationship Id="rId3" Type="http://schemas.openxmlformats.org/officeDocument/2006/relationships/tags" Target="../tags/tag649.xml"/><Relationship Id="rId21" Type="http://schemas.openxmlformats.org/officeDocument/2006/relationships/image" Target="../media/image48.png"/><Relationship Id="rId7" Type="http://schemas.openxmlformats.org/officeDocument/2006/relationships/tags" Target="../tags/tag653.xml"/><Relationship Id="rId12" Type="http://schemas.openxmlformats.org/officeDocument/2006/relationships/tags" Target="../tags/tag658.xml"/><Relationship Id="rId17" Type="http://schemas.openxmlformats.org/officeDocument/2006/relationships/image" Target="../media/image44.png"/><Relationship Id="rId2" Type="http://schemas.openxmlformats.org/officeDocument/2006/relationships/tags" Target="../tags/tag648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tags" Target="../tags/tag657.xml"/><Relationship Id="rId5" Type="http://schemas.openxmlformats.org/officeDocument/2006/relationships/tags" Target="../tags/tag651.xml"/><Relationship Id="rId15" Type="http://schemas.openxmlformats.org/officeDocument/2006/relationships/image" Target="../media/image42.png"/><Relationship Id="rId10" Type="http://schemas.openxmlformats.org/officeDocument/2006/relationships/tags" Target="../tags/tag656.xml"/><Relationship Id="rId19" Type="http://schemas.openxmlformats.org/officeDocument/2006/relationships/image" Target="../media/image46.png"/><Relationship Id="rId4" Type="http://schemas.openxmlformats.org/officeDocument/2006/relationships/tags" Target="../tags/tag650.xml"/><Relationship Id="rId9" Type="http://schemas.openxmlformats.org/officeDocument/2006/relationships/tags" Target="../tags/tag65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6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5" Type="http://schemas.openxmlformats.org/officeDocument/2006/relationships/tags" Target="../tags/tag664.xml"/><Relationship Id="rId4" Type="http://schemas.openxmlformats.org/officeDocument/2006/relationships/tags" Target="../tags/tag66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68.xml"/><Relationship Id="rId7" Type="http://schemas.openxmlformats.org/officeDocument/2006/relationships/tags" Target="../tags/tag672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image" Target="../media/image50.png"/><Relationship Id="rId5" Type="http://schemas.openxmlformats.org/officeDocument/2006/relationships/tags" Target="../tags/tag670.xml"/><Relationship Id="rId10" Type="http://schemas.openxmlformats.org/officeDocument/2006/relationships/tags" Target="../tags/tag672.xml"/><Relationship Id="rId4" Type="http://schemas.openxmlformats.org/officeDocument/2006/relationships/tags" Target="../tags/tag669.xml"/><Relationship Id="rId9" Type="http://schemas.openxmlformats.org/officeDocument/2006/relationships/image" Target="../media/image3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image" Target="../media/image50.png"/><Relationship Id="rId5" Type="http://schemas.openxmlformats.org/officeDocument/2006/relationships/tags" Target="../tags/tag677.xml"/><Relationship Id="rId10" Type="http://schemas.openxmlformats.org/officeDocument/2006/relationships/tags" Target="../tags/tag679.xml"/><Relationship Id="rId4" Type="http://schemas.openxmlformats.org/officeDocument/2006/relationships/tags" Target="../tags/tag676.xml"/><Relationship Id="rId9" Type="http://schemas.openxmlformats.org/officeDocument/2006/relationships/image" Target="../media/image5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6" Type="http://schemas.openxmlformats.org/officeDocument/2006/relationships/tags" Target="../tags/tag685.xml"/><Relationship Id="rId5" Type="http://schemas.openxmlformats.org/officeDocument/2006/relationships/tags" Target="../tags/tag684.xml"/><Relationship Id="rId4" Type="http://schemas.openxmlformats.org/officeDocument/2006/relationships/tags" Target="../tags/tag68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688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0.xml"/><Relationship Id="rId4" Type="http://schemas.openxmlformats.org/officeDocument/2006/relationships/tags" Target="../tags/tag68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693.xml"/><Relationship Id="rId7" Type="http://schemas.openxmlformats.org/officeDocument/2006/relationships/image" Target="../media/image11.png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5.xml"/><Relationship Id="rId4" Type="http://schemas.openxmlformats.org/officeDocument/2006/relationships/tags" Target="../tags/tag69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698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6" Type="http://schemas.openxmlformats.org/officeDocument/2006/relationships/image" Target="../media/image5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Semantic </a:t>
            </a:r>
            <a:r>
              <a:rPr lang="en-US" smtClean="0"/>
              <a:t>Web</a:t>
            </a:r>
            <a:r>
              <a:rPr lang="ru-RU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</a:t>
            </a:r>
            <a:r>
              <a:rPr lang="en-US" smtClean="0"/>
              <a:t> </a:t>
            </a:r>
            <a:r>
              <a:rPr lang="ru-RU" smtClean="0"/>
              <a:t>семантические вики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15616" y="3689400"/>
            <a:ext cx="6984776" cy="1752600"/>
          </a:xfrm>
        </p:spPr>
        <p:txBody>
          <a:bodyPr/>
          <a:lstStyle/>
          <a:p>
            <a:r>
              <a:rPr lang="ru-RU" smtClean="0"/>
              <a:t>Интересная наука, полезные </a:t>
            </a:r>
          </a:p>
          <a:p>
            <a:r>
              <a:rPr lang="ru-RU" smtClean="0"/>
              <a:t>бизнес-приложения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</a:t>
            </a:fld>
            <a:endParaRPr lang="ru-RU"/>
          </a:p>
        </p:txBody>
      </p:sp>
      <p:pic>
        <p:nvPicPr>
          <p:cNvPr id="3074" name="Picture 2" descr="http://www.bigmouthmedia.de/live/images/datagov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18764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5004048" y="5733256"/>
            <a:ext cx="24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Катков Юрий, </a:t>
            </a:r>
            <a:r>
              <a:rPr lang="en-US" smtClean="0"/>
              <a:t>WikiVote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2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 descr="http://richard.cyganiak.de/2007/10/lod/lod-datasets_2009-07-1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6"/>
            <a:ext cx="9144000" cy="68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8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11</a:t>
            </a:fld>
            <a:endParaRPr lang="ru-RU"/>
          </a:p>
        </p:txBody>
      </p:sp>
      <p:pic>
        <p:nvPicPr>
          <p:cNvPr id="4" name="Picture 2" descr="http://richard.cyganiak.de/2007/10/lod/lod-datasets_2010-09-22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327992"/>
            <a:ext cx="11745718" cy="76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2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12</a:t>
            </a:fld>
            <a:endParaRPr lang="ru-RU"/>
          </a:p>
        </p:txBody>
      </p:sp>
      <p:pic>
        <p:nvPicPr>
          <p:cNvPr id="2050" name="Picture 2" descr="http://richard.cyganiak.de/2007/10/lod/lod-datasets_2011-09-19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531440"/>
            <a:ext cx="11595790" cy="76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ru-RU" smtClean="0"/>
              <a:t>Что такое </a:t>
            </a:r>
            <a:r>
              <a:rPr lang="en-US" smtClean="0"/>
              <a:t>Semantic Web </a:t>
            </a:r>
            <a:r>
              <a:rPr lang="ru-RU" smtClean="0"/>
              <a:t>сегодня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mtClean="0"/>
              <a:t>Данные</a:t>
            </a:r>
          </a:p>
          <a:p>
            <a:pPr lvl="1"/>
            <a:r>
              <a:rPr lang="en-US" smtClean="0"/>
              <a:t>Data.gov</a:t>
            </a:r>
            <a:r>
              <a:rPr lang="en-US"/>
              <a:t>, Data.gov.uk </a:t>
            </a:r>
            <a:r>
              <a:rPr lang="ru-RU"/>
              <a:t>и терабайты гос. данных в Европе, Азии и Америке</a:t>
            </a:r>
          </a:p>
          <a:p>
            <a:r>
              <a:rPr lang="ru-RU" smtClean="0"/>
              <a:t>Коммерческие продукты</a:t>
            </a:r>
          </a:p>
          <a:p>
            <a:pPr lvl="1"/>
            <a:r>
              <a:rPr lang="en-US" smtClean="0"/>
              <a:t>Oracle Spatial and Graph </a:t>
            </a:r>
            <a:r>
              <a:rPr lang="ru-RU" smtClean="0"/>
              <a:t>(</a:t>
            </a:r>
            <a:r>
              <a:rPr lang="en-US" smtClean="0"/>
              <a:t>Oracle 11g</a:t>
            </a:r>
            <a:r>
              <a:rPr lang="ru-RU" smtClean="0"/>
              <a:t>)</a:t>
            </a:r>
            <a:endParaRPr lang="en-US" smtClean="0"/>
          </a:p>
          <a:p>
            <a:pPr lvl="1"/>
            <a:r>
              <a:rPr lang="en-US" smtClean="0"/>
              <a:t>IBM DB2 10</a:t>
            </a:r>
          </a:p>
          <a:p>
            <a:pPr lvl="1"/>
            <a:r>
              <a:rPr lang="en-US" smtClean="0"/>
              <a:t>IBM Watson</a:t>
            </a:r>
            <a:endParaRPr lang="ru-RU" smtClean="0"/>
          </a:p>
          <a:p>
            <a:pPr lvl="1"/>
            <a:r>
              <a:rPr lang="en-US" smtClean="0"/>
              <a:t>Apple Siri</a:t>
            </a:r>
          </a:p>
          <a:p>
            <a:r>
              <a:rPr lang="ru-RU" smtClean="0"/>
              <a:t>Важные элементы </a:t>
            </a:r>
            <a:r>
              <a:rPr lang="en-US" smtClean="0"/>
              <a:t>back-end’</a:t>
            </a:r>
            <a:r>
              <a:rPr lang="ru-RU" smtClean="0"/>
              <a:t>а:</a:t>
            </a:r>
          </a:p>
          <a:p>
            <a:pPr lvl="1"/>
            <a:r>
              <a:rPr lang="en-US" smtClean="0"/>
              <a:t>Google Freebase (</a:t>
            </a:r>
            <a:r>
              <a:rPr lang="ru-RU" smtClean="0"/>
              <a:t>подмножество </a:t>
            </a:r>
            <a:r>
              <a:rPr lang="en-US" smtClean="0"/>
              <a:t>Google Knowledge Graph)</a:t>
            </a:r>
            <a:endParaRPr lang="ru-RU" smtClean="0"/>
          </a:p>
          <a:p>
            <a:pPr lvl="1"/>
            <a:r>
              <a:rPr lang="en-US" smtClean="0"/>
              <a:t>Facebook Open Graph</a:t>
            </a:r>
          </a:p>
          <a:p>
            <a:pPr lvl="1"/>
            <a:r>
              <a:rPr lang="en-US" smtClean="0"/>
              <a:t>Wikidata (</a:t>
            </a:r>
            <a:r>
              <a:rPr lang="ru-RU" smtClean="0"/>
              <a:t>википедия как база данных</a:t>
            </a:r>
            <a:r>
              <a:rPr lang="en-US" smtClean="0"/>
              <a:t>)</a:t>
            </a:r>
            <a:endParaRPr lang="ru-RU" smtClean="0"/>
          </a:p>
          <a:p>
            <a:pPr lvl="1"/>
            <a:r>
              <a:rPr lang="en-US" smtClean="0"/>
              <a:t>Schema.org – </a:t>
            </a:r>
            <a:r>
              <a:rPr lang="ru-RU" smtClean="0"/>
              <a:t>схема описания ресурсов от </a:t>
            </a:r>
            <a:r>
              <a:rPr lang="en-US" smtClean="0"/>
              <a:t>W3C, Yahoo, Google, Bing, Yandex</a:t>
            </a:r>
          </a:p>
          <a:p>
            <a:r>
              <a:rPr lang="ru-RU" smtClean="0"/>
              <a:t>Научные исследования и стандартизация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7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Стандарты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Ядром </a:t>
            </a:r>
            <a:r>
              <a:rPr lang="en-US" dirty="0" smtClean="0"/>
              <a:t>Semantic Web </a:t>
            </a:r>
            <a:r>
              <a:rPr lang="ru-RU" dirty="0" smtClean="0"/>
              <a:t>являются стандарты</a:t>
            </a:r>
          </a:p>
          <a:p>
            <a:r>
              <a:rPr lang="ru-RU" dirty="0" smtClean="0"/>
              <a:t>Объект стандартизации – способ представления и обмена данными</a:t>
            </a:r>
            <a:endParaRPr lang="en-US" dirty="0" smtClean="0"/>
          </a:p>
          <a:p>
            <a:r>
              <a:rPr lang="en-US" dirty="0" smtClean="0"/>
              <a:t>Linked </a:t>
            </a:r>
            <a:r>
              <a:rPr lang="en-US" smtClean="0"/>
              <a:t>Data </a:t>
            </a:r>
            <a:r>
              <a:rPr lang="ru-RU" smtClean="0"/>
              <a:t>использует </a:t>
            </a:r>
            <a:r>
              <a:rPr lang="ru-RU" dirty="0" smtClean="0"/>
              <a:t>только часть стандартов </a:t>
            </a:r>
            <a:r>
              <a:rPr lang="en-US" dirty="0" smtClean="0"/>
              <a:t>Semantic Web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6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2" name="Rounded Rectangle 1"/>
          <p:cNvSpPr/>
          <p:nvPr>
            <p:custDataLst>
              <p:tags r:id="rId4"/>
            </p:custDataLst>
          </p:nvPr>
        </p:nvSpPr>
        <p:spPr>
          <a:xfrm>
            <a:off x="1790684" y="5589240"/>
            <a:ext cx="5013564" cy="648072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5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2204864"/>
            <a:ext cx="8229600" cy="164705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72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411760" y="3534094"/>
            <a:ext cx="4829708" cy="748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Uniform Resource Identifier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 rot="20803840">
            <a:off x="507355" y="1748432"/>
            <a:ext cx="5674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служит для </a:t>
            </a:r>
            <a:r>
              <a:rPr lang="ru-RU" sz="2400" b="1" dirty="0" smtClean="0"/>
              <a:t>однозначного</a:t>
            </a:r>
            <a:r>
              <a:rPr lang="ru-RU" sz="2400" dirty="0" smtClean="0"/>
              <a:t> именования сущностей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637010" y="4653136"/>
            <a:ext cx="79674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основное правило: не существует</a:t>
            </a:r>
            <a:r>
              <a:rPr lang="en-US" sz="2800" dirty="0" smtClean="0"/>
              <a:t> </a:t>
            </a:r>
            <a:r>
              <a:rPr lang="ru-RU" sz="2800" dirty="0" smtClean="0"/>
              <a:t>двух объектов с одинаковыми </a:t>
            </a:r>
            <a:r>
              <a:rPr lang="en-US" sz="2800" dirty="0" smtClean="0"/>
              <a:t>URI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6120172" y="1877343"/>
            <a:ext cx="2952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URL – </a:t>
            </a:r>
            <a:r>
              <a:rPr lang="ru-RU" sz="2800" dirty="0" smtClean="0"/>
              <a:t>частный случай </a:t>
            </a:r>
            <a:r>
              <a:rPr lang="en-US" sz="2800" dirty="0" smtClean="0"/>
              <a:t>URI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7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2" name="Rounded Rectangle 1"/>
          <p:cNvSpPr/>
          <p:nvPr>
            <p:custDataLst>
              <p:tags r:id="rId4"/>
            </p:custDataLst>
          </p:nvPr>
        </p:nvSpPr>
        <p:spPr>
          <a:xfrm>
            <a:off x="1835696" y="4293095"/>
            <a:ext cx="4896544" cy="1404811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1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1500" y="2786063"/>
            <a:ext cx="8572500" cy="2643187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3600" dirty="0" smtClean="0"/>
              <a:t>                  </a:t>
            </a:r>
            <a:r>
              <a:rPr lang="ru-RU" sz="3600" dirty="0" smtClean="0"/>
              <a:t> позволяет представлять данные в виде троек, формируя</a:t>
            </a:r>
            <a:r>
              <a:rPr lang="en-US" sz="3600" dirty="0" smtClean="0"/>
              <a:t> </a:t>
            </a:r>
            <a:r>
              <a:rPr lang="ru-RU" sz="3600" dirty="0" smtClean="0"/>
              <a:t>граф данных</a:t>
            </a:r>
            <a:endParaRPr lang="en-US" sz="3600" dirty="0" smtClean="0"/>
          </a:p>
          <a:p>
            <a:pPr algn="l" eaLnBrk="1" hangingPunct="1">
              <a:buFontTx/>
              <a:buNone/>
            </a:pPr>
            <a:r>
              <a:rPr lang="en-US" sz="3600" dirty="0" smtClean="0"/>
              <a:t>			     ( </a:t>
            </a:r>
            <a:r>
              <a:rPr lang="en-US" sz="3600" dirty="0" smtClean="0">
                <a:solidFill>
                  <a:srgbClr val="FF9900"/>
                </a:solidFill>
              </a:rPr>
              <a:t>subject</a:t>
            </a:r>
            <a:r>
              <a:rPr lang="en-US" sz="3600" dirty="0" smtClean="0"/>
              <a:t> , </a:t>
            </a:r>
            <a:r>
              <a:rPr lang="en-US" sz="3600" dirty="0" smtClean="0">
                <a:solidFill>
                  <a:srgbClr val="99CC00"/>
                </a:solidFill>
              </a:rPr>
              <a:t>predicate </a:t>
            </a:r>
            <a:r>
              <a:rPr lang="en-US" sz="3600" dirty="0" smtClean="0"/>
              <a:t>,</a:t>
            </a:r>
            <a:r>
              <a:rPr lang="en-US" sz="3600" dirty="0" smtClean="0">
                <a:solidFill>
                  <a:srgbClr val="99CC00"/>
                </a:solidFill>
              </a:rPr>
              <a:t> </a:t>
            </a:r>
            <a:r>
              <a:rPr lang="en-US" sz="3600" dirty="0" smtClean="0">
                <a:solidFill>
                  <a:srgbClr val="CC00CC"/>
                </a:solidFill>
              </a:rPr>
              <a:t>object </a:t>
            </a:r>
            <a:r>
              <a:rPr lang="en-US" sz="3600" dirty="0" smtClean="0"/>
              <a:t>)</a:t>
            </a: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396552" y="1996480"/>
            <a:ext cx="3035746" cy="173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2550"/>
            <a:ext cx="22479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19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3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Введение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1500" y="2786063"/>
            <a:ext cx="8572500" cy="2643187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3600" dirty="0" smtClean="0"/>
              <a:t>                  </a:t>
            </a:r>
            <a:r>
              <a:rPr lang="ru-RU" sz="3600" dirty="0" smtClean="0"/>
              <a:t> позволяет представлять данные в виде троек, формируя</a:t>
            </a:r>
            <a:r>
              <a:rPr lang="en-US" sz="3600" dirty="0" smtClean="0"/>
              <a:t> </a:t>
            </a:r>
            <a:r>
              <a:rPr lang="ru-RU" sz="3600" dirty="0" smtClean="0"/>
              <a:t>граф данных</a:t>
            </a:r>
            <a:endParaRPr lang="en-US" sz="3600" dirty="0" smtClean="0"/>
          </a:p>
          <a:p>
            <a:pPr algn="l" eaLnBrk="1" hangingPunct="1">
              <a:buFontTx/>
              <a:buNone/>
            </a:pPr>
            <a:r>
              <a:rPr lang="en-US" sz="3600" dirty="0" smtClean="0"/>
              <a:t>			     ( </a:t>
            </a:r>
            <a:r>
              <a:rPr lang="en-US" sz="3600" dirty="0" smtClean="0">
                <a:solidFill>
                  <a:srgbClr val="FF9900"/>
                </a:solidFill>
              </a:rPr>
              <a:t>subject</a:t>
            </a:r>
            <a:r>
              <a:rPr lang="en-US" sz="3600" dirty="0" smtClean="0"/>
              <a:t> , </a:t>
            </a:r>
            <a:r>
              <a:rPr lang="en-US" sz="3600" dirty="0" smtClean="0">
                <a:solidFill>
                  <a:srgbClr val="99CC00"/>
                </a:solidFill>
              </a:rPr>
              <a:t>predicate </a:t>
            </a:r>
            <a:r>
              <a:rPr lang="en-US" sz="3600" dirty="0" smtClean="0"/>
              <a:t>,</a:t>
            </a:r>
            <a:r>
              <a:rPr lang="en-US" sz="3600" dirty="0" smtClean="0">
                <a:solidFill>
                  <a:srgbClr val="99CC00"/>
                </a:solidFill>
              </a:rPr>
              <a:t> </a:t>
            </a:r>
            <a:r>
              <a:rPr lang="en-US" sz="3600" dirty="0" smtClean="0">
                <a:solidFill>
                  <a:srgbClr val="CC00CC"/>
                </a:solidFill>
              </a:rPr>
              <a:t>object </a:t>
            </a:r>
            <a:r>
              <a:rPr lang="en-US" sz="3600" dirty="0" smtClean="0"/>
              <a:t>)</a:t>
            </a: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396552" y="1996480"/>
            <a:ext cx="3035746" cy="173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2550"/>
            <a:ext cx="22479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3558595" y="5599452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URI</a:t>
            </a:r>
            <a:endParaRPr lang="ru-RU" sz="3200" dirty="0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821131" y="5586478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URI</a:t>
            </a:r>
            <a:endParaRPr lang="ru-RU" sz="3200" dirty="0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5966969" y="5586477"/>
            <a:ext cx="302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URI</a:t>
            </a:r>
            <a:r>
              <a:rPr lang="ru-RU" sz="3200" dirty="0" smtClean="0"/>
              <a:t> или литерал</a:t>
            </a:r>
            <a:endParaRPr lang="ru-RU" sz="3200" dirty="0"/>
          </a:p>
        </p:txBody>
      </p:sp>
      <p:cxnSp>
        <p:nvCxnSpPr>
          <p:cNvPr id="11" name="Straight Arrow Connector 10"/>
          <p:cNvCxnSpPr/>
          <p:nvPr>
            <p:custDataLst>
              <p:tags r:id="rId8"/>
            </p:custDataLst>
          </p:nvPr>
        </p:nvCxnSpPr>
        <p:spPr>
          <a:xfrm flipV="1">
            <a:off x="3945880" y="46531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9"/>
            </p:custDataLst>
          </p:nvPr>
        </p:nvCxnSpPr>
        <p:spPr>
          <a:xfrm flipV="1">
            <a:off x="5208417" y="46531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10"/>
            </p:custDataLst>
          </p:nvPr>
        </p:nvCxnSpPr>
        <p:spPr>
          <a:xfrm flipV="1">
            <a:off x="7480172" y="46531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5448" y="2348880"/>
            <a:ext cx="8064896" cy="1512168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ru-RU" sz="3600" b="1" dirty="0" smtClean="0">
                <a:solidFill>
                  <a:srgbClr val="FF9900"/>
                </a:solidFill>
              </a:rPr>
              <a:t>Леонардо</a:t>
            </a:r>
            <a:r>
              <a:rPr lang="en-US" sz="3600" b="1" dirty="0" smtClean="0"/>
              <a:t> </a:t>
            </a:r>
            <a:r>
              <a:rPr lang="ru-RU" sz="3600" b="1" dirty="0" err="1" smtClean="0">
                <a:solidFill>
                  <a:srgbClr val="99CC00"/>
                </a:solidFill>
              </a:rPr>
              <a:t>место_рождения</a:t>
            </a:r>
            <a:r>
              <a:rPr lang="en-US" sz="3600" dirty="0" smtClean="0">
                <a:solidFill>
                  <a:srgbClr val="99CC00"/>
                </a:solidFill>
              </a:rPr>
              <a:t> </a:t>
            </a:r>
            <a:r>
              <a:rPr lang="ru-RU" sz="3600" b="1" dirty="0" smtClean="0">
                <a:solidFill>
                  <a:srgbClr val="CC00CC"/>
                </a:solidFill>
              </a:rPr>
              <a:t>Винчи</a:t>
            </a:r>
          </a:p>
          <a:p>
            <a:pPr algn="l" eaLnBrk="1" hangingPunct="1">
              <a:buFontTx/>
              <a:buNone/>
            </a:pPr>
            <a:r>
              <a:rPr lang="ru-RU" sz="3600" b="1" dirty="0" smtClean="0">
                <a:solidFill>
                  <a:srgbClr val="FF9900"/>
                </a:solidFill>
              </a:rPr>
              <a:t>Леонардо</a:t>
            </a:r>
            <a:r>
              <a:rPr lang="ru-RU" sz="3600" dirty="0" smtClean="0">
                <a:solidFill>
                  <a:srgbClr val="FF9900"/>
                </a:solidFill>
              </a:rPr>
              <a:t> </a:t>
            </a:r>
            <a:r>
              <a:rPr lang="ru-RU" sz="3600" b="1" dirty="0" err="1" smtClean="0">
                <a:solidFill>
                  <a:srgbClr val="92D050"/>
                </a:solidFill>
              </a:rPr>
              <a:t>дата_рождения</a:t>
            </a:r>
            <a:r>
              <a:rPr lang="ru-RU" sz="3600" dirty="0" smtClean="0">
                <a:solidFill>
                  <a:srgbClr val="92D050"/>
                </a:solidFill>
              </a:rPr>
              <a:t>    </a:t>
            </a:r>
            <a:r>
              <a:rPr lang="ru-RU" sz="3600" b="1" dirty="0" smtClean="0">
                <a:solidFill>
                  <a:srgbClr val="CC00CC"/>
                </a:solidFill>
              </a:rPr>
              <a:t>15.04.1452</a:t>
            </a:r>
            <a:r>
              <a:rPr lang="en-US" sz="3600" b="1" dirty="0" smtClean="0">
                <a:solidFill>
                  <a:srgbClr val="CC00CC"/>
                </a:solidFill>
              </a:rPr>
              <a:t> </a:t>
            </a:r>
            <a:endParaRPr lang="en-US" sz="3600" b="1" dirty="0" smtClean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95536" y="47667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Леонардо да Винчи родился в городе Винчи 15 апреля 1452 года</a:t>
            </a:r>
            <a:endParaRPr lang="ru-RU" sz="3600" dirty="0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103073" y="4392319"/>
            <a:ext cx="267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&lt;http://ex.org/Leo&gt;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774445" y="4390860"/>
            <a:ext cx="34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CC00"/>
                </a:solidFill>
              </a:rPr>
              <a:t>&lt;http://ex.org/birthDate&gt;</a:t>
            </a:r>
            <a:endParaRPr lang="ru-RU" sz="2400" dirty="0">
              <a:solidFill>
                <a:srgbClr val="99CC00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6191406" y="4968384"/>
            <a:ext cx="283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&lt;http://ex.org/Vinci&gt;</a:t>
            </a:r>
            <a:endParaRPr lang="ru-RU" sz="2400" dirty="0">
              <a:solidFill>
                <a:srgbClr val="CC00CC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6191406" y="4390861"/>
            <a:ext cx="29745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C00CC"/>
                </a:solidFill>
              </a:rPr>
              <a:t>"</a:t>
            </a:r>
            <a:r>
              <a:rPr lang="ru-RU" sz="2200" dirty="0" smtClean="0">
                <a:solidFill>
                  <a:srgbClr val="CC00CC"/>
                </a:solidFill>
              </a:rPr>
              <a:t>1452</a:t>
            </a:r>
            <a:r>
              <a:rPr lang="en-US" sz="2200" dirty="0" smtClean="0">
                <a:solidFill>
                  <a:srgbClr val="CC00CC"/>
                </a:solidFill>
              </a:rPr>
              <a:t>-04-15"^^</a:t>
            </a:r>
            <a:r>
              <a:rPr lang="en-US" sz="2200" dirty="0" err="1" smtClean="0">
                <a:solidFill>
                  <a:srgbClr val="CC00CC"/>
                </a:solidFill>
              </a:rPr>
              <a:t>xsd:date</a:t>
            </a:r>
            <a:endParaRPr lang="ru-RU" sz="2200" dirty="0"/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03073" y="4968384"/>
            <a:ext cx="267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&lt;http://ex.org/Leo&gt;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2766061" y="4968383"/>
            <a:ext cx="349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CC00"/>
                </a:solidFill>
              </a:rPr>
              <a:t>&lt;http://ex.org/birthPlace&gt;</a:t>
            </a:r>
            <a:endParaRPr lang="ru-RU" sz="2400" dirty="0">
              <a:solidFill>
                <a:srgbClr val="99CC00"/>
              </a:solidFill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2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1500" y="2786063"/>
            <a:ext cx="8572500" cy="2643187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3600" dirty="0" smtClean="0"/>
              <a:t>                  </a:t>
            </a:r>
            <a:r>
              <a:rPr lang="ru-RU" sz="3600" dirty="0" smtClean="0"/>
              <a:t> позволяет представлять данные в виде троек, формируя</a:t>
            </a:r>
            <a:r>
              <a:rPr lang="en-US" sz="3600" dirty="0" smtClean="0"/>
              <a:t> </a:t>
            </a:r>
            <a:r>
              <a:rPr lang="ru-RU" sz="5400" dirty="0" smtClean="0"/>
              <a:t>граф </a:t>
            </a:r>
            <a:r>
              <a:rPr lang="ru-RU" sz="3600" dirty="0" smtClean="0"/>
              <a:t>данных</a:t>
            </a:r>
            <a:endParaRPr lang="en-US" sz="3600" dirty="0" smtClean="0"/>
          </a:p>
          <a:p>
            <a:pPr algn="l" eaLnBrk="1" hangingPunct="1">
              <a:buFontTx/>
              <a:buNone/>
            </a:pPr>
            <a:r>
              <a:rPr lang="en-US" sz="3600" dirty="0" smtClean="0"/>
              <a:t>			     ( </a:t>
            </a:r>
            <a:r>
              <a:rPr lang="en-US" sz="3600" dirty="0" smtClean="0">
                <a:solidFill>
                  <a:srgbClr val="FF9900"/>
                </a:solidFill>
              </a:rPr>
              <a:t>subject</a:t>
            </a:r>
            <a:r>
              <a:rPr lang="en-US" sz="3600" dirty="0" smtClean="0"/>
              <a:t> , </a:t>
            </a:r>
            <a:r>
              <a:rPr lang="en-US" sz="3600" dirty="0" smtClean="0">
                <a:solidFill>
                  <a:srgbClr val="99CC00"/>
                </a:solidFill>
              </a:rPr>
              <a:t>predicate </a:t>
            </a:r>
            <a:r>
              <a:rPr lang="en-US" sz="3600" dirty="0" smtClean="0"/>
              <a:t>,</a:t>
            </a:r>
            <a:r>
              <a:rPr lang="en-US" sz="3600" dirty="0" smtClean="0">
                <a:solidFill>
                  <a:srgbClr val="99CC00"/>
                </a:solidFill>
              </a:rPr>
              <a:t> </a:t>
            </a:r>
            <a:r>
              <a:rPr lang="en-US" sz="3600" dirty="0" smtClean="0">
                <a:solidFill>
                  <a:srgbClr val="CC00CC"/>
                </a:solidFill>
              </a:rPr>
              <a:t>object </a:t>
            </a:r>
            <a:r>
              <a:rPr lang="en-US" sz="3600" dirty="0" smtClean="0"/>
              <a:t>)</a:t>
            </a: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396552" y="1996480"/>
            <a:ext cx="3035746" cy="173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2479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4"/>
          <p:cNvSpPr/>
          <p:nvPr>
            <p:custDataLst>
              <p:tags r:id="rId5"/>
            </p:custDataLst>
          </p:nvPr>
        </p:nvSpPr>
        <p:spPr>
          <a:xfrm>
            <a:off x="2750345" y="754067"/>
            <a:ext cx="357187" cy="357187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Ellipse 5"/>
          <p:cNvSpPr/>
          <p:nvPr>
            <p:custDataLst>
              <p:tags r:id="rId6"/>
            </p:custDataLst>
          </p:nvPr>
        </p:nvSpPr>
        <p:spPr>
          <a:xfrm>
            <a:off x="4464845" y="539754"/>
            <a:ext cx="357187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Connecteur droit avec flèche 7"/>
          <p:cNvCxnSpPr>
            <a:stCxn id="6" idx="6"/>
            <a:endCxn id="8" idx="2"/>
          </p:cNvCxnSpPr>
          <p:nvPr>
            <p:custDataLst>
              <p:tags r:id="rId7"/>
            </p:custDataLst>
          </p:nvPr>
        </p:nvCxnSpPr>
        <p:spPr>
          <a:xfrm flipV="1">
            <a:off x="3107532" y="719142"/>
            <a:ext cx="1357313" cy="214312"/>
          </a:xfrm>
          <a:prstGeom prst="straightConnector1">
            <a:avLst/>
          </a:prstGeom>
          <a:ln w="57150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>
            <p:custDataLst>
              <p:tags r:id="rId8"/>
            </p:custDataLst>
          </p:nvPr>
        </p:nvSpPr>
        <p:spPr>
          <a:xfrm>
            <a:off x="6036470" y="1039817"/>
            <a:ext cx="357187" cy="357187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Connecteur droit avec flèche 10"/>
          <p:cNvCxnSpPr>
            <a:stCxn id="8" idx="6"/>
            <a:endCxn id="10" idx="1"/>
          </p:cNvCxnSpPr>
          <p:nvPr>
            <p:custDataLst>
              <p:tags r:id="rId9"/>
            </p:custDataLst>
          </p:nvPr>
        </p:nvCxnSpPr>
        <p:spPr>
          <a:xfrm>
            <a:off x="4822032" y="719142"/>
            <a:ext cx="1266825" cy="373062"/>
          </a:xfrm>
          <a:prstGeom prst="straightConnector1">
            <a:avLst/>
          </a:prstGeom>
          <a:ln w="57150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4"/>
          <p:cNvSpPr/>
          <p:nvPr>
            <p:custDataLst>
              <p:tags r:id="rId10"/>
            </p:custDataLst>
          </p:nvPr>
        </p:nvSpPr>
        <p:spPr>
          <a:xfrm>
            <a:off x="4321970" y="1825629"/>
            <a:ext cx="357187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Ellipse 15"/>
          <p:cNvSpPr/>
          <p:nvPr>
            <p:custDataLst>
              <p:tags r:id="rId11"/>
            </p:custDataLst>
          </p:nvPr>
        </p:nvSpPr>
        <p:spPr>
          <a:xfrm>
            <a:off x="5822157" y="1754192"/>
            <a:ext cx="357188" cy="357187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" name="Connecteur droit avec flèche 16"/>
          <p:cNvCxnSpPr>
            <a:stCxn id="12" idx="6"/>
            <a:endCxn id="13" idx="2"/>
          </p:cNvCxnSpPr>
          <p:nvPr>
            <p:custDataLst>
              <p:tags r:id="rId12"/>
            </p:custDataLst>
          </p:nvPr>
        </p:nvCxnSpPr>
        <p:spPr>
          <a:xfrm flipV="1">
            <a:off x="4679157" y="1933579"/>
            <a:ext cx="1143000" cy="71438"/>
          </a:xfrm>
          <a:prstGeom prst="straightConnector1">
            <a:avLst/>
          </a:prstGeom>
          <a:ln w="57150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7"/>
          <p:cNvCxnSpPr>
            <a:stCxn id="6" idx="5"/>
            <a:endCxn id="12" idx="1"/>
          </p:cNvCxnSpPr>
          <p:nvPr>
            <p:custDataLst>
              <p:tags r:id="rId13"/>
            </p:custDataLst>
          </p:nvPr>
        </p:nvCxnSpPr>
        <p:spPr>
          <a:xfrm rot="16200000" flipH="1">
            <a:off x="3305969" y="809630"/>
            <a:ext cx="817563" cy="1319212"/>
          </a:xfrm>
          <a:prstGeom prst="straightConnector1">
            <a:avLst/>
          </a:prstGeom>
          <a:ln w="57150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4"/>
            </p:custDataLst>
          </p:nvPr>
        </p:nvSpPr>
        <p:spPr>
          <a:xfrm>
            <a:off x="2843463" y="5634232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вершина</a:t>
            </a:r>
            <a:endParaRPr lang="ru-RU" sz="3200" dirty="0"/>
          </a:p>
        </p:txBody>
      </p:sp>
      <p:sp>
        <p:nvSpPr>
          <p:cNvPr id="17" name="TextBox 16"/>
          <p:cNvSpPr txBox="1"/>
          <p:nvPr>
            <p:custDataLst>
              <p:tags r:id="rId15"/>
            </p:custDataLst>
          </p:nvPr>
        </p:nvSpPr>
        <p:spPr>
          <a:xfrm>
            <a:off x="5194421" y="5637328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ребро</a:t>
            </a:r>
            <a:endParaRPr lang="ru-RU" sz="3200" dirty="0"/>
          </a:p>
        </p:txBody>
      </p:sp>
      <p:sp>
        <p:nvSpPr>
          <p:cNvPr id="18" name="TextBox 17"/>
          <p:cNvSpPr txBox="1"/>
          <p:nvPr>
            <p:custDataLst>
              <p:tags r:id="rId16"/>
            </p:custDataLst>
          </p:nvPr>
        </p:nvSpPr>
        <p:spPr>
          <a:xfrm>
            <a:off x="6836758" y="5617281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вершина</a:t>
            </a:r>
            <a:endParaRPr lang="ru-RU" sz="3200" dirty="0"/>
          </a:p>
        </p:txBody>
      </p:sp>
      <p:cxnSp>
        <p:nvCxnSpPr>
          <p:cNvPr id="19" name="Straight Arrow Connector 18"/>
          <p:cNvCxnSpPr/>
          <p:nvPr>
            <p:custDataLst>
              <p:tags r:id="rId17"/>
            </p:custDataLst>
          </p:nvPr>
        </p:nvCxnSpPr>
        <p:spPr>
          <a:xfrm flipV="1">
            <a:off x="3713252" y="4869160"/>
            <a:ext cx="0" cy="76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8"/>
            </p:custDataLst>
          </p:nvPr>
        </p:nvCxnSpPr>
        <p:spPr>
          <a:xfrm flipV="1">
            <a:off x="5724128" y="4869160"/>
            <a:ext cx="0" cy="76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9"/>
            </p:custDataLst>
          </p:nvPr>
        </p:nvCxnSpPr>
        <p:spPr>
          <a:xfrm flipV="1">
            <a:off x="7596336" y="4869160"/>
            <a:ext cx="0" cy="76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22</a:t>
            </a:fld>
            <a:endParaRPr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23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6" y="1337656"/>
            <a:ext cx="7278182" cy="439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8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24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8" y="0"/>
            <a:ext cx="770866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5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 rot="579560">
            <a:off x="6038520" y="423995"/>
            <a:ext cx="2905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Графовая</a:t>
            </a:r>
            <a:r>
              <a:rPr lang="ru-RU" sz="2800" dirty="0" smtClean="0"/>
              <a:t> модель </a:t>
            </a:r>
          </a:p>
          <a:p>
            <a:r>
              <a:rPr lang="ru-RU" sz="2800" dirty="0" smtClean="0"/>
              <a:t>удобна и гибка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188274"/>
            <a:ext cx="4843264" cy="395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4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 rot="579560">
            <a:off x="6038520" y="423995"/>
            <a:ext cx="2905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Графовая</a:t>
            </a:r>
            <a:r>
              <a:rPr lang="ru-RU" sz="2800" dirty="0" smtClean="0"/>
              <a:t> модель </a:t>
            </a:r>
          </a:p>
          <a:p>
            <a:r>
              <a:rPr lang="ru-RU" sz="2800" dirty="0" smtClean="0"/>
              <a:t>удобна и гибка</a:t>
            </a:r>
            <a:endParaRPr lang="ru-RU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0" y="2708920"/>
            <a:ext cx="4701994" cy="395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4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 rot="579560">
            <a:off x="6038520" y="423995"/>
            <a:ext cx="2905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Графовая</a:t>
            </a:r>
            <a:r>
              <a:rPr lang="ru-RU" sz="2800" dirty="0" smtClean="0"/>
              <a:t> модель </a:t>
            </a:r>
          </a:p>
          <a:p>
            <a:r>
              <a:rPr lang="ru-RU" sz="2800" dirty="0" smtClean="0"/>
              <a:t>удобна и гибка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201991"/>
            <a:ext cx="4843264" cy="395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0" y="2708920"/>
            <a:ext cx="4701994" cy="395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 rot="579560">
            <a:off x="6038520" y="423995"/>
            <a:ext cx="2905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Графовая</a:t>
            </a:r>
            <a:r>
              <a:rPr lang="ru-RU" sz="2800" dirty="0" smtClean="0"/>
              <a:t> модель </a:t>
            </a:r>
          </a:p>
          <a:p>
            <a:r>
              <a:rPr lang="ru-RU" sz="2800" dirty="0" smtClean="0"/>
              <a:t>удобна и гибка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802"/>
            <a:ext cx="9507536" cy="42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0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414808" y="2277430"/>
            <a:ext cx="3035746" cy="173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20938" y="3033676"/>
            <a:ext cx="6253286" cy="7869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/>
              <a:t>имеет несколько способов записи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29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0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Что веб-разработчики думают о </a:t>
            </a:r>
            <a:r>
              <a:rPr lang="en-US" smtClean="0"/>
              <a:t>Semantic Web</a:t>
            </a:r>
            <a:r>
              <a:rPr lang="ru-RU" smtClean="0"/>
              <a:t>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Когда-то кто-то пытался сделать веб машиночитаемым</a:t>
            </a:r>
          </a:p>
          <a:p>
            <a:r>
              <a:rPr lang="ru-RU" smtClean="0"/>
              <a:t>Проект провалился, очень уж сложная оказалась задача</a:t>
            </a:r>
          </a:p>
          <a:p>
            <a:r>
              <a:rPr lang="ru-RU" smtClean="0"/>
              <a:t>Все про это потихоньку забыли</a:t>
            </a:r>
            <a:endParaRPr lang="en-US" smtClean="0"/>
          </a:p>
          <a:p>
            <a:pPr marL="0" indent="0">
              <a:buNone/>
            </a:pPr>
            <a:r>
              <a:rPr lang="ru-RU" smtClean="0"/>
              <a:t>Почему это неправильная история: </a:t>
            </a:r>
            <a:endParaRPr lang="en-US" smtClean="0"/>
          </a:p>
          <a:p>
            <a:r>
              <a:rPr lang="en-US" smtClean="0"/>
              <a:t>Semantic web </a:t>
            </a:r>
            <a:r>
              <a:rPr lang="ru-RU" smtClean="0"/>
              <a:t>уже здесь!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2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414808" y="2277430"/>
            <a:ext cx="3035746" cy="173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20938" y="3033676"/>
            <a:ext cx="6253286" cy="7869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/>
              <a:t>имеет несколько способов записи</a:t>
            </a:r>
          </a:p>
          <a:p>
            <a:pPr>
              <a:buFontTx/>
              <a:buNone/>
            </a:pPr>
            <a:endParaRPr lang="en-US" sz="3600" dirty="0"/>
          </a:p>
        </p:txBody>
      </p:sp>
      <p:pic>
        <p:nvPicPr>
          <p:cNvPr id="6148" name="Picture 4" descr="http://www.rate1.com.ua/files/1_Vitruvian-Man-Leonardo-da-Vinc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50"/>
            <a:ext cx="2099828" cy="20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5480475" y="404664"/>
            <a:ext cx="127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Turtle</a:t>
            </a:r>
            <a:endParaRPr lang="ru-RU" sz="3600" dirty="0"/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6680642" y="146010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N-triples</a:t>
            </a:r>
            <a:endParaRPr lang="ru-RU" sz="3200" dirty="0"/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4528456" y="1460102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N3</a:t>
            </a:r>
            <a:endParaRPr lang="ru-RU" sz="4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8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31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-5308" y="908720"/>
            <a:ext cx="931498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@prefix </a:t>
            </a:r>
            <a:r>
              <a:rPr lang="en-US" sz="3800" dirty="0" err="1">
                <a:solidFill>
                  <a:schemeClr val="bg1"/>
                </a:solidFill>
              </a:rPr>
              <a:t>xsd</a:t>
            </a:r>
            <a:r>
              <a:rPr lang="en-US" sz="3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&lt;http://www.w3.org/2001/XMLSchema#&gt; . </a:t>
            </a:r>
            <a:endParaRPr lang="en-US" sz="3800" dirty="0" smtClean="0">
              <a:solidFill>
                <a:schemeClr val="bg1"/>
              </a:solidFill>
            </a:endParaRPr>
          </a:p>
          <a:p>
            <a:r>
              <a:rPr lang="en-US" sz="3800" dirty="0" smtClean="0">
                <a:solidFill>
                  <a:schemeClr val="bg1"/>
                </a:solidFill>
              </a:rPr>
              <a:t>@prefix ex: &lt;http://ex.org/&gt; .</a:t>
            </a:r>
          </a:p>
          <a:p>
            <a:endParaRPr lang="en-US" sz="3800" dirty="0" smtClean="0"/>
          </a:p>
          <a:p>
            <a:r>
              <a:rPr lang="en-US" sz="3800" dirty="0" err="1" smtClean="0">
                <a:solidFill>
                  <a:srgbClr val="FF9900"/>
                </a:solidFill>
              </a:rPr>
              <a:t>ex:Leo</a:t>
            </a:r>
            <a:r>
              <a:rPr lang="en-US" sz="3800" dirty="0" smtClean="0">
                <a:solidFill>
                  <a:srgbClr val="FF9900"/>
                </a:solidFill>
              </a:rPr>
              <a:t> </a:t>
            </a:r>
            <a:r>
              <a:rPr lang="en-US" sz="3800" dirty="0" err="1" smtClean="0">
                <a:solidFill>
                  <a:srgbClr val="99CC00"/>
                </a:solidFill>
              </a:rPr>
              <a:t>ex:birthDate</a:t>
            </a:r>
            <a:r>
              <a:rPr lang="en-US" sz="3800" dirty="0" smtClean="0">
                <a:solidFill>
                  <a:srgbClr val="99CC00"/>
                </a:solidFill>
              </a:rPr>
              <a:t> </a:t>
            </a:r>
            <a:r>
              <a:rPr lang="en-US" sz="3800" dirty="0">
                <a:solidFill>
                  <a:srgbClr val="CC00CC"/>
                </a:solidFill>
              </a:rPr>
              <a:t>"1452-04-15"^^</a:t>
            </a:r>
            <a:r>
              <a:rPr lang="en-US" sz="3800" dirty="0" err="1">
                <a:solidFill>
                  <a:srgbClr val="CC00CC"/>
                </a:solidFill>
              </a:rPr>
              <a:t>xsd:date</a:t>
            </a:r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  <a:r>
              <a:rPr lang="en-US" sz="3800" dirty="0"/>
              <a:t> </a:t>
            </a:r>
            <a:endParaRPr lang="en-US" sz="3800" dirty="0" smtClean="0"/>
          </a:p>
          <a:p>
            <a:r>
              <a:rPr lang="en-US" sz="3800" dirty="0" err="1" smtClean="0">
                <a:solidFill>
                  <a:srgbClr val="FF9900"/>
                </a:solidFill>
              </a:rPr>
              <a:t>ex:Leo</a:t>
            </a:r>
            <a:r>
              <a:rPr lang="en-US" sz="3800" dirty="0" smtClean="0">
                <a:solidFill>
                  <a:srgbClr val="FF9900"/>
                </a:solidFill>
              </a:rPr>
              <a:t> </a:t>
            </a:r>
            <a:r>
              <a:rPr lang="en-US" sz="3800" dirty="0" err="1" smtClean="0">
                <a:solidFill>
                  <a:srgbClr val="99CC00"/>
                </a:solidFill>
              </a:rPr>
              <a:t>ex:birthPlace</a:t>
            </a:r>
            <a:r>
              <a:rPr lang="en-US" sz="3800" dirty="0" smtClean="0">
                <a:solidFill>
                  <a:srgbClr val="99CC00"/>
                </a:solidFill>
              </a:rPr>
              <a:t> </a:t>
            </a:r>
            <a:r>
              <a:rPr lang="en-US" sz="3800" dirty="0" err="1" smtClean="0">
                <a:solidFill>
                  <a:srgbClr val="CC00CC"/>
                </a:solidFill>
              </a:rPr>
              <a:t>ex:Vinci</a:t>
            </a:r>
            <a:r>
              <a:rPr lang="en-US" sz="3800" dirty="0" smtClean="0"/>
              <a:t> 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  <a:endParaRPr lang="ru-RU" sz="3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2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414808" y="2277430"/>
            <a:ext cx="3035746" cy="173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7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20938" y="3033676"/>
            <a:ext cx="6253286" cy="7869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/>
              <a:t>имеет несколько способов записи</a:t>
            </a:r>
          </a:p>
          <a:p>
            <a:pPr>
              <a:buFontTx/>
              <a:buNone/>
            </a:pPr>
            <a:endParaRPr lang="en-US" sz="3600" dirty="0"/>
          </a:p>
        </p:txBody>
      </p:sp>
      <p:pic>
        <p:nvPicPr>
          <p:cNvPr id="6146" name="Picture 2" descr="http://sla-avia.narod.ru/kiborg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/>
        </p:blipFill>
        <p:spPr bwMode="auto">
          <a:xfrm>
            <a:off x="6715440" y="3975026"/>
            <a:ext cx="2158784" cy="21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ate1.com.ua/files/1_Vitruvian-Man-Leonardo-da-Vinci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50"/>
            <a:ext cx="2099828" cy="20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5480475" y="404664"/>
            <a:ext cx="127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Turtle</a:t>
            </a:r>
            <a:endParaRPr lang="ru-RU" sz="3600" dirty="0"/>
          </a:p>
        </p:txBody>
      </p:sp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6680642" y="146010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N-triples</a:t>
            </a:r>
            <a:endParaRPr lang="ru-RU" sz="3200" dirty="0"/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4528456" y="1460102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N3</a:t>
            </a:r>
            <a:endParaRPr lang="ru-RU" sz="4400" dirty="0"/>
          </a:p>
        </p:txBody>
      </p:sp>
      <p:sp>
        <p:nvSpPr>
          <p:cNvPr id="7" name="TextBox 6"/>
          <p:cNvSpPr txBox="1"/>
          <p:nvPr>
            <p:custDataLst>
              <p:tags r:id="rId9"/>
            </p:custDataLst>
          </p:nvPr>
        </p:nvSpPr>
        <p:spPr>
          <a:xfrm>
            <a:off x="3897165" y="3975026"/>
            <a:ext cx="1564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XML</a:t>
            </a:r>
            <a:endParaRPr lang="ru-RU" sz="6000" dirty="0"/>
          </a:p>
        </p:txBody>
      </p:sp>
      <p:sp>
        <p:nvSpPr>
          <p:cNvPr id="8" name="TextBox 7"/>
          <p:cNvSpPr txBox="1"/>
          <p:nvPr>
            <p:custDataLst>
              <p:tags r:id="rId10"/>
            </p:custDataLst>
          </p:nvPr>
        </p:nvSpPr>
        <p:spPr>
          <a:xfrm>
            <a:off x="1887404" y="4990689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JSON</a:t>
            </a:r>
            <a:endParaRPr lang="ru-RU" sz="4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2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33</a:t>
            </a:fld>
            <a:endParaRPr lang="ru-RU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214313"/>
            <a:ext cx="9144000" cy="6286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&lt;?xml version="1.0</a:t>
            </a:r>
            <a:r>
              <a:rPr lang="en-US" sz="2800" dirty="0" smtClean="0">
                <a:solidFill>
                  <a:schemeClr val="bg1"/>
                </a:solidFill>
              </a:rPr>
              <a:t>"?&gt;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&lt;</a:t>
            </a:r>
            <a:r>
              <a:rPr lang="en-US" sz="2800" dirty="0" err="1">
                <a:solidFill>
                  <a:schemeClr val="bg1"/>
                </a:solidFill>
              </a:rPr>
              <a:t>rdf:RDF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xmlns:xsd</a:t>
            </a:r>
            <a:r>
              <a:rPr lang="en-US" sz="2800" dirty="0">
                <a:solidFill>
                  <a:schemeClr val="bg1"/>
                </a:solidFill>
              </a:rPr>
              <a:t>="http://www.w3.org/2001/XMLSchema#" </a:t>
            </a:r>
            <a:r>
              <a:rPr lang="en-US" sz="2800" dirty="0" err="1">
                <a:solidFill>
                  <a:schemeClr val="bg1"/>
                </a:solidFill>
              </a:rPr>
              <a:t>xmlns:ex</a:t>
            </a:r>
            <a:r>
              <a:rPr lang="en-US" sz="2800" dirty="0">
                <a:solidFill>
                  <a:schemeClr val="bg1"/>
                </a:solidFill>
              </a:rPr>
              <a:t>="http://ex.org/" </a:t>
            </a:r>
            <a:r>
              <a:rPr lang="en-US" sz="2800" dirty="0" err="1">
                <a:solidFill>
                  <a:schemeClr val="bg1"/>
                </a:solidFill>
              </a:rPr>
              <a:t>xmlns:rdf</a:t>
            </a:r>
            <a:r>
              <a:rPr lang="en-US" sz="2800" dirty="0">
                <a:solidFill>
                  <a:schemeClr val="bg1"/>
                </a:solidFill>
              </a:rPr>
              <a:t>="http://www.w3.org/1999/02/22-rdf-syntax-ns</a:t>
            </a:r>
            <a:r>
              <a:rPr lang="en-US" sz="2800" dirty="0" smtClean="0">
                <a:solidFill>
                  <a:schemeClr val="bg1"/>
                </a:solidFill>
              </a:rPr>
              <a:t>#"&gt;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&lt;</a:t>
            </a:r>
            <a:r>
              <a:rPr lang="en-US" sz="2800" dirty="0" err="1">
                <a:solidFill>
                  <a:schemeClr val="bg1"/>
                </a:solidFill>
              </a:rPr>
              <a:t>rdf:Description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rdf:about</a:t>
            </a:r>
            <a:r>
              <a:rPr lang="en-US" sz="2800" dirty="0">
                <a:solidFill>
                  <a:schemeClr val="bg1"/>
                </a:solidFill>
              </a:rPr>
              <a:t>="</a:t>
            </a:r>
            <a:r>
              <a:rPr lang="en-US" sz="2800" dirty="0">
                <a:solidFill>
                  <a:srgbClr val="FFC000"/>
                </a:solidFill>
              </a:rPr>
              <a:t>http://ex.org/Leo</a:t>
            </a:r>
            <a:r>
              <a:rPr lang="en-US" sz="2800" dirty="0"/>
              <a:t>"&gt; </a:t>
            </a:r>
            <a:r>
              <a:rPr lang="en-US" sz="2800" dirty="0">
                <a:solidFill>
                  <a:schemeClr val="bg1"/>
                </a:solidFill>
              </a:rPr>
              <a:t>&lt;</a:t>
            </a:r>
            <a:r>
              <a:rPr lang="en-US" sz="2800" dirty="0" err="1">
                <a:solidFill>
                  <a:srgbClr val="99CC00"/>
                </a:solidFill>
              </a:rPr>
              <a:t>ex:birthDate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rdf:datatype</a:t>
            </a:r>
            <a:r>
              <a:rPr lang="en-US" sz="2800" dirty="0" smtClean="0">
                <a:solidFill>
                  <a:schemeClr val="bg1"/>
                </a:solidFill>
              </a:rPr>
              <a:t> = "</a:t>
            </a:r>
            <a:r>
              <a:rPr lang="en-US" sz="2800" dirty="0">
                <a:solidFill>
                  <a:schemeClr val="bg1"/>
                </a:solidFill>
              </a:rPr>
              <a:t>http://www.w3.org/2001/XMLSchema#date"&gt;</a:t>
            </a:r>
            <a:r>
              <a:rPr lang="en-US" sz="2800" dirty="0" smtClean="0">
                <a:solidFill>
                  <a:srgbClr val="CC00CC"/>
                </a:solidFill>
              </a:rPr>
              <a:t>1452-04-15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&lt;/</a:t>
            </a:r>
            <a:r>
              <a:rPr lang="en-US" sz="2800" dirty="0">
                <a:solidFill>
                  <a:schemeClr val="bg1"/>
                </a:solidFill>
              </a:rPr>
              <a:t>ex:birthDate&gt;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&lt;</a:t>
            </a:r>
            <a:r>
              <a:rPr lang="en-US" sz="2800" dirty="0" err="1">
                <a:solidFill>
                  <a:srgbClr val="99CC00"/>
                </a:solidFill>
              </a:rPr>
              <a:t>ex:birthPlace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bg1"/>
                </a:solidFill>
              </a:rPr>
              <a:t>rdf:resource</a:t>
            </a:r>
            <a:r>
              <a:rPr lang="en-US" sz="2800" dirty="0">
                <a:solidFill>
                  <a:schemeClr val="bg1"/>
                </a:solidFill>
              </a:rPr>
              <a:t>="</a:t>
            </a:r>
            <a:r>
              <a:rPr lang="en-US" sz="2800" dirty="0">
                <a:solidFill>
                  <a:srgbClr val="CC00CC"/>
                </a:solidFill>
              </a:rPr>
              <a:t>http://ex.org/Vinci</a:t>
            </a:r>
            <a:r>
              <a:rPr lang="en-US" sz="2800" dirty="0">
                <a:solidFill>
                  <a:schemeClr val="bg1"/>
                </a:solidFill>
              </a:rPr>
              <a:t>" /&gt; &lt;/</a:t>
            </a:r>
            <a:r>
              <a:rPr lang="en-US" sz="2800" dirty="0" err="1">
                <a:solidFill>
                  <a:schemeClr val="bg1"/>
                </a:solidFill>
              </a:rPr>
              <a:t>rdf:Description</a:t>
            </a:r>
            <a:r>
              <a:rPr lang="en-US" sz="2800" dirty="0">
                <a:solidFill>
                  <a:schemeClr val="bg1"/>
                </a:solidFill>
              </a:rPr>
              <a:t>&gt;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&lt;/</a:t>
            </a:r>
            <a:r>
              <a:rPr lang="en-US" sz="2800" dirty="0" err="1">
                <a:solidFill>
                  <a:schemeClr val="bg1"/>
                </a:solidFill>
              </a:rPr>
              <a:t>rdf:RDF</a:t>
            </a:r>
            <a:r>
              <a:rPr lang="en-US" sz="2800" dirty="0">
                <a:solidFill>
                  <a:schemeClr val="bg1"/>
                </a:solidFill>
              </a:rPr>
              <a:t>&gt;</a:t>
            </a:r>
            <a:endParaRPr lang="en-US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6" name="Rounded Rectangle 5"/>
          <p:cNvSpPr/>
          <p:nvPr>
            <p:custDataLst>
              <p:tags r:id="rId4"/>
            </p:custDataLst>
          </p:nvPr>
        </p:nvSpPr>
        <p:spPr>
          <a:xfrm>
            <a:off x="3419872" y="2852936"/>
            <a:ext cx="2016224" cy="1440159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555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 структурированных словарей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9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DBA7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E9FFAB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FFCD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FFCD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DBA7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E9FFAB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E9FF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555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Стандарты для создания структурированных словарей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 rot="671529">
            <a:off x="1146068" y="1927283"/>
            <a:ext cx="69296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</a:t>
            </a:r>
            <a:endParaRPr lang="ru-RU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9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555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 структурированных словарей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38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39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</a:t>
            </a:fld>
            <a:endParaRPr lang="ru-RU"/>
          </a:p>
        </p:txBody>
      </p:sp>
      <p:pic>
        <p:nvPicPr>
          <p:cNvPr id="4" name="Picture 4" descr="http://richard.cyganiak.de/2007/10/lod/lod-datasets_2007-10-08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" y="-31723"/>
            <a:ext cx="9177436" cy="70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4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40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2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41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7092280" y="102137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тезаурусов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42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092502" y="5836622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тематических карт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7092280" y="102137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тезаурусов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6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43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604933">
            <a:off x="899592" y="4365104"/>
            <a:ext cx="201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таксономий</a:t>
            </a:r>
            <a:endParaRPr lang="ru-RU" sz="2800" dirty="0"/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092502" y="5836622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тематических карт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7092280" y="102137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тезаурусов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44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604933">
            <a:off x="899592" y="4365104"/>
            <a:ext cx="201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таксономий</a:t>
            </a:r>
            <a:endParaRPr lang="ru-RU" sz="2800" dirty="0"/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092502" y="5836622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тематических карт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7092280" y="102137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тезаурусов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6228184" y="2214156"/>
            <a:ext cx="2473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семантических сетей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3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45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604933">
            <a:off x="899592" y="4365104"/>
            <a:ext cx="201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таксономий</a:t>
            </a:r>
            <a:endParaRPr lang="ru-RU" sz="2800" dirty="0"/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092502" y="5836622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тематических карт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7092280" y="102137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тезаурусов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6228184" y="2214156"/>
            <a:ext cx="2473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семантических сетей</a:t>
            </a:r>
            <a:endParaRPr lang="ru-RU" sz="2000" dirty="0"/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 rot="21095149">
            <a:off x="4459788" y="836712"/>
            <a:ext cx="213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схем данных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9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46</a:t>
            </a:fld>
            <a:endParaRPr lang="ru-RU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20649827">
            <a:off x="5268583" y="4415844"/>
            <a:ext cx="3401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07704" y="1844824"/>
            <a:ext cx="163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</a:rPr>
              <a:t>глоссариев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 rot="604933">
            <a:off x="899592" y="4365104"/>
            <a:ext cx="201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таксономий</a:t>
            </a:r>
            <a:endParaRPr lang="ru-RU" sz="2800" dirty="0"/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 rot="526321">
            <a:off x="755576" y="698212"/>
            <a:ext cx="186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</a:rPr>
              <a:t>классификаций</a:t>
            </a:r>
            <a:endParaRPr lang="ru-RU" sz="2000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092502" y="5836622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тематических карт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7092280" y="102137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тезаурусов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6228184" y="2214156"/>
            <a:ext cx="2473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семантических сетей</a:t>
            </a:r>
            <a:endParaRPr lang="ru-RU" sz="2000" dirty="0"/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 rot="21095149">
            <a:off x="4459788" y="836712"/>
            <a:ext cx="213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схем данных</a:t>
            </a:r>
            <a:endParaRPr lang="ru-RU" sz="2800" dirty="0"/>
          </a:p>
        </p:txBody>
      </p:sp>
      <p:sp>
        <p:nvSpPr>
          <p:cNvPr id="15" name="TextBox 14"/>
          <p:cNvSpPr txBox="1"/>
          <p:nvPr>
            <p:custDataLst>
              <p:tags r:id="rId14"/>
            </p:custDataLst>
          </p:nvPr>
        </p:nvSpPr>
        <p:spPr>
          <a:xfrm>
            <a:off x="7718637" y="5283563"/>
            <a:ext cx="79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TBox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55745" y="3677371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для создания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47</a:t>
            </a:fld>
            <a:endParaRPr lang="ru-RU"/>
          </a:p>
        </p:txBody>
      </p: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 rot="20649827">
            <a:off x="4947374" y="4385067"/>
            <a:ext cx="404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структурированных словарей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2208683" y="5112016"/>
            <a:ext cx="2448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онтологий</a:t>
            </a:r>
            <a:endParaRPr lang="ru-RU" sz="40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 rot="604933">
            <a:off x="769236" y="4334327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таксономий</a:t>
            </a:r>
            <a:endParaRPr lang="ru-RU" sz="3200" dirty="0"/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 rot="526321">
            <a:off x="586973" y="667435"/>
            <a:ext cx="220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</a:rPr>
              <a:t>классификаций</a:t>
            </a:r>
            <a:endParaRPr lang="ru-RU" sz="2400" dirty="0">
              <a:solidFill>
                <a:srgbClr val="CC00CC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92502" y="5836622"/>
            <a:ext cx="2256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</a:rPr>
              <a:t>тематических карт</a:t>
            </a:r>
            <a:endParaRPr lang="ru-RU" sz="2000" b="1" dirty="0">
              <a:solidFill>
                <a:srgbClr val="FF9900"/>
              </a:solidFill>
            </a:endParaRPr>
          </a:p>
        </p:txBody>
      </p:sp>
      <p:grpSp>
        <p:nvGrpSpPr>
          <p:cNvPr id="16" name="Group 15"/>
          <p:cNvGrpSpPr/>
          <p:nvPr>
            <p:custDataLst>
              <p:tags r:id="rId11"/>
            </p:custDataLst>
          </p:nvPr>
        </p:nvGrpSpPr>
        <p:grpSpPr>
          <a:xfrm>
            <a:off x="1907704" y="805935"/>
            <a:ext cx="7251795" cy="1869886"/>
            <a:chOff x="1907704" y="805935"/>
            <a:chExt cx="7251795" cy="1869886"/>
          </a:xfrm>
        </p:grpSpPr>
        <p:sp>
          <p:nvSpPr>
            <p:cNvPr id="8" name="TextBox 7"/>
            <p:cNvSpPr txBox="1"/>
            <p:nvPr>
              <p:custDataLst>
                <p:tags r:id="rId13"/>
              </p:custDataLst>
            </p:nvPr>
          </p:nvSpPr>
          <p:spPr>
            <a:xfrm rot="21095149">
              <a:off x="4319269" y="805935"/>
              <a:ext cx="2418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схем данных</a:t>
              </a:r>
              <a:endParaRPr lang="ru-RU" sz="3200" dirty="0"/>
            </a:p>
          </p:txBody>
        </p:sp>
        <p:sp>
          <p:nvSpPr>
            <p:cNvPr id="9" name="TextBox 8"/>
            <p:cNvSpPr txBox="1"/>
            <p:nvPr>
              <p:custDataLst>
                <p:tags r:id="rId14"/>
              </p:custDataLst>
            </p:nvPr>
          </p:nvSpPr>
          <p:spPr>
            <a:xfrm>
              <a:off x="1907704" y="1844824"/>
              <a:ext cx="1872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FF9900"/>
                  </a:solidFill>
                </a:rPr>
                <a:t>глоссариев</a:t>
              </a:r>
              <a:endParaRPr lang="ru-RU" sz="2800" dirty="0">
                <a:solidFill>
                  <a:srgbClr val="FF9900"/>
                </a:solidFill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5"/>
              </p:custDataLst>
            </p:nvPr>
          </p:nvSpPr>
          <p:spPr>
            <a:xfrm>
              <a:off x="6228184" y="2214156"/>
              <a:ext cx="2931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семантических сетей</a:t>
              </a:r>
              <a:endParaRPr lang="ru-RU" sz="2400" dirty="0"/>
            </a:p>
          </p:txBody>
        </p:sp>
        <p:sp>
          <p:nvSpPr>
            <p:cNvPr id="14" name="TextBox 13"/>
            <p:cNvSpPr txBox="1"/>
            <p:nvPr>
              <p:custDataLst>
                <p:tags r:id="rId16"/>
              </p:custDataLst>
            </p:nvPr>
          </p:nvSpPr>
          <p:spPr>
            <a:xfrm>
              <a:off x="7092280" y="1021378"/>
              <a:ext cx="1370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99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тезаурусов</a:t>
              </a:r>
              <a:endParaRPr lang="ru-RU" sz="20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7718637" y="5283563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TBox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99592" y="2650557"/>
            <a:ext cx="67021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ЕМ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Ы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48</a:t>
            </a:fld>
            <a:endParaRPr lang="ru-RU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 rot="20649827">
            <a:off x="4997067" y="4385067"/>
            <a:ext cx="3944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Структурированные словари</a:t>
            </a:r>
            <a:endParaRPr lang="ru-RU" sz="24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2208683" y="5112016"/>
            <a:ext cx="2448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онтологии</a:t>
            </a:r>
            <a:endParaRPr lang="ru-RU" sz="40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 rot="21095149">
            <a:off x="4182212" y="805935"/>
            <a:ext cx="2692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схемы данных</a:t>
            </a:r>
            <a:endParaRPr lang="ru-RU" sz="3200" dirty="0"/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1907704" y="1844824"/>
            <a:ext cx="171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9900"/>
                </a:solidFill>
              </a:rPr>
              <a:t>глоссарии</a:t>
            </a:r>
            <a:endParaRPr lang="ru-RU" sz="28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6228184" y="2214156"/>
            <a:ext cx="280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семантические сети</a:t>
            </a:r>
            <a:endParaRPr lang="ru-RU" sz="2400" dirty="0"/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 rot="604933">
            <a:off x="769236" y="4334327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таксономии</a:t>
            </a:r>
            <a:endParaRPr lang="ru-RU" sz="3200" dirty="0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 rot="526321">
            <a:off x="586973" y="667435"/>
            <a:ext cx="220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</a:rPr>
              <a:t>классификации</a:t>
            </a:r>
            <a:endParaRPr lang="ru-RU" sz="2400" dirty="0">
              <a:solidFill>
                <a:srgbClr val="CC00CC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092502" y="5836622"/>
            <a:ext cx="2450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</a:rPr>
              <a:t>тематические карты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7092280" y="1021378"/>
            <a:ext cx="1284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тезаурусы</a:t>
            </a:r>
            <a:endParaRPr lang="ru-RU" sz="20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>
            <p:custDataLst>
              <p:tags r:id="rId14"/>
            </p:custDataLst>
          </p:nvPr>
        </p:nvSpPr>
        <p:spPr>
          <a:xfrm>
            <a:off x="7718637" y="5283563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TBox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8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49</a:t>
            </a:fld>
            <a:endParaRPr lang="ru-RU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907703" y="2852936"/>
            <a:ext cx="5499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Онтологии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/>
              <a:t>нужны для</a:t>
            </a:r>
            <a:endParaRPr lang="ru-RU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9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</a:t>
            </a:fld>
            <a:endParaRPr lang="ru-RU"/>
          </a:p>
        </p:txBody>
      </p:sp>
      <p:pic>
        <p:nvPicPr>
          <p:cNvPr id="4" name="Picture 2" descr="http://richard.cyganiak.de/2007/10/lod/lod-datasets_2007-11-10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5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50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4769" y="908720"/>
            <a:ext cx="2991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CC00CC"/>
                </a:solidFill>
              </a:rPr>
              <a:t>с</a:t>
            </a:r>
            <a:r>
              <a:rPr lang="ru-RU" sz="3200" dirty="0" smtClean="0">
                <a:solidFill>
                  <a:srgbClr val="CC00CC"/>
                </a:solidFill>
              </a:rPr>
              <a:t>тандартизации</a:t>
            </a:r>
          </a:p>
          <a:p>
            <a:pPr algn="ctr"/>
            <a:r>
              <a:rPr lang="ru-RU" sz="3200" dirty="0" smtClean="0">
                <a:solidFill>
                  <a:srgbClr val="CC00CC"/>
                </a:solidFill>
              </a:rPr>
              <a:t>терминологии</a:t>
            </a:r>
            <a:endParaRPr lang="ru-RU" sz="3200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907703" y="2852936"/>
            <a:ext cx="5499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Онтологии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/>
              <a:t>нужны для</a:t>
            </a:r>
            <a:endParaRPr lang="ru-RU" sz="4400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427984" y="985664"/>
            <a:ext cx="395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i="1" dirty="0" smtClean="0"/>
              <a:t>Предложение: связь </a:t>
            </a:r>
            <a:r>
              <a:rPr lang="ru-RU" b="1" i="1" dirty="0" smtClean="0"/>
              <a:t>национальность</a:t>
            </a:r>
          </a:p>
          <a:p>
            <a:pPr algn="just"/>
            <a:r>
              <a:rPr lang="ru-RU" i="1" dirty="0" smtClean="0"/>
              <a:t>Будем всегда называть термином</a:t>
            </a:r>
          </a:p>
          <a:p>
            <a:pPr algn="just"/>
            <a:r>
              <a:rPr lang="en-US" i="1" dirty="0" smtClean="0"/>
              <a:t>http://dbpedia.org/property/nationality</a:t>
            </a:r>
            <a:endParaRPr lang="ru-RU" i="1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747001" y="785609"/>
            <a:ext cx="710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8386375" y="785609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6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51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4769" y="908720"/>
            <a:ext cx="2991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CC00CC"/>
                </a:solidFill>
              </a:rPr>
              <a:t>с</a:t>
            </a:r>
            <a:r>
              <a:rPr lang="ru-RU" sz="3200" dirty="0" smtClean="0">
                <a:solidFill>
                  <a:srgbClr val="CC00CC"/>
                </a:solidFill>
              </a:rPr>
              <a:t>тандартизации</a:t>
            </a:r>
          </a:p>
          <a:p>
            <a:pPr algn="ctr"/>
            <a:r>
              <a:rPr lang="ru-RU" sz="3200" dirty="0" smtClean="0">
                <a:solidFill>
                  <a:srgbClr val="CC00CC"/>
                </a:solidFill>
              </a:rPr>
              <a:t>терминологии</a:t>
            </a:r>
            <a:endParaRPr lang="ru-RU" sz="3200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305733" y="4687704"/>
            <a:ext cx="3840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00"/>
                </a:solidFill>
              </a:rPr>
              <a:t>автоматического </a:t>
            </a:r>
          </a:p>
          <a:p>
            <a:pPr algn="ctr"/>
            <a:r>
              <a:rPr lang="ru-RU" sz="3200" b="1" dirty="0" smtClean="0">
                <a:solidFill>
                  <a:srgbClr val="FF9900"/>
                </a:solidFill>
              </a:rPr>
              <a:t>обогащения данных</a:t>
            </a:r>
            <a:endParaRPr lang="ru-RU" sz="3200" b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907703" y="2852936"/>
            <a:ext cx="5499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Онтологии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/>
              <a:t>нужны для</a:t>
            </a:r>
            <a:endParaRPr lang="ru-RU" sz="4400" dirty="0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427983" y="323944"/>
            <a:ext cx="395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i="1" dirty="0" smtClean="0"/>
              <a:t>Предложение: связь </a:t>
            </a:r>
            <a:r>
              <a:rPr lang="ru-RU" b="1" i="1" dirty="0" smtClean="0"/>
              <a:t>национальность</a:t>
            </a:r>
          </a:p>
          <a:p>
            <a:pPr algn="just"/>
            <a:r>
              <a:rPr lang="ru-RU" i="1" dirty="0" smtClean="0"/>
              <a:t>Будем всегда называть термином</a:t>
            </a:r>
          </a:p>
          <a:p>
            <a:pPr algn="just"/>
            <a:r>
              <a:rPr lang="en-US" i="1" dirty="0" smtClean="0"/>
              <a:t>http://dbpedia.org/property/nationality</a:t>
            </a:r>
            <a:endParaRPr lang="ru-RU" i="1" dirty="0"/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717532" y="123889"/>
            <a:ext cx="710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8386374" y="123888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sz="8000" dirty="0"/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653720" y="4492198"/>
            <a:ext cx="3816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/>
              <a:t>Любой, кто имеет свойство</a:t>
            </a:r>
          </a:p>
          <a:p>
            <a:pPr algn="r"/>
            <a:r>
              <a:rPr lang="ru-RU" b="1" i="1" dirty="0" smtClean="0"/>
              <a:t>национальность</a:t>
            </a:r>
            <a:r>
              <a:rPr lang="ru-RU" i="1" dirty="0" smtClean="0"/>
              <a:t>, является </a:t>
            </a:r>
          </a:p>
          <a:p>
            <a:pPr algn="r"/>
            <a:r>
              <a:rPr lang="ru-RU" i="1" dirty="0" smtClean="0"/>
              <a:t>человеком, а его национальность</a:t>
            </a:r>
          </a:p>
          <a:p>
            <a:pPr algn="r"/>
            <a:r>
              <a:rPr lang="ru-RU" i="1" dirty="0" smtClean="0"/>
              <a:t>является страной. А страна – это</a:t>
            </a:r>
          </a:p>
          <a:p>
            <a:pPr algn="r"/>
            <a:r>
              <a:rPr lang="ru-RU" i="1" dirty="0" smtClean="0"/>
              <a:t>частный случай населенного места</a:t>
            </a:r>
            <a:endParaRPr lang="ru-RU" i="1" dirty="0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179512" y="4466759"/>
            <a:ext cx="710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4470278" y="4492198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sz="8000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4470278" y="1772816"/>
            <a:ext cx="3983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Давайте, если говорим о Леонардо да</a:t>
            </a:r>
          </a:p>
          <a:p>
            <a:r>
              <a:rPr lang="ru-RU" dirty="0" smtClean="0"/>
              <a:t>Винчи, будем всегда пользоваться его </a:t>
            </a:r>
          </a:p>
          <a:p>
            <a:r>
              <a:rPr lang="ru-RU" dirty="0" smtClean="0"/>
              <a:t>идентификатором в </a:t>
            </a:r>
            <a:r>
              <a:rPr lang="en-US" dirty="0" err="1" smtClean="0"/>
              <a:t>Dbpedia</a:t>
            </a:r>
            <a:endParaRPr lang="ru-RU" dirty="0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3717531" y="1529497"/>
            <a:ext cx="710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5"/>
            </p:custDataLst>
          </p:nvPr>
        </p:nvSpPr>
        <p:spPr>
          <a:xfrm>
            <a:off x="8386374" y="1572761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52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70793"/>
            <a:ext cx="5328592" cy="188238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 rot="443005">
            <a:off x="2486540" y="390090"/>
            <a:ext cx="666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обогащение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53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600"/>
            <a:ext cx="6259002" cy="5580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 rot="443005">
            <a:off x="2486540" y="390090"/>
            <a:ext cx="666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обогащение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5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54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6388"/>
            <a:ext cx="7016350" cy="5580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 rot="443005">
            <a:off x="2486540" y="390090"/>
            <a:ext cx="666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обогащение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6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55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1852"/>
          <a:stretch/>
        </p:blipFill>
        <p:spPr>
          <a:xfrm>
            <a:off x="328588" y="404664"/>
            <a:ext cx="8596159" cy="6045200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 rot="443005">
            <a:off x="2486540" y="390090"/>
            <a:ext cx="666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обогащение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8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56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5328592" cy="188238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 rot="443005">
            <a:off x="2486540" y="390090"/>
            <a:ext cx="666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обогащение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4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57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 rot="443005">
            <a:off x="2486540" y="390090"/>
            <a:ext cx="666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обогащение данных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292"/>
            <a:ext cx="9144000" cy="4667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6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6" name="Rounded Rectangle 5"/>
          <p:cNvSpPr/>
          <p:nvPr>
            <p:custDataLst>
              <p:tags r:id="rId4"/>
            </p:custDataLst>
          </p:nvPr>
        </p:nvSpPr>
        <p:spPr>
          <a:xfrm>
            <a:off x="2051720" y="2852936"/>
            <a:ext cx="1368152" cy="1440159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475656" y="2376362"/>
            <a:ext cx="36484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351131" y="3403174"/>
            <a:ext cx="4078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Запросы к </a:t>
            </a:r>
            <a:r>
              <a:rPr lang="ru-RU" sz="3000" dirty="0"/>
              <a:t> </a:t>
            </a:r>
            <a:r>
              <a:rPr lang="en-US" sz="3000" dirty="0" smtClean="0"/>
              <a:t>RDF-</a:t>
            </a:r>
            <a:r>
              <a:rPr lang="ru-RU" sz="3000" dirty="0" smtClean="0"/>
              <a:t>данным</a:t>
            </a:r>
            <a:endParaRPr lang="ru-RU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59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5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</a:t>
            </a:fld>
            <a:endParaRPr lang="ru-RU"/>
          </a:p>
        </p:txBody>
      </p:sp>
      <p:pic>
        <p:nvPicPr>
          <p:cNvPr id="4" name="Picture 2" descr="http://richard.cyganiak.de/2007/10/lod/lod-datasets_2008-02-28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6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1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475656" y="2376362"/>
            <a:ext cx="36484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6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6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66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351131" y="3403174"/>
            <a:ext cx="3426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9900"/>
                </a:solidFill>
              </a:rPr>
              <a:t>S</a:t>
            </a:r>
            <a:r>
              <a:rPr lang="en-US" sz="3000" dirty="0" smtClean="0"/>
              <a:t>PARQL </a:t>
            </a:r>
            <a:r>
              <a:rPr lang="en-US" sz="3000" dirty="0" smtClean="0">
                <a:solidFill>
                  <a:srgbClr val="99CC00"/>
                </a:solidFill>
              </a:rPr>
              <a:t>P</a:t>
            </a:r>
            <a:r>
              <a:rPr lang="en-US" sz="3000" dirty="0" smtClean="0"/>
              <a:t>rotocol </a:t>
            </a:r>
          </a:p>
          <a:p>
            <a:r>
              <a:rPr lang="en-US" sz="3000" dirty="0" smtClean="0"/>
              <a:t>and </a:t>
            </a:r>
          </a:p>
          <a:p>
            <a:r>
              <a:rPr lang="en-US" sz="3000" dirty="0" smtClean="0">
                <a:solidFill>
                  <a:srgbClr val="CC00CC"/>
                </a:solidFill>
              </a:rPr>
              <a:t>R</a:t>
            </a:r>
            <a:r>
              <a:rPr lang="en-US" sz="3000" dirty="0" smtClean="0"/>
              <a:t>DF </a:t>
            </a:r>
            <a:r>
              <a:rPr lang="en-US" sz="3000" dirty="0" smtClean="0">
                <a:solidFill>
                  <a:srgbClr val="FF9900"/>
                </a:solidFill>
              </a:rPr>
              <a:t>Q</a:t>
            </a:r>
            <a:r>
              <a:rPr lang="en-US" sz="3000" dirty="0" smtClean="0"/>
              <a:t>uery </a:t>
            </a:r>
            <a:r>
              <a:rPr lang="en-US" sz="3000" dirty="0" smtClean="0">
                <a:solidFill>
                  <a:srgbClr val="99CC00"/>
                </a:solidFill>
              </a:rPr>
              <a:t>L</a:t>
            </a:r>
            <a:r>
              <a:rPr lang="en-US" sz="3000" dirty="0" smtClean="0"/>
              <a:t>anguage</a:t>
            </a:r>
            <a:endParaRPr lang="ru-RU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2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61</a:t>
            </a:fld>
            <a:endParaRPr lang="ru-RU"/>
          </a:p>
        </p:txBody>
      </p:sp>
      <p:pic>
        <p:nvPicPr>
          <p:cNvPr id="4" name="Content Placeholder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0" y="1194619"/>
            <a:ext cx="7254840" cy="4468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8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62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61" y="39597"/>
            <a:ext cx="2438095" cy="636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1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63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662"/>
            <a:ext cx="9189954" cy="3539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9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64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8" y="0"/>
            <a:ext cx="770866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65</a:t>
            </a:fld>
            <a:endParaRPr lang="ru-RU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611254" y="3284984"/>
            <a:ext cx="5921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http://dbpedia.neofonie.de</a:t>
            </a:r>
            <a:endParaRPr lang="ru-RU" sz="4000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1781717" y="1844824"/>
            <a:ext cx="5580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http://dbpedia.org/sparql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1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95536" y="1268760"/>
            <a:ext cx="7488832" cy="5262979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PREFIX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rdf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&lt;http://www.w3.org/1999/02/22-rdf-syntax-ns#&gt;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FF00"/>
                </a:solidFill>
              </a:rPr>
              <a:t>PREFIX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dbpedia</a:t>
            </a:r>
            <a:r>
              <a:rPr lang="en-US" sz="2800" dirty="0" smtClean="0">
                <a:solidFill>
                  <a:schemeClr val="bg1"/>
                </a:solidFill>
              </a:rPr>
              <a:t>-owl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&lt;http://dbpedia.org/ontology/&gt;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00FF00"/>
                </a:solidFill>
              </a:rPr>
              <a:t>SELECT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WHERE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{</a:t>
            </a:r>
            <a:r>
              <a:rPr lang="en-US" sz="2800" dirty="0" smtClean="0">
                <a:solidFill>
                  <a:schemeClr val="bg1"/>
                </a:solidFill>
              </a:rPr>
              <a:t> 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rgbClr val="FFC000"/>
                </a:solidFill>
              </a:rPr>
              <a:t>?a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rdf:type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dbpedia-owl:Company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}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FF00"/>
                </a:solidFill>
              </a:rPr>
              <a:t>LIMIT</a:t>
            </a:r>
            <a:r>
              <a:rPr lang="en-US" sz="2800" dirty="0" smtClean="0">
                <a:solidFill>
                  <a:schemeClr val="bg1"/>
                </a:solidFill>
              </a:rPr>
              <a:t> 100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00FF00"/>
                </a:solidFill>
              </a:rPr>
              <a:t>OFFSET</a:t>
            </a:r>
            <a:r>
              <a:rPr lang="en-US" sz="2800" dirty="0" smtClean="0">
                <a:solidFill>
                  <a:schemeClr val="bg1"/>
                </a:solidFill>
              </a:rPr>
              <a:t> 300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860032" y="26064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Выполняем на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dbpedia.org/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sparql</a:t>
            </a:r>
            <a:r>
              <a:rPr lang="ru-RU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8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376" y="1961456"/>
            <a:ext cx="108753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376" y="1961456"/>
            <a:ext cx="108753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370" y="96632"/>
            <a:ext cx="4170328" cy="15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0" y="898976"/>
            <a:ext cx="443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?a </a:t>
            </a:r>
            <a:r>
              <a:rPr lang="en-US" sz="2400" dirty="0" err="1" smtClean="0">
                <a:solidFill>
                  <a:srgbClr val="99CC00"/>
                </a:solidFill>
              </a:rPr>
              <a:t>rdf:type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dbpedia-owl:Company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827584" y="289625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Запрос:</a:t>
            </a:r>
            <a:endParaRPr lang="ru-RU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8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400" y="1754723"/>
            <a:ext cx="10875600" cy="51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370" y="96632"/>
            <a:ext cx="4170328" cy="15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0" y="898976"/>
            <a:ext cx="443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?a </a:t>
            </a:r>
            <a:r>
              <a:rPr lang="en-US" sz="2400" dirty="0" err="1" smtClean="0">
                <a:solidFill>
                  <a:srgbClr val="99CC00"/>
                </a:solidFill>
              </a:rPr>
              <a:t>rdf:type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dbpedia-owl:Company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827584" y="289625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Запрос:</a:t>
            </a:r>
            <a:endParaRPr lang="ru-RU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69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7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</a:t>
            </a:fld>
            <a:endParaRPr lang="ru-RU"/>
          </a:p>
        </p:txBody>
      </p:sp>
      <p:pic>
        <p:nvPicPr>
          <p:cNvPr id="4" name="Picture 2" descr="http://richard.cyganiak.de/2007/10/lod/lod-datasets_2008-03-3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22"/>
            <a:ext cx="9144000" cy="69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Наука и семантические технологии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Чем заняться учёному</a:t>
            </a:r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8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Как найти свою семантическую научную тему</a:t>
            </a:r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Изучите основы: </a:t>
            </a:r>
          </a:p>
          <a:p>
            <a:pPr lvl="1"/>
            <a:r>
              <a:rPr lang="en-US" smtClean="0"/>
              <a:t>Semantic University</a:t>
            </a:r>
          </a:p>
          <a:p>
            <a:pPr lvl="1"/>
            <a:r>
              <a:rPr lang="ru-RU" smtClean="0"/>
              <a:t>очные школы в России и за рубежом</a:t>
            </a:r>
          </a:p>
          <a:p>
            <a:pPr lvl="1"/>
            <a:r>
              <a:rPr lang="ru-RU" smtClean="0"/>
              <a:t>Вебинары и видеолекции</a:t>
            </a:r>
          </a:p>
          <a:p>
            <a:r>
              <a:rPr lang="ru-RU" smtClean="0"/>
              <a:t>Живите жизнью сообщества: </a:t>
            </a:r>
          </a:p>
          <a:p>
            <a:pPr lvl="1"/>
            <a:r>
              <a:rPr lang="ru-RU" smtClean="0"/>
              <a:t>списки рассылки: </a:t>
            </a:r>
            <a:r>
              <a:rPr lang="en-US" smtClean="0"/>
              <a:t>Semantic Web mailing list, LOD mailing list</a:t>
            </a:r>
          </a:p>
          <a:p>
            <a:pPr lvl="1"/>
            <a:r>
              <a:rPr lang="ru-RU" smtClean="0"/>
              <a:t>новости на </a:t>
            </a:r>
            <a:r>
              <a:rPr lang="en-US" smtClean="0"/>
              <a:t>semanticweb.com, </a:t>
            </a:r>
            <a:r>
              <a:rPr lang="ru-RU" smtClean="0"/>
              <a:t>в блогах</a:t>
            </a:r>
          </a:p>
          <a:p>
            <a:r>
              <a:rPr lang="ru-RU" smtClean="0"/>
              <a:t>Читайте программы мероприятий: </a:t>
            </a:r>
          </a:p>
          <a:p>
            <a:pPr lvl="1"/>
            <a:r>
              <a:rPr lang="en-US" smtClean="0"/>
              <a:t>WWW Conference</a:t>
            </a:r>
          </a:p>
          <a:p>
            <a:pPr lvl="1"/>
            <a:r>
              <a:rPr lang="en-US"/>
              <a:t>ISWC, ESWC, WIMS, LDOW, </a:t>
            </a:r>
            <a:r>
              <a:rPr lang="en-US" smtClean="0"/>
              <a:t>SEMTECH, 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smtClean="0"/>
              <a:t>Актуальные темы (на 2013 г)</a:t>
            </a:r>
            <a:endParaRPr lang="ru-RU" sz="40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2400" smtClean="0"/>
              <a:t>Дескрипционная логика и алгоритмы логического вывода:</a:t>
            </a:r>
          </a:p>
          <a:p>
            <a:pPr lvl="1"/>
            <a:r>
              <a:rPr lang="ru-RU" sz="2400" smtClean="0"/>
              <a:t>ускорение алгоритмов</a:t>
            </a:r>
          </a:p>
          <a:p>
            <a:pPr lvl="1"/>
            <a:r>
              <a:rPr lang="ru-RU" sz="2400" smtClean="0"/>
              <a:t>более выразительные логики</a:t>
            </a:r>
          </a:p>
          <a:p>
            <a:pPr lvl="1"/>
            <a:r>
              <a:rPr lang="ru-RU" sz="2400" smtClean="0"/>
              <a:t>унификация логики</a:t>
            </a:r>
          </a:p>
          <a:p>
            <a:r>
              <a:rPr lang="ru-RU" sz="2400" smtClean="0"/>
              <a:t>Хранение графовых данных, преобразование </a:t>
            </a:r>
            <a:r>
              <a:rPr lang="en-US" sz="2400" smtClean="0"/>
              <a:t>SQL-SPARQL</a:t>
            </a:r>
            <a:endParaRPr lang="ru-RU" sz="2400" smtClean="0"/>
          </a:p>
          <a:p>
            <a:r>
              <a:rPr lang="ru-RU" sz="2400" smtClean="0"/>
              <a:t>Оптимизация </a:t>
            </a:r>
            <a:r>
              <a:rPr lang="en-US" sz="2400" smtClean="0"/>
              <a:t>SPARQL-</a:t>
            </a:r>
            <a:r>
              <a:rPr lang="ru-RU" sz="2400" smtClean="0"/>
              <a:t>запросов, федерация запросов, распределенное выполнение</a:t>
            </a:r>
          </a:p>
          <a:p>
            <a:r>
              <a:rPr lang="ru-RU" sz="2400" smtClean="0"/>
              <a:t>Доверие в </a:t>
            </a:r>
            <a:r>
              <a:rPr lang="en-US" sz="2400" smtClean="0"/>
              <a:t>SW, </a:t>
            </a:r>
            <a:r>
              <a:rPr lang="ru-RU" sz="2400" smtClean="0"/>
              <a:t>проверка и выдача обоснований логических выводов</a:t>
            </a:r>
          </a:p>
          <a:p>
            <a:r>
              <a:rPr lang="ru-RU" sz="2400" smtClean="0"/>
              <a:t>Семантические веб-сервисы</a:t>
            </a:r>
          </a:p>
          <a:p>
            <a:r>
              <a:rPr lang="ru-RU" sz="2400" smtClean="0"/>
              <a:t>Смежные темы: </a:t>
            </a:r>
            <a:r>
              <a:rPr lang="en-US" sz="2400" smtClean="0"/>
              <a:t>Name Entity Recogninition, Data Mining, </a:t>
            </a:r>
            <a:r>
              <a:rPr lang="ru-RU" sz="2400" smtClean="0"/>
              <a:t>управление знаниями, визуализация, мультиагентные системы, формальный анализ понятий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4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6" name="Rounded Rectangle 5"/>
          <p:cNvSpPr/>
          <p:nvPr>
            <p:custDataLst>
              <p:tags r:id="rId4"/>
            </p:custDataLst>
          </p:nvPr>
        </p:nvSpPr>
        <p:spPr>
          <a:xfrm>
            <a:off x="2051720" y="836713"/>
            <a:ext cx="5616624" cy="2016224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семантические технологии и промышленность. </a:t>
            </a:r>
            <a:r>
              <a:rPr lang="en-US" smtClean="0"/>
              <a:t>Linked Data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Чем заняться инженеру</a:t>
            </a:r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1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6" name="Rounded Rectangle 5"/>
          <p:cNvSpPr/>
          <p:nvPr>
            <p:custDataLst>
              <p:tags r:id="rId4"/>
            </p:custDataLst>
          </p:nvPr>
        </p:nvSpPr>
        <p:spPr>
          <a:xfrm>
            <a:off x="1835696" y="116632"/>
            <a:ext cx="5976664" cy="72008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77</a:t>
            </a:fld>
            <a:endParaRPr lang="ru-RU"/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7668344" y="1196752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Здесь </a:t>
            </a:r>
          </a:p>
          <a:p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практические </a:t>
            </a:r>
          </a:p>
          <a:p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приложения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3" idx="0"/>
          </p:cNvCxnSpPr>
          <p:nvPr>
            <p:custDataLst>
              <p:tags r:id="rId8"/>
            </p:custDataLst>
          </p:nvPr>
        </p:nvCxnSpPr>
        <p:spPr>
          <a:xfrm flipH="1" flipV="1">
            <a:off x="7956376" y="476672"/>
            <a:ext cx="51763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5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Семантические технологии в бизнесе. Семантические вики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mtClean="0"/>
              <a:t>Семантическая вики – это </a:t>
            </a:r>
            <a:r>
              <a:rPr lang="en-US" smtClean="0"/>
              <a:t>Semantic Web </a:t>
            </a:r>
            <a:r>
              <a:rPr lang="ru-RU" smtClean="0"/>
              <a:t>в миниатюре</a:t>
            </a:r>
          </a:p>
          <a:p>
            <a:endParaRPr lang="ru-RU" smtClean="0"/>
          </a:p>
          <a:p>
            <a:pPr lvl="1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78</a:t>
            </a:fld>
            <a:endParaRPr lang="ru-RU"/>
          </a:p>
        </p:txBody>
      </p:sp>
      <p:graphicFrame>
        <p:nvGraphicFramePr>
          <p:cNvPr id="6" name="Diagram 5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14772989"/>
              </p:ext>
            </p:extLst>
          </p:nvPr>
        </p:nvGraphicFramePr>
        <p:xfrm>
          <a:off x="215008" y="2708920"/>
          <a:ext cx="892899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18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Семантические технологии в бизнесе. Семантические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79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mtClean="0"/>
              <a:t>Традиционные вики:</a:t>
            </a:r>
          </a:p>
          <a:p>
            <a:pPr lvl="1">
              <a:buSzPct val="105000"/>
              <a:buFont typeface="Arial" pitchFamily="34" charset="0"/>
              <a:buChar char="+"/>
            </a:pPr>
            <a:r>
              <a:rPr lang="ru-RU" smtClean="0"/>
              <a:t>очень динамичны и просты</a:t>
            </a:r>
          </a:p>
          <a:p>
            <a:pPr lvl="1">
              <a:buSzPct val="105000"/>
              <a:buFont typeface="Arial" pitchFamily="34" charset="0"/>
              <a:buChar char="+"/>
            </a:pPr>
            <a:r>
              <a:rPr lang="ru-RU" smtClean="0"/>
              <a:t>поддерживают обновление структуры данных</a:t>
            </a:r>
          </a:p>
          <a:p>
            <a:pPr lvl="1">
              <a:buSzPct val="105000"/>
              <a:buFont typeface="Arial" pitchFamily="34" charset="0"/>
              <a:buChar char="+"/>
            </a:pPr>
            <a:r>
              <a:rPr lang="ru-RU" smtClean="0"/>
              <a:t>легко исправлять ошибки</a:t>
            </a:r>
          </a:p>
          <a:p>
            <a:pPr marL="0" indent="0">
              <a:buNone/>
            </a:pPr>
            <a:r>
              <a:rPr lang="ru-RU" smtClean="0"/>
              <a:t>НО</a:t>
            </a:r>
          </a:p>
          <a:p>
            <a:pPr lvl="1"/>
            <a:r>
              <a:rPr lang="ru-RU" smtClean="0"/>
              <a:t>быстро засоряются</a:t>
            </a:r>
          </a:p>
          <a:p>
            <a:pPr lvl="1"/>
            <a:r>
              <a:rPr lang="ru-RU" smtClean="0"/>
              <a:t>быстро рассогласовываются</a:t>
            </a:r>
          </a:p>
          <a:p>
            <a:pPr lvl="1"/>
            <a:r>
              <a:rPr lang="ru-RU" smtClean="0"/>
              <a:t>тяжело находить данные</a:t>
            </a:r>
          </a:p>
          <a:p>
            <a:pPr lvl="1"/>
            <a:r>
              <a:rPr lang="ru-RU" smtClean="0"/>
              <a:t>нет общей картины</a:t>
            </a:r>
          </a:p>
        </p:txBody>
      </p:sp>
      <p:sp>
        <p:nvSpPr>
          <p:cNvPr id="9" name="Conten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648200" y="1600200"/>
            <a:ext cx="4038600" cy="47577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Базы данных</a:t>
            </a:r>
          </a:p>
          <a:p>
            <a:pPr lvl="1">
              <a:buFont typeface="Arial" pitchFamily="34" charset="0"/>
              <a:buChar char="+"/>
            </a:pPr>
            <a:r>
              <a:rPr lang="ru-RU" smtClean="0"/>
              <a:t>имеют четкую структуру</a:t>
            </a:r>
          </a:p>
          <a:p>
            <a:pPr marL="0" indent="0">
              <a:buFont typeface="Arial" pitchFamily="34" charset="0"/>
              <a:buNone/>
            </a:pPr>
            <a:r>
              <a:rPr lang="ru-RU" smtClean="0"/>
              <a:t>НО</a:t>
            </a:r>
          </a:p>
          <a:p>
            <a:pPr lvl="1"/>
            <a:r>
              <a:rPr lang="ru-RU" smtClean="0"/>
              <a:t>структура не динамична</a:t>
            </a:r>
          </a:p>
          <a:p>
            <a:pPr lvl="1"/>
            <a:r>
              <a:rPr lang="ru-RU" smtClean="0"/>
              <a:t>стоимость расширения на новые области высока</a:t>
            </a:r>
          </a:p>
          <a:p>
            <a:pPr lvl="1"/>
            <a:r>
              <a:rPr lang="ru-RU" smtClean="0"/>
              <a:t>механизмы обновления и отката данных программируются отдельно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2" descr="http://richard.cyganiak.de/2007/10/lod/lod-datasets_2008-09-18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1"/>
            <a:ext cx="9144000" cy="70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Простейшая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80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832"/>
            <a:ext cx="8229600" cy="3862699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059832" y="1196752"/>
            <a:ext cx="271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Страницы и ссылки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8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Традиционная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81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6884"/>
            <a:ext cx="8229600" cy="3772595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745388" y="1196751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Категории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7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Традиционная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82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1507"/>
            <a:ext cx="8229600" cy="2683348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745388" y="1196751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Категории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4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Традиционная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83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6884"/>
            <a:ext cx="8229600" cy="3772595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745388" y="1196751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Категории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4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84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76884"/>
            <a:ext cx="8229598" cy="3772595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131840" y="1196750"/>
            <a:ext cx="305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Именованные ссылки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2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85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2" y="1772816"/>
            <a:ext cx="8650188" cy="3976663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2411760" y="1196749"/>
            <a:ext cx="491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Связь с типизированными данными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5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86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2" y="1779756"/>
            <a:ext cx="8650188" cy="3962782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251767" y="1231234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Запросы к данным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483768" y="5949280"/>
            <a:ext cx="594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ambria Math" pitchFamily="18" charset="0"/>
                <a:ea typeface="Cambria Math" pitchFamily="18" charset="0"/>
              </a:rPr>
              <a:t>{{#ask: [[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Категория:Город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]]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[[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Население::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&gt;10 000 000]]</a:t>
            </a:r>
          </a:p>
          <a:p>
            <a:r>
              <a:rPr lang="en-US" smtClean="0">
                <a:latin typeface="Cambria Math" pitchFamily="18" charset="0"/>
                <a:ea typeface="Cambria Math" pitchFamily="18" charset="0"/>
              </a:rPr>
              <a:t>|?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Население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}}</a:t>
            </a:r>
            <a:endParaRPr lang="ru-RU"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0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87</a:t>
            </a:fld>
            <a:endParaRPr lang="ru-RU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947362" y="1231234"/>
            <a:ext cx="324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Представление данных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C:\Users\GANQQW~1\AppData\Local\Temp\SNAGHTML1a94e2da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6" y="1789137"/>
            <a:ext cx="79629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4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88</a:t>
            </a:fld>
            <a:endParaRPr lang="ru-RU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947362" y="1231234"/>
            <a:ext cx="324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Представление данных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4" descr="C:\Users\GANQQW~1\AppData\Local\Temp\SNAGHTML1a9a8c52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47890"/>
            <a:ext cx="88392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Tags as a word cloud map&#10;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50" y="1686919"/>
            <a:ext cx="3009700" cy="31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0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89</a:t>
            </a:fld>
            <a:endParaRPr lang="ru-RU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947362" y="1231234"/>
            <a:ext cx="324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Представление данных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5133"/>
            <a:ext cx="7200800" cy="25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</a:t>
            </a:fld>
            <a:endParaRPr lang="ru-RU"/>
          </a:p>
        </p:txBody>
      </p:sp>
      <p:pic>
        <p:nvPicPr>
          <p:cNvPr id="4" name="Picture 2" descr="http://richard.cyganiak.de/2007/10/lod/lod-datasets_2009-03-05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" y="0"/>
            <a:ext cx="9000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90</a:t>
            </a:fld>
            <a:endParaRPr lang="ru-RU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947362" y="1124744"/>
            <a:ext cx="324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Представление данных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" y="1556792"/>
            <a:ext cx="812585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Структурированная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91</a:t>
            </a:fld>
            <a:endParaRPr lang="ru-RU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947361" y="1080001"/>
            <a:ext cx="324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Представление данных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14" descr="D3 chart bubble&#10;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32908"/>
            <a:ext cx="2736304" cy="28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mple donut chart (jqplotchart)&#10;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1628800"/>
            <a:ext cx="2567600" cy="2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acked series line chart with group (property)&#10;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6333"/>
            <a:ext cx="2592288" cy="29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eries stacked bar chart with group(property)&#10;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2541290" cy="28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howing a jplotseries using the gridview&#10;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41666"/>
            <a:ext cx="4247480" cy="27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ubble chart&#10;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04" y="2530595"/>
            <a:ext cx="2433984" cy="26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3 chart treemap&#10;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40" y="2522995"/>
            <a:ext cx="2320776" cy="23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GANQQW~1\AppData\Local\Temp\SNAGHTML1aa4beb8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9" y="4005064"/>
            <a:ext cx="8290318" cy="25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8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92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2" y="1772816"/>
            <a:ext cx="8650188" cy="3976663"/>
          </a:xfrm>
        </p:spPr>
      </p:pic>
      <p:sp>
        <p:nvSpPr>
          <p:cNvPr id="8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Семантическая вики</a:t>
            </a:r>
            <a:endParaRPr lang="ru-RU"/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411760" y="1196749"/>
            <a:ext cx="423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Автоматический вывод знаний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93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2" y="1772816"/>
            <a:ext cx="8650188" cy="3976663"/>
          </a:xfrm>
        </p:spPr>
      </p:pic>
      <p:sp>
        <p:nvSpPr>
          <p:cNvPr id="8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Семантическая вики</a:t>
            </a:r>
            <a:endParaRPr lang="ru-RU"/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411760" y="1196749"/>
            <a:ext cx="423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Автоматический вывод знаний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59832" y="5767868"/>
                <a:ext cx="52890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:столица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⇒находится в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:достопримеч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ru-RU" i="1">
                          <a:latin typeface="Cambria Math"/>
                          <a:ea typeface="Cambria Math"/>
                        </a:rPr>
                        <m:t>⇒находится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в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>
                  <a:ea typeface="Cambria Math"/>
                </a:endParaRPr>
              </a:p>
              <a:p>
                <a:endParaRPr lang="ru-RU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059832" y="5767868"/>
                <a:ext cx="5289077" cy="9233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54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Семантическая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94</a:t>
            </a:fld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2" y="1778813"/>
            <a:ext cx="8650188" cy="3964669"/>
          </a:xfr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2411760" y="1196749"/>
            <a:ext cx="423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Автоматический вывод знаний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59832" y="5767868"/>
                <a:ext cx="52890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:столица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⇒находится в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:достопримеч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ru-RU" i="1">
                          <a:latin typeface="Cambria Math"/>
                          <a:ea typeface="Cambria Math"/>
                        </a:rPr>
                        <m:t>⇒находится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в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>
                  <a:ea typeface="Cambria Math"/>
                </a:endParaRPr>
              </a:p>
              <a:p>
                <a:endParaRPr lang="ru-RU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059832" y="5767868"/>
                <a:ext cx="5289077" cy="9233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3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Семантическая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95</a:t>
            </a:fld>
            <a:endParaRPr lang="ru-RU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1979712" y="1060443"/>
            <a:ext cx="52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Другие часто встречающиеся функции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46856" y="1783357"/>
            <a:ext cx="8229600" cy="4525963"/>
          </a:xfrm>
        </p:spPr>
        <p:txBody>
          <a:bodyPr>
            <a:normAutofit/>
          </a:bodyPr>
          <a:lstStyle/>
          <a:p>
            <a:r>
              <a:rPr lang="ru-RU" smtClean="0"/>
              <a:t>Экспорт и импорт </a:t>
            </a:r>
            <a:r>
              <a:rPr lang="en-US" smtClean="0"/>
              <a:t>RDF </a:t>
            </a:r>
            <a:r>
              <a:rPr lang="ru-RU" smtClean="0"/>
              <a:t>и </a:t>
            </a:r>
            <a:r>
              <a:rPr lang="en-US" smtClean="0"/>
              <a:t>OWL-</a:t>
            </a:r>
            <a:r>
              <a:rPr lang="ru-RU" smtClean="0"/>
              <a:t>онтологий</a:t>
            </a:r>
          </a:p>
          <a:p>
            <a:r>
              <a:rPr lang="ru-RU" smtClean="0"/>
              <a:t>Использование </a:t>
            </a:r>
            <a:r>
              <a:rPr lang="en-US" smtClean="0"/>
              <a:t>RDF-</a:t>
            </a:r>
            <a:r>
              <a:rPr lang="ru-RU" smtClean="0"/>
              <a:t>хранилищ</a:t>
            </a:r>
          </a:p>
          <a:p>
            <a:r>
              <a:rPr lang="ru-RU" smtClean="0"/>
              <a:t>Поддержка </a:t>
            </a:r>
            <a:r>
              <a:rPr lang="en-US" smtClean="0"/>
              <a:t>SPARQL</a:t>
            </a:r>
            <a:endParaRPr lang="ru-RU" smtClean="0"/>
          </a:p>
          <a:p>
            <a:r>
              <a:rPr lang="ru-RU" smtClean="0"/>
              <a:t>Контроллируемый естественный язык</a:t>
            </a:r>
          </a:p>
          <a:p>
            <a:r>
              <a:rPr lang="ru-RU" smtClean="0"/>
              <a:t>Фасетный, уточняющий поиск</a:t>
            </a:r>
          </a:p>
          <a:p>
            <a:r>
              <a:rPr lang="ru-RU" smtClean="0"/>
              <a:t>Конвертация единиц измерения</a:t>
            </a:r>
          </a:p>
          <a:p>
            <a:r>
              <a:rPr lang="ru-RU" smtClean="0"/>
              <a:t>Генерация документов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Движки семантических вики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96</a:t>
            </a:fld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46856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OntoWiki</a:t>
            </a:r>
          </a:p>
          <a:p>
            <a:r>
              <a:rPr lang="en-US" smtClean="0"/>
              <a:t>The Information Workbench</a:t>
            </a:r>
          </a:p>
          <a:p>
            <a:r>
              <a:rPr lang="en-US" b="1"/>
              <a:t>Semantic </a:t>
            </a:r>
            <a:r>
              <a:rPr lang="en-US" b="1" smtClean="0"/>
              <a:t>MediaWiki</a:t>
            </a:r>
          </a:p>
          <a:p>
            <a:r>
              <a:rPr lang="en-US" smtClean="0"/>
              <a:t>TWiki</a:t>
            </a:r>
          </a:p>
          <a:p>
            <a:r>
              <a:rPr lang="en-US" smtClean="0"/>
              <a:t>TikiWiki</a:t>
            </a:r>
          </a:p>
          <a:p>
            <a:r>
              <a:rPr lang="en-US" smtClean="0"/>
              <a:t>AceWiki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6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2.wikivote.ru/seminars/images/7/7d/Semantic_web_stack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31848" cy="6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16200000">
            <a:off x="-2021296" y="2821496"/>
            <a:ext cx="5976664" cy="1143000"/>
          </a:xfrm>
        </p:spPr>
        <p:txBody>
          <a:bodyPr/>
          <a:lstStyle/>
          <a:p>
            <a:r>
              <a:rPr lang="ru-RU" dirty="0" smtClean="0"/>
              <a:t>Слоеный пирог </a:t>
            </a:r>
            <a:r>
              <a:rPr lang="en-US" dirty="0" smtClean="0"/>
              <a:t>SW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5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indikos.com/wp-content/uploads/2011/08/semantic_web_technology_st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4.staticflickr.com/3604/3365682994_b257c0c52d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1631"/>
            <a:ext cx="3324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02.02.2013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6AD00BB-C473-43F8-A94F-7C0377799425}" type="slidenum">
              <a:rPr lang="ru-RU" smtClean="0"/>
              <a:t>99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5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1E9887PAMsD8pQAZc3R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1CpgiULfxHVZknyEbicz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rGLPNWfc6wlNkhEozY2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984XmvqKyG4c3H6oADRV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McOW9E98VJMwS4O5MIa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ZYknQXpwLmnydP4tvrn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hkcIsUZEOcGrZsHizjgDZ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Cj8dGyYsZs66mS9pmLA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qwO1zvR8KoVvzvNVXBa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uztJOlgFnwSUkO9loOXy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I0kWuHGCfMprD4ulcrI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qMIWVmmpxIwhSCpFYs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4XNngrHIaRiN8iwMQft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aQiEBqOYggA652jDzuM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2QiyOgEYsJIPJAvKWq4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pGmXlK1bo8fQjDClFrEqz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bccGZAPMGRhzCcKtJhR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U82OFw4bFRwibK831Az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1309VXV8IGGzi4EbUiH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DyshlWzMWP2TTqVZ5sMq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DKrp9flJ66Odai4oFKh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KcyVS6FdCQn75MVtTpc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iPlKzc5psOkA0eRdmf3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crRi01wmnlPFxrsVDkyP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Q3citcRRyKDFUIA8xs8c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sGw6DMxB4sMLTbZCOyKP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DKrp9flJ66Odai4oFKh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KcyVS6FdCQn75MVtTpc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iPlKzc5psOkA0eRdmf3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Q3citcRRyKDFUIA8xs8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8aWNuMCX9u1SNg9SwKZb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MvLGBF3XJxAkZixgJSx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Wlk8DeIBJhzigHwMAbOB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4zJhAgJgENicyqmt1Oe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Hwfg7orW5CiuKmvYqGb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KG2PKWimMEyQhKolErS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aSc9kqlVoTj3bPP13x7ZU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Z385q6aZmTiKP2fKwMY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DI9B4FaNfkHYGYHEwbb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xwVl6TV6vjLmqqWO2uPz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3Qmh3SfN7elYaDGJzgR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ckygHH9HWI1zs4ZPP3Q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17h1U7HIaGgdYhJD9lg1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0sfj8jUyIu8FE1JNayD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WBaBJKrNj7cFk50oyQM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YsK4kVB8hd48Kl2KT7V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qNqY52Th4MfnvE8xza7U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sYHDMLZNCTCobmaKEoU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qXzmf1gCh6mokshsg7h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K7tMmOvIZ9Y3xJ3qwYx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1M1Itc8NJNg4dsTtEr7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IPBrkQsdRb4JQ4RivdeGJ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qhVxpQBjI9Jd5GKEljzc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NswAw2k6T3qNlKMWMic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7lZncI06NYUOfus0OjyY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Nhl0Rpwh0Y6G6wdkkkZ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m3H5pFTRDIAKyMv24wk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Z5fkVYZDsrRFc5QI8HhH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MYQxhqnLJSGqpsqtNQgWO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8OltAYeECaAhifKxuxh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Ork8tBbiOmC9XrYro0p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4UNBYBcJqxjtZU9suCsj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F8iiz29gWIQ7mqkSCA5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5Ptr3iWwMlvlQfEjF1aA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8fqFLRP2M4S52DAMz1Q5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RyI7C0RdghzjOQvKcK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MvbGzWzVvMvdQAvzPTM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pCCaVGM4S2GK6HnfvWep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zFluPvpnppeh52xq33ih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45Yg0bnRnS4HVwl473w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Yyus2oQIbZk5AfwyueZy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do605ZWfLD6Z7pMy8Z1F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mQV6xyyi8P3Cl6l1iQL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YA77MW50xmE91g4ZrnG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Wu4Gd6GaTLQFSlYqMCc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Yc44WjpofKcHED36IZk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imoJ00B4hmYgwSB89mKu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2qFpS2qnpMOHPB7CEwWH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xZNgeQ3o6jShD4sfJd4z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6saGlnGTcNVc4THGcjoNb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In6buAPXCYnbTd3FDUa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3rYUrX3lHkDCsiebcjn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HIOt9DKS0ohFkFcA8SUh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xgKKrrIRHIKPKf5XNpA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lNYyYCauV1XDaxJpcja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UuVXua5uGrJiVXLSs5Hc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S64xendhEbyMStD17Zp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SBLDjQ4ruMbCOSWWHho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J94ifrYHMlnmdbVsJT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4NGNFO0oHVu45DnFrW1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ykpMT1he6IDWc00mYNCp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ZHQO8b2IaWHk9sGl4o6J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NfBG0tXnXdOF9nrqiNE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FS2tLoO2t0lyTBdrazK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wtijUD6i4DfmAIEwIzyU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kBuQdQC5jpsamzbstaWb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jx0uNDQbd4LH8HO4qfFY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Tqm4lf5oYySBhXPI3Zf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oEquDpKGvXotDA7JhB5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PxpReHcGJaEv1HDRBGD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SO4jMgc1k0vYVZArbeoH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dOkfAkHE3mibOT4Ma2uP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O7yp5qZpbOaUjAxZ6SY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dPSKMPvBMdGZ0cGaehE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1TAtfbVCQ86wTIwlDaTz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ejAkiVDHqt6JOZ9izkG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TtiXDTDuKBs4FgTVSZY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p9UxblBzTRzGq71khK3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JjTpDrHbdQg3936HhT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vZQMUxHe5LUUSaeiWX8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93Shb3L2yMGek3DJUZ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Ls46MTtbK8ePL03726c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MyYPS4L8ylCHURJl1KcF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4m8gTRplW2wV99GI1gvak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N1CUUng7JCtc3XDlqB1hv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2j1ZkFfgCk3W6ZNwA7g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BBs4pQGhE3NB0G8WCfT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wlYFnnHAfEhcIpxggoz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IZizHPti2APRLrFq1cvP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9uY7oEu0DGLf566Ktiz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kNYIomZvSIFwctGgZ36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rsjq9vVhMCa0ab8Fg70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glNYFWnk9K5rRk059o6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z7Hn40LM5eJV2vlXn7fc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8bWUfjddcIeLNUBokEp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L4bmUHEuMNm005XX92IO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VnSNqRbwUBPRqRJSovzI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pNUvrnunnHXy9Nu6hMj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4To6Cix84GWs33ZUmkRLy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a9F5dhDdeBhuY5TUqN2x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URIWoheNpFxEDLQl9cJ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hEOpdmlvdmw1eNnhTmZ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Xks844EPN3GyA37Z4Rr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QL8FlSEditpagUzyk4M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md5JHPcEvWliZR7v0Ln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7Bw2YRjnb09FGuX4hgRo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lGdjaUh7Zi9LcQC26Mw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oVmC2Zzb23DEgQPEHo5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vVi6sf94S7BFhiWxShxO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8xALds57kOExprkVxk1Y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pgW6e2LkUwc2DYWXFuR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3AywH9wOwcBoMLvG2HYK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0JSvdWKdNhVCuZcGLVB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W0EzpQhkZqIgAPEcWz3i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tagwtmV29guyMRQDwTV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XYOd04m5qo1pKuhliVAr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3SN5kNZMYxcrgJooLpbx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Tdpn1zZ1sZ2DxuiTnVo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M12Mli2anW1Xg376km3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w9jllDw04lerqnkedGYi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BzeeMgA1T8FivStZWpEm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D4RWAn77wO01mo91UeLxV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JPCJL69m9vRqxK77Rfp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6L8RsLdJzEfcWQpB2vuS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q4kISPyoXQdD3uSikVCz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dBTHvOJV9V7AIN72lU1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AKwtQS7uOHTYf6UuO8hp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Idl7ac9XUpjNQJPakJE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vsL4bhzIyBjRTGmoExLc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hVWodazhBhGpHSl51Rnc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tZP8OW57fuhNbQ8N4p8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0AmfyyT5GQjyeJdodCEQ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btZt2ywUOORyrWy5mDc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7THvWdNY3zIrNm9lUwB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WDpbfZ3v4w0Zl5LwCi6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qfm0fKuWLByE4gzkPzer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QZ9bV0JFSGwEW46KYOV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hz6DdFsrbODao4HwdtYV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rO03znUieOIEMp2332Lo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sH9HqRkiVcMDykbSqmLz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WhhGIUKSM6y7mjUSW3Y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S8RISbCpD3RJKRpK9qx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5rYRXxpIBvPrp8OZ1zg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fCy3sbTxoQ4c3pJ0d40V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UjrhV9oYL3dAbmjU5dO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md4of1lcmx3TIeBbgK9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0YtenHjYM6neVXecwTnCz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hE5jTX3UGUleBaSj2d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wLeaqO6r9jgDsWncFs1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N9pOw09T5YC97Syi9AJ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ENhmYJQMNujiWWJB04P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0BZAl13Al7fRCRNWUdd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2WFe8I18Knc6MFmnnPI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ZAFWOSM4CzegwyRPVYWCI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24jSO49BPkGAz3V7Slyc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Fw47zxQnpEgQTAUgTXY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qc6jsfXnEWOapNOGvCL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jI9kdCrBeekN6R0f4Aq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2Jb7sdsln5WoToa72lV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k5IQNhUOrBmX3kp2eEkJ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Gr6sshg5Rp51OyKRI7mO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QBHWFfyb2S1ZGq969e8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RHYC5Xx56WBrTApvydNc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nUIKXWbHUQJBJZY29BD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newzGEFV4EbNj3UlZBTo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nTBjGtdBMtZvUdPlqvOwH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IiQqxv3cz6hjwtdogx1Z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pWGU8OB13n2BweJg7aS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wZxq8Almn20CSUJCmeAx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hVXYF0qR7T0kpGnIG1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TKBL91NvTdOrq8sz1Px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BTmPwuNDhx1BIBs9VlWv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vKi54gOfT0g4dR8ANSfC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6Cxu2eEyzQmUhk4CQtV3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jOYMfw5lKu4ugOkuf95H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Hqhnw5R0rsu9eG4so1uv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dPOOvZGUoVMD7xuSZ0tK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2iEw1mHQ0WHxH5zon8lX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07zEpMK3db3gdrzIzSkx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mBywYw1t1QnBPGeQzT9k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zQk3ihqBquyrKY5TOe2J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hvS3NDdn2Lp0bYe18T0V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SBCSuJiqnJRL1IbUdK3p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3oWfKG5UiYrmXJrpMHi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uD9CuhV0ErdztrEy3U7oS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AYXnHT1hGKM0xeWfYCls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kEKstNXm7qLeOXinYbT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AXbdtxIFFEoHEiCepdjj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eiqZXBE9zqAD4NhgkqD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Q6iZKJLGGY3dJSMtA61v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61ePX9TTGbB6sjGXRUn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zwwLzcpJUEoWN1noRpV0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FbeqBIzpAcnzTG41lV7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9BTgzEDvcjsdt6S5dai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zQ4otQPxpf2SZhKUMCN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BCqtMCf77ceurnLzF23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4zjpdW8L5WjHerY03dii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DvPm9cWKJ95fyQanpiYm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bJ8jBFYQQtfeWOzQMVOk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BZT7PFOZkKIkk6dQBhL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0jTlOyv3yM6089ptPi1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7C8KP4qQPcq3D6JIIAUx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vButCWkxyiSYYzdtRfth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ejX4q7rtSqtwOiRlVzI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2qWukZGEkVY8lh9x3yJ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89aQflrLoRhzmavyvc5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usLVCwjTybIqbOTAR51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efVHPn3vV8nGEH5kJUsu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RWZGEVlZ3koSewZUGWP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uabvwm6Dyi9nZI9I8aV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hLtzlPevEgOhTuwtqODX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wDCbE2ItSMjbo8rsAEuO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z480cxeHRku0doHVbwS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k66dCeHmi7mrcoqlCHh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MTh8LuC64yWxK1TYUZ0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xYv893FPDbY7ytj5jEPy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DLcivQUbRXCQjcWutcKb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uEDprDMiVUrpfvWsZLc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UUHG2qvOKRkPhxE5pgoy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oUXrx0cYY97uJJHKBmM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4qdoNTmWv8YcwNJASvB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HNOVoEE2MTyOPwd9diB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KnXJi7HcpnIMW6u7Dqo7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wxcU01thwoHTIpARvIhs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4DHXcmJhiaPwIhgIuEDyv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7WNNylNTLbDsTvWOEJZ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fkKBWG7JMEsXSYYcPDYv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m08j804ETQGtA1ozbWv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4PmdyPZPwaWfzNFecMP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LqVUp5y2IXN1VjXVseF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wksBUWKIrW4h3VhDqTg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ryRlhgjBsctfUAsObBiZ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XEg1DPNLOQ3xTUJyFtoP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NN1HaCIEastABc4fCuN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EKrIBggZf2KCMgFrmU1gt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bnHy4CWPBFm5Rs0WEb2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3ijxtpQT2OsbCDZCy6I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9eIGdXe5H060Iaoy6ZI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evlCfGPCEfWzjofx8wYH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FQmW2DWrkLf4NbRaa4p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f2jBm0Xbm99GSGLSJMZH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O3jrlhlODdopqO2lFCYf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6oVv5hqhqspEdghVEGQy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hsfXQo7mJzDcXVvQb4n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ZMAM3KXhpp596sf8q2a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00impOvLba9lttm4lmp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7OO3B2DkbId9LAuGk9M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Bps2WkXe5GdqIdhAwqVq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EBAk67OcAuesbvTftavH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0LZLLmHNEhGMTuymcs8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8jIMzE1fEw0bN33PhgC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tYH07YWkvmWzCF2ZM2Mp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MHGvinbReBmcQK5zw3ik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fdqnMhtzBEijcZjCFz9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dpPiUdwI6j88ss4VAUn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Uwy5fUnJanvU00yumg3S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b3xRyKZfftlwviKPXCl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Cxr3n6x7A79VluyolDKV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zuvfJxjrxbQqrZpunSH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RgOOhwZMopPA65SQ7gu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mAXggygHCcCAYXy7m0N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4U2zYRgReZ8l7VitgKbP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2jjerb4t65Qg82fykV21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Q0sVfwHkJEov2dHAor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rDQDPTJ3XJpq7bzwV0k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HIpffz9MoMF9omBipDXh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Z4V184tqrrZ3W8dzDaTb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LXNcUDBHzmCMJkkdq5jX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alqt4Q0MoAzljXeW9PPJ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qapTepJNSohxNrLrzLH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MgZSFRwyoGncJJ4ijxG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dn1nZuWt7BlwVg4bBA3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4MaNaHg425EnW1RRqeQo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cgvvnn96Jnk2jecbkfc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Sxj2jJ9OKjUoAUhFkTV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3UICFeUBcd7VoYbk4qWV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7VEhUFUj7CUAtpjG4VT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mxsaLnAk2gVn8IITLaC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gEwjtZOuZpE2MNYnkeG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1NuM1nl11uUrE0LBcVuC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WqCvIGAFsdAMDJOGXr9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3lUM9Ajnrs1f40PVC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8l9XCJ2KotQwQ3avFEr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QRn1MvX3tG6MiglK4RCI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V6SLvrMuw18suhAAWwM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Bbzl1nep6dNNf0IR3Yy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Jmm4ub8NgDrc99K5U92F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xDF6nS3H5KYtrdZWS2gi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zyTD4ciwXA6KmvoXcuz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eGHx5Xg0oAPnhDfOL5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p4LTaUAAKjRJWg91ZvhZ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4DQM4auU5Vt7KHNZChR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sonmOyNIOPUWcDXSIVe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ALljqVwh4Z0krV76J6F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m2Qz6X4pBKeWOIpnOgJz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zs4fkY60n6IYUXGZ1i5vK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fvogxue0znDENaRzS68B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6qqM8ZuEWQy0qc8PqLM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KDP5XcdvxxRBoXPKmewV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5NJEq3GnPYBEGNX32iq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8PNaZFoxR60Yx1liLaP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0Kh1NjbeuZt4EURg30Yh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DIgVHKwgC8ifP2SXS4m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Uz5zV51LYTmhNTRliKC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buE4soV17tOkSwpMLLzJ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1usmqqu6OcrLu6zLSCqH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Lp5On68TVuSCdNyhk1a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tkVjcZsVVoD9GXkB70F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BulXjk6F3zpUWLS4U8qZ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Y46BWIUa8DlbIrXeG8O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4JM0zI35xSwI7vhQIonKS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dF7QB2hQkthM5nUrpukF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yK2r6Fsiai8UkkAmZR4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sAVGoXJqvsCXdgwhXq4z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ZBWv81nTOQ0Jhrvpguz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k8NbXJWxZ0uxdTIK5pMM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coeK1TJRx4mLsQzd7uX6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hn6kPIUDwbu2BkKSPH2B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XuY5Lxaz0BDkjzpNcFZb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ffQbFnERHa1vpCmKWms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og0bt1vnCtr8fIeASMU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jO9NrrICIoDlRzatUDmj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3hmDwmuG12ZVXc2Gz3FZ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vTREqoShMAULKRqOVm8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vCbBB6RF1q8Q0gT5A9xZ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mVCXrd3jEyNZMtMSV6NJ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7SKqtVatqugZ9whgqb5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1csagL8iQIHUwV1sWEe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XK5W13q2eDkXUqvhXha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4iRWQQs98vNtFeH5jJ4SO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Az1BXEHWizDTrdZbdXT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uebNcDy6tUAfhnOevury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2kfSkyRUVoV34Np9s4oc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icVBmYsoEz2AbQxjiZey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jdi1Pl1m9iMi23WIbTs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1tByC9LoYxK6THil96mi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OSOunAOk6ssXcPpgJS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Pljw41GaWRtT0Uqwg0n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yV9epPJlarWhFIJ7LbzD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EWvtWTntHEpzkTl8aZAK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0U9HwB6pbHNghdJWTQY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V0CwleiZnzTOSBzqhD0R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S6oQMD1A2HZDWAkfmLnh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M4C8od5JLCgH22iFPtn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gDg9BEucjsPakkeEeNvi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meyhWGVTUR2GNYRfCqfz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CQjk2UOzhB6HaY4LDn2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RRIYrbfA5naSg2BkINg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gdJcsOZBH7Yj2p7XR8M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8DwfMYb42m4ymGyXfKDj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wUHOEiIriTgTJ5sbogo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KIQ6dKmjmobf5okBXxr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Wcnhv9RUYVmYn0G1Uf4z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OIGULLywMebs7BxYkTm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isXtu3lmVLlI6Z7JwX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IgXQDqWvEJJDpeXhgvap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6WtdWsFd4IZj8WnTjBdHu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MUprcRnt0S4FDV2wKWEi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7ovyQAmpHi3gJGwDpVq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vfvmPUV4dXfQ46MSzRb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YszTMfGoAHJj9zl5zl9f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z9ugLC5fZTivq2YXO7Ij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RbXDMYUyEn2EMnThhH5i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INYoJJ7XuykZBm6IF2B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wqwXikm4fRzwTpovt3j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0E8j6Cx2wIKdD4JOkKTU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VT9yyiDE0lEHpSOYdJxd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GMkLFIysNbAIfax4ep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5ik26RJjCljx2cBtO7Dl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yVERZmx9mq537sMdxXW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VHR1pj9eJirRHuG5Y4FC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wP9yOFFjOt9n7RGUFm0i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vE8HLQGrVfvIpPHrxRu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UKlVxChzrApKjuq6UOC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vkEjGp2gCGcnCvDlCRoD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RorQceO8OnaTKolQj49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iEvc0rXFqe41SWtGq3Kj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AqK2K4uydb5V6MlZdnb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IvpmDD6Bvag45sYGTa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WXQHkqPn7C5EB1wlIRU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0rzavfQUX6jHM0oMajhm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3cl0aZzV5df9kOvOvCUY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LPHgxeHhY4VVMxyEidh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aqtqskbjXUjmc0Z4SBF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IFeYN3zHPlceFhN7Mn6F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CqlyFekGyxS8HNbtx8K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kEz6PtuLXpxhjdKvUMpHI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9XlIhLOhJZVI3OCenkn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lwzZViQYVPVFhndXWyR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dZKnRiKpTWatCO8hQwr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Mowe1qoOhvSsjzfyrxdv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aZAGUgUk3mAzwTLLXYHT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odoibtT6FxtUDEFo8aFO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ZhCbwiDHSUBIBRDhLVBy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HMxmllT63mRXR12qUvly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umqsZiJQKhKJAPD9WiO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zIYrEUnwZa5BzkKDm4pAo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RD0Cfk05dTR1hbWTlBnd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c7rcNLy3KBQfuMrm2pP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Syxsc3WcoDDirSb3xfw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Zj67ovEnwBZOVk73BaUD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b2G9rZyYnXulfSEkyv7x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CclybZRA8VJCnvM3BXE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By9RA9z2HUN6N8BSN52Z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N5DiocH01A2YquOTOy6M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KLnL9zXVcl8e0gAMRoGG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BDu9yvUaTMXWofVSAFS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zp4heI95ktQeu0OfDc6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0u5yXVYqTHFs354ggc1N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FHjQsOjvW9xKcENHV3xG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5aLV4l1G12rjoAcGKd7T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z1WIanVTQTNwoVN2RDpd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0JGu4ArNGyUVAJYlaEK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vSbhSHlutmuW0d2Gilr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sc7n30KgkwL9hEl2Nu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GpbQ86uKjpJaBQ8kTJwC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4VIDWQG5mvvn6UBopnpb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uOLoOFHlP2O7cmQCgk0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Bauy2i4Txy9NTItCBJ6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DcnTHPhTvRjPcAUgCpgV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Xos78DIhXIYKwib8AfCD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9vGb2FouW0UezEobwE4S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u4vSIl6HFKlneYrAGDad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Qs3B4uP1jQcFUoBgUnb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p93cH0yYsQoSd3O6gBR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MW6PUwn2ixWaLcXLN1GR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7wQxMfnzLeGUSKGJ0tyW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az33YqJN1CxC2UyRMP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h1ayrN6ApqMUZu8E18fF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lA1UyoO2a66Nh2SqYVH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Q7U4J8Nk6IxvFzwxfHLm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Obc6LBajXoyeKTZtFGeP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MmjTqFZFQQajJSCmca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tSkX0eRK7hR7IJ5cKS7UI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XrODyM248qFqVpKsHJDY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ozAgA3j2FdC6OVugSTWB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vSNsRUuq8Mrg2f2hbZK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nDwLKscisUQ7iEZBkenJ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NOBPXrRK27ZY4Hs8bpx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FySfdBIXQCE35YR2W3zo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g4alO2NlzwlW93WIdg2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ATqPCgiVwye5wcHkz5YJZ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VXsWIEVelBueB1YOSf9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5hBwpkV0oj2Gf0aQggC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9yMRitPQ8uQZRakceBj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bUMXD1YTyUTE83Jx1say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xilyPcRC0wGeGrRZCRfuH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Qf90v4107HdXmR5kPNR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tHYoE9I34TXK9d11vUns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6d2hsGARaF0E4xODvURx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raGSsGCnGWBU8VXeClq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XIMyvbiXno8ULRAzeTeM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HxBrNurDOdDVTc8pLX15h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3aoSFhiw7xFSdY6Uar4J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Mea6D26w1KzTFBaDv1E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eTECskJNHfvQo9IzDfqB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ijjuJxV34IVb0gs1zMN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pStsWak163IqqAdXOz6p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24jSO49BPkGAz3V7Sly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3Ks1Kp9kzSJS9PMmO3Ap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Fw47zxQnpEgQTAUgTXY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jI9kdCrBeekN6R0f4Aq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2Jb7sdsln5WoToa72lV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pSbeLR3bbtiseuXw8bx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j0Cuh9stFH6lhO4SMFau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H8PN5eQjlF3TK9IkLDS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POL8DktmUMkbjtFt4eC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in4U9rTwBXh3i01XAwPY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zyQfFizEtviowo4Ia1tn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o9qprUBUeVESrFh5Btae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vLAjJtlaJHDeWCoiUK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nOd1UWopqF5jAkiYAbR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Ud9s7BFDNgSYWuhIDYFF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5GG7IBbBmo9ATZSsPMJM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qCoNGRyTYvuE7sLZS3rc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Xe2xNvpfsPHQLRwjPb1H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24jSO49BPkGAz3V7Slyc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Fw47zxQnpEgQTAUgTXY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jI9kdCrBeekN6R0f4Aq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2Jb7sdsln5WoToa72lV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iEtdGBgNKEL6AV4OZ5T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0g3be95kSmW6ATwYPPB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UfaEr7D6vmF1Nv4UMBWX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KUuDSRlOvn6cEA41Qs1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IvAyEfeRrdS8vg9OeLLH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UARtQLKtV7MObZ2kd5zD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kv5NS2efBh4qA0Gapt6X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mG49LTxF8dl0gmo2TIeF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KKp2E2F5wYCz9oJIglIV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zOZcHxgLjtZdrSNZ76sB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OlBhQb9TVvnhf3JUVk3t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6eSpGQUGlFUWO3co1nK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8sbyqcEhu6D5xeIo4zn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gPdHfX878q59fmpruiZ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njfGIwjGJk36X2bYAWyd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QEOQZzSr5lPysTszfBOs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ktU0xxjxe4w4B4jHzWohS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68onfwI2GWaSsBSRxJOi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gozhw1HXo5N6yFsBkmJ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oArQGn35EovnRZNXZGlJ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kPmnQNPRRHMo9Epwd3nC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A7yRNe2QSUnVFRvV2RU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kPdZ89khYOSrlikBdiB5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KxE25qt48czr7A0FJS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5l3cpVorzb3n0ZQFkjUj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AaNsOmm2HVlju5NtY7Gc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ktZO7jl1PeEFLSpX724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2HuKSQlMDeAgPjtZf3GF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6FPkU40ZE7iQcqhkmqvG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uRmjSv7HZA895Nyp9dX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5v25t7M1PN1V2EqXMkNY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pDSbFTCbZ3vfJPSZxRR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bufFWtIlfChN5pchsSoD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qMVA5MNV70OlrnW0X9s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sumigrL1JugLHDUn7eO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VJsMfpYHPfd4tKlnWyk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9gt4RPXZz1dQ7UXv2hbCh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5v25t7M1PN1V2EqXMkNY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pDSbFTCbZ3vfJPSZxRR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bufFWtIlfChN5pchsSo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qMVA5MNV70OlrnW0X9sD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VJsMfpYHPfd4tKlnWyk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bRKUHbI7biqkmgtByeiN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5v25t7M1PN1V2EqXMkNY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pDSbFTCbZ3vfJPSZxRR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cCSb9ZDnYoWS7Try110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w667opQvmHvV59FMa2j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bufFWtIlfChN5pchsSoD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qMVA5MNV70OlrnW0X9sD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VJsMfpYHPfd4tKlnWyk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baJ1nYI5FMLMdJ7LQsMQ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ZKYOlsVfaa9wOZRDZxw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6djsgBLw4toHWZuYUW3s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4yFKtKW1OmX0DKvScj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772R81Dz4Rk29KNv80A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JWmJt1KJY0YorxIBBUn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Qc8fOFTsStsTiGCiuxpBk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bmSmKlKrMrS1Ygc82lbd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KPKgPFLNoo7mX5bpcjU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sJSUQjm8rVdw5BjX8LgrP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KPKgPFLNoo7mX5bpcj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gMyLHl3L6PWrUKe1FuKU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NxG1rIXjuoPp11NlpL2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6PbRhB6xxNwxj5m9hVqtB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o0mlOZiH1OdMaLBbq8dH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7fciVkpQFM3UGIua97RL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23apz1ZYWgWC55NYDpn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6KWrKNg4jzCcMAfiafx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EEx2sW4oTrpOGlznim5P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jSHWqc8QCnUmHVFYFL8G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1nae9PnLSMQLplk9BDvDO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MXUUJMWbA4B6LxgiJiKk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uooEE6LiCPMwWkAZTdHP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fYwmq2zI9lptF5ErikaO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0k0yuar5DguznjxMx14kK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YOQ6Z0DhHePUVd8UEPDw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iK9aEAzhkGcoLt3YY9rh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Eavi3cZ2EjUa5lEhVo7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85IvF5nMYccx9lRn6Yc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LAsYeuKTiM3A2qzywTES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Xybipxi9XtAak83HRT2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uyjrNyriVBC3CTMV5cB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0R5quP2LPgNx3DZYKJH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d3js3qgSHgORzhL7aY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ueE4gmiWFSVcFL2Ba50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bc3gFuOVry83eQJ8feiXP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KPKgPFLNoo7mX5bpcjU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g4C9IrOVOydq53XTqL9i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KPKgPFLNoo7mX5bpcjU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a81CLyNWi3yVjCrVKgY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wxXGq4fMOnFAZONOpqCx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PWqusIIfS3ryxlTwZxxCV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KPKgPFLNoo7mX5bpcjU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wxXGq4fMOnFAZONOpqC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YIxmS2Fxwvb63v2EBK9J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zbZlnFRVYhAOn4E6CARwc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pWehh89SqzAO0pLlWw6D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nWgs7GFKPUWKOz9MLeIh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YyWs8rptseS39Bo7dKeix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FABK4Hbt3105n6vpyBP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3KjfNwoGGqKDgL8IW3xu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laB6cmLpWdkxQqOUF4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nR3rDjLbfBijxS8a3cdU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nWgs7GFKPUWKOz9MLeIh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qa9E0ODo2YG0Jf9UkkkmM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MvLGBF3XJxAkZixgJSx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Wlk8DeIBJhzigHwMAbOB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4zJhAgJgENicyqmt1Oe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KG2PKWimMEyQhKolErSt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qhQHNmYIaWC7eH05gMn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4AJkMnAoJBeRWjKJev0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oHcZjarTXBkTGPikgiv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kispYw6dV79Hb27N4p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vDBd0gX7WJNXZvuSRLC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rEILitlpFakhgIXPDO0I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lDzSH95EmzC03WPTtrLW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w3DUrUeHxy8omUxTbUMK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JYDfcse5bpmHLoL35bYd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zNFcgae13TWijEhbIMt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dYXDDqF2QCHnLiSEu4u3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kqq8xXervy2QLnKef87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Zn5qmnmo7T53wD0vMOW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hG6KpPX4NY73q327AR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unYZXR1TBRAw9aObhzeV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DKrp9flJ66Odai4oFKh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KcyVS6FdCQn75MVtTpc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iPlKzc5psOkA0eRdmf3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Q3citcRRyKDFUIA8xs8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dpxsAfsmOwWn6ezWZnq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UqkPwsO5itfPonk0Zfgg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pHf2e1BhfAW2h8Nrzdu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O85QE9l2IhHyT9cL4tl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6Vq5ln6hKkHog0V6Z2l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4GFYLFyttYEeEw7iUXFn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fCvz7CYsRLdmS7WnnsW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lIeEeN80S3LESsk41J4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pIglIfAJSNfvxioBsQU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jc0MdKZ2hndmEayH8xP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kxh5OH6TV4hBhMltnak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49UW39af4Ai8qcFyFI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Adet3iqc8DepoGm8YrUZ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qvkciKkFa2dw7pvgCQc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aaIOSGkjAZLFSlLKSkIt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mgbxJylTVy3bW3QlENsJ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nRoE6ecTXT1UQXivzRQf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NUEeuyB0E1h79SVwcLr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Qr9t7mgwQ6ox82iYl4FJ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mcJjhDM6woKITk84r6H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92cT39eASGWHvcVNXy6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yOd6Uy1TiQNSM9BsxEd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1436</Words>
  <Application>Microsoft Office PowerPoint</Application>
  <PresentationFormat>On-screen Show (4:3)</PresentationFormat>
  <Paragraphs>569</Paragraphs>
  <Slides>99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Semantic Web  и семантические вики</vt:lpstr>
      <vt:lpstr>Введение</vt:lpstr>
      <vt:lpstr>Что веб-разработчики думают о Semantic Web?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Что такое Semantic Web сегодня</vt:lpstr>
      <vt:lpstr>Стандарты</vt:lpstr>
      <vt:lpstr>Слоеный пирог SW</vt:lpstr>
      <vt:lpstr>Слоеный пирог SW</vt:lpstr>
      <vt:lpstr>URI</vt:lpstr>
      <vt:lpstr>Слоеный пирог SW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Слоеный пирог SW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Слоеный пирог SW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Наука и семантические технологии</vt:lpstr>
      <vt:lpstr>Как найти свою семантическую научную тему</vt:lpstr>
      <vt:lpstr>Актуальные темы (на 2013 г)</vt:lpstr>
      <vt:lpstr>Слоеный пирог SW</vt:lpstr>
      <vt:lpstr>Слоеный пирог SW</vt:lpstr>
      <vt:lpstr>семантические технологии и промышленность. Linked Data</vt:lpstr>
      <vt:lpstr>Слоеный пирог SW</vt:lpstr>
      <vt:lpstr>Слоеный пирог SW</vt:lpstr>
      <vt:lpstr>Семантические технологии в бизнесе. Семантические вики</vt:lpstr>
      <vt:lpstr>Семантические технологии в бизнесе. Семантические вики</vt:lpstr>
      <vt:lpstr>Простейшая вики</vt:lpstr>
      <vt:lpstr>Традиционная вики</vt:lpstr>
      <vt:lpstr>Традиционная вики</vt:lpstr>
      <vt:lpstr>Традиционная вики</vt:lpstr>
      <vt:lpstr>Структурированная вики</vt:lpstr>
      <vt:lpstr>Структурированная вики</vt:lpstr>
      <vt:lpstr>Структурированная вики</vt:lpstr>
      <vt:lpstr>Структурированная вики</vt:lpstr>
      <vt:lpstr>Структурированная вики</vt:lpstr>
      <vt:lpstr>Структурированная вики</vt:lpstr>
      <vt:lpstr>Структурированная вики</vt:lpstr>
      <vt:lpstr>Структурированная вики</vt:lpstr>
      <vt:lpstr>Семантическая вики</vt:lpstr>
      <vt:lpstr>Семантическая вики</vt:lpstr>
      <vt:lpstr>Семантическая вики</vt:lpstr>
      <vt:lpstr>Семантическая вики</vt:lpstr>
      <vt:lpstr>Движки семантических вики</vt:lpstr>
      <vt:lpstr>Слоеный пирог SW</vt:lpstr>
      <vt:lpstr>PowerPoint Presentation</vt:lpstr>
      <vt:lpstr>PowerPoint Presentation</vt:lpstr>
    </vt:vector>
  </TitlesOfParts>
  <Company>ejksfklq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Прагматическое введение в Linked Data</dc:title>
  <dc:creator>dwfsakmj</dc:creator>
  <cp:lastModifiedBy>dwfsakmj</cp:lastModifiedBy>
  <cp:revision>160</cp:revision>
  <dcterms:created xsi:type="dcterms:W3CDTF">2012-03-14T07:46:28Z</dcterms:created>
  <dcterms:modified xsi:type="dcterms:W3CDTF">2013-03-31T14:47:42Z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1TeAA9ytNOA9jzrC43MKss6dppwDqSnBARQDbaAXd3N4</vt:lpwstr>
  </property>
  <property fmtid="{D5CDD505-2E9C-101B-9397-08002B2CF9AE}" pid="4" name="Google.Documents.RevisionId">
    <vt:lpwstr>04462403777517940152</vt:lpwstr>
  </property>
  <property fmtid="{D5CDD505-2E9C-101B-9397-08002B2CF9AE}" pid="5" name="Google.Documents.PreviousRevisionId">
    <vt:lpwstr>08860306909952512920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