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harts/chart9.xml" ContentType="application/vnd.openxmlformats-officedocument.drawingml.chart+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29"/>
  </p:notesMasterIdLst>
  <p:handoutMasterIdLst>
    <p:handoutMasterId r:id="rId30"/>
  </p:handoutMasterIdLst>
  <p:sldIdLst>
    <p:sldId id="275" r:id="rId3"/>
    <p:sldId id="276" r:id="rId4"/>
    <p:sldId id="277" r:id="rId5"/>
    <p:sldId id="278" r:id="rId6"/>
    <p:sldId id="279" r:id="rId7"/>
    <p:sldId id="280" r:id="rId8"/>
    <p:sldId id="299" r:id="rId9"/>
    <p:sldId id="301" r:id="rId10"/>
    <p:sldId id="281" r:id="rId11"/>
    <p:sldId id="283" r:id="rId12"/>
    <p:sldId id="284" r:id="rId13"/>
    <p:sldId id="291" r:id="rId14"/>
    <p:sldId id="305" r:id="rId15"/>
    <p:sldId id="292" r:id="rId16"/>
    <p:sldId id="293" r:id="rId17"/>
    <p:sldId id="309" r:id="rId18"/>
    <p:sldId id="312" r:id="rId19"/>
    <p:sldId id="288" r:id="rId20"/>
    <p:sldId id="300" r:id="rId21"/>
    <p:sldId id="306" r:id="rId22"/>
    <p:sldId id="307" r:id="rId23"/>
    <p:sldId id="289" r:id="rId24"/>
    <p:sldId id="308" r:id="rId25"/>
    <p:sldId id="314" r:id="rId26"/>
    <p:sldId id="315" r:id="rId27"/>
    <p:sldId id="31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втор"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47" autoAdjust="0"/>
    <p:restoredTop sz="82437" autoAdjust="0"/>
  </p:normalViewPr>
  <p:slideViewPr>
    <p:cSldViewPr snapToGrid="0">
      <p:cViewPr>
        <p:scale>
          <a:sx n="66" d="100"/>
          <a:sy n="66" d="100"/>
        </p:scale>
        <p:origin x="-1572" y="102"/>
      </p:cViewPr>
      <p:guideLst>
        <p:guide orient="horz" pos="2160"/>
        <p:guide orient="horz" pos="4128"/>
        <p:guide pos="2880"/>
        <p:guide pos="5472"/>
      </p:guideLst>
    </p:cSldViewPr>
  </p:slideViewPr>
  <p:notesTextViewPr>
    <p:cViewPr>
      <p:scale>
        <a:sx n="100" d="100"/>
        <a:sy n="100" d="100"/>
      </p:scale>
      <p:origin x="0" y="0"/>
    </p:cViewPr>
  </p:notesTextViewPr>
  <p:notesViewPr>
    <p:cSldViewPr snapToGrid="0" showGuides="1">
      <p:cViewPr varScale="1">
        <p:scale>
          <a:sx n="76" d="100"/>
          <a:sy n="76" d="100"/>
        </p:scale>
        <p:origin x="2538"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52;\Dropbox\&#1059;&#1095;&#1077;&#1073;&#1072;\&#1050;&#1091;&#1088;&#1089;&#1086;&#1074;&#1072;&#1103;%204.2%20&#1082;&#1091;&#1088;&#1089;\&#1090;&#1077;&#1089;&#1090;&#1099;\&#1089;&#1090;&#1072;&#1090;&#1080;&#1089;&#1090;&#1080;&#1082;&#1072;%20&#1076;&#1083;&#1103;%202%20&#1089;&#1087;&#1086;&#1089;&#1086;&#1073;&#1072;(ORB).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1052;\Dropbox\&#1059;&#1095;&#1077;&#1073;&#1072;\&#1050;&#1091;&#1088;&#1089;&#1086;&#1074;&#1072;&#1103;%204.2%20&#1082;&#1091;&#1088;&#1089;\&#1090;&#1077;&#1089;&#1090;&#1099;\&#1089;&#1090;&#1072;&#1090;&#1080;&#1089;&#1090;&#1080;&#1082;&#1072;%20&#1076;&#1083;&#1103;%202%20&#1089;&#1087;&#1086;&#1089;&#1086;&#1073;&#1072;(ORB).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1052;\Dropbox\&#1059;&#1095;&#1077;&#1073;&#1072;\&#1050;&#1091;&#1088;&#1089;&#1086;&#1074;&#1072;&#1103;%204.2%20&#1082;&#1091;&#1088;&#1089;\&#1090;&#1077;&#1089;&#1090;&#1099;\&#1089;&#1090;&#1072;&#1090;&#1080;&#1089;&#1090;&#1080;&#1082;&#1072;%20&#1076;&#1083;&#1103;%202%20&#1089;&#1087;&#1086;&#1089;&#1086;&#1073;&#107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1052;\Dropbox\&#1059;&#1095;&#1077;&#1073;&#1072;\&#1050;&#1091;&#1088;&#1089;&#1086;&#1074;&#1072;&#1103;%204.2%20&#1082;&#1091;&#1088;&#1089;\&#1090;&#1077;&#1089;&#1090;&#1099;\&#1089;&#1090;&#1072;&#1090;&#1080;&#1089;&#1090;&#1080;&#1082;&#1072;%20&#1076;&#1083;&#1103;%202%20&#1089;&#1087;&#1086;&#1089;&#1086;&#1073;&#1072;(ORB).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1052;\Dropbox\&#1059;&#1095;&#1077;&#1073;&#1072;\&#1050;&#1091;&#1088;&#1089;&#1086;&#1074;&#1072;&#1103;%204.2%20&#1082;&#1091;&#1088;&#1089;\&#1090;&#1077;&#1089;&#1090;&#1099;\&#1089;&#1090;&#1072;&#1090;&#1080;&#1089;&#1090;&#1080;&#1082;&#1072;%20&#1076;&#1083;&#1103;%202%20&#1089;&#1087;&#1086;&#1089;&#1086;&#1073;&#1072;(ORB).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1052;\Dropbox\&#1059;&#1095;&#1077;&#1073;&#1072;\&#1050;&#1091;&#1088;&#1089;&#1086;&#1074;&#1072;&#1103;%204.2%20&#1082;&#1091;&#1088;&#1089;\&#1090;&#1077;&#1089;&#1090;&#1099;\&#1089;&#1090;&#1072;&#1090;&#1080;&#1089;&#1090;&#1080;&#1082;&#1072;%20&#1076;&#1083;&#1103;%202%20&#1089;&#1087;&#1086;&#1089;&#1086;&#1073;&#1072;(ORB).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1052;\Dropbox\&#1059;&#1095;&#1077;&#1073;&#1072;\&#1050;&#1091;&#1088;&#1089;&#1086;&#1074;&#1072;&#1103;%204.2%20&#1082;&#1091;&#1088;&#1089;\&#1090;&#1077;&#1089;&#1090;&#1099;\&#1089;&#1090;&#1072;&#1090;&#1080;&#1089;&#1090;&#1080;&#1082;&#1072;%20&#1076;&#1083;&#1103;%202%20&#1089;&#1087;&#1086;&#1089;&#1086;&#1073;&#107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1052;\Dropbox\&#1059;&#1095;&#1077;&#1073;&#1072;\&#1050;&#1091;&#1088;&#1089;&#1086;&#1074;&#1072;&#1103;%204.2%20&#1082;&#1091;&#1088;&#1089;\&#1090;&#1077;&#1089;&#1090;&#1099;\&#1089;&#1090;&#1072;&#1090;&#1080;&#1089;&#1090;&#1080;&#1082;&#1072;%20&#1076;&#1083;&#1103;%202%20&#1089;&#1087;&#1086;&#1089;&#1086;&#1073;&#1072;(BRISK).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1052;\Dropbox\&#1059;&#1095;&#1077;&#1073;&#1072;\&#1050;&#1091;&#1088;&#1089;&#1086;&#1074;&#1072;&#1103;%204.2%20&#1082;&#1091;&#1088;&#1089;\&#1090;&#1077;&#1089;&#1090;&#1099;\&#1089;&#1090;&#1072;&#1090;&#1080;&#1089;&#1090;&#1080;&#1082;&#1072;%20&#1076;&#1083;&#1103;%202%20&#1089;&#1087;&#1086;&#1089;&#1086;&#1073;&#1072;(BRIS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a:t>О</a:t>
            </a:r>
            <a:r>
              <a:rPr lang="ru-RU" dirty="0" smtClean="0"/>
              <a:t>шибки первого</a:t>
            </a:r>
            <a:r>
              <a:rPr lang="ru-RU" baseline="0" dirty="0" smtClean="0"/>
              <a:t> рода</a:t>
            </a:r>
            <a:endParaRPr lang="ru-RU" dirty="0"/>
          </a:p>
        </c:rich>
      </c:tx>
      <c:layout/>
    </c:title>
    <c:plotArea>
      <c:layout/>
      <c:lineChart>
        <c:grouping val="standard"/>
        <c:ser>
          <c:idx val="0"/>
          <c:order val="0"/>
          <c:tx>
            <c:strRef>
              <c:f>Лист1!$A$3</c:f>
              <c:strCache>
                <c:ptCount val="1"/>
                <c:pt idx="0">
                  <c:v>job</c:v>
                </c:pt>
              </c:strCache>
            </c:strRef>
          </c:tx>
          <c:marker>
            <c:spPr>
              <a:solidFill>
                <a:schemeClr val="bg1"/>
              </a:solidFill>
              <a:ln>
                <a:solidFill>
                  <a:prstClr val="white"/>
                </a:solidFill>
              </a:ln>
            </c:spPr>
          </c:marker>
          <c:dLbls>
            <c:dLblPos val="ctr"/>
            <c:showVal val="1"/>
          </c:dLbls>
          <c:cat>
            <c:numRef>
              <c:f>Лист1!$A$47:$A$57</c:f>
              <c:numCache>
                <c:formatCode>General</c:formatCode>
                <c:ptCount val="11"/>
                <c:pt idx="0">
                  <c:v>0</c:v>
                </c:pt>
                <c:pt idx="1">
                  <c:v>0.1</c:v>
                </c:pt>
                <c:pt idx="2">
                  <c:v>0.2</c:v>
                </c:pt>
                <c:pt idx="3">
                  <c:v>0.30000000000000032</c:v>
                </c:pt>
                <c:pt idx="4">
                  <c:v>0.4</c:v>
                </c:pt>
                <c:pt idx="5">
                  <c:v>0.5</c:v>
                </c:pt>
                <c:pt idx="6">
                  <c:v>0.60000000000000064</c:v>
                </c:pt>
                <c:pt idx="7">
                  <c:v>0.70000000000000062</c:v>
                </c:pt>
                <c:pt idx="8">
                  <c:v>0.79999999999999993</c:v>
                </c:pt>
                <c:pt idx="9">
                  <c:v>0.9</c:v>
                </c:pt>
                <c:pt idx="10">
                  <c:v>0.99999999999999989</c:v>
                </c:pt>
              </c:numCache>
            </c:numRef>
          </c:cat>
          <c:val>
            <c:numRef>
              <c:f>Лист1!$B$5:$B$15</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val>
        </c:ser>
        <c:ser>
          <c:idx val="1"/>
          <c:order val="1"/>
          <c:tx>
            <c:strRef>
              <c:f>Лист1!$A$17</c:f>
              <c:strCache>
                <c:ptCount val="1"/>
                <c:pt idx="0">
                  <c:v>timed</c:v>
                </c:pt>
              </c:strCache>
            </c:strRef>
          </c:tx>
          <c:marker>
            <c:symbol val="square"/>
            <c:size val="5"/>
            <c:spPr>
              <a:solidFill>
                <a:prstClr val="white"/>
              </a:solidFill>
              <a:ln>
                <a:solidFill>
                  <a:prstClr val="white"/>
                </a:solidFill>
              </a:ln>
            </c:spPr>
          </c:marker>
          <c:dLbls>
            <c:dLblPos val="ctr"/>
            <c:showVal val="1"/>
          </c:dLbls>
          <c:cat>
            <c:numRef>
              <c:f>Лист1!$A$47:$A$57</c:f>
              <c:numCache>
                <c:formatCode>General</c:formatCode>
                <c:ptCount val="11"/>
                <c:pt idx="0">
                  <c:v>0</c:v>
                </c:pt>
                <c:pt idx="1">
                  <c:v>0.1</c:v>
                </c:pt>
                <c:pt idx="2">
                  <c:v>0.2</c:v>
                </c:pt>
                <c:pt idx="3">
                  <c:v>0.30000000000000032</c:v>
                </c:pt>
                <c:pt idx="4">
                  <c:v>0.4</c:v>
                </c:pt>
                <c:pt idx="5">
                  <c:v>0.5</c:v>
                </c:pt>
                <c:pt idx="6">
                  <c:v>0.60000000000000064</c:v>
                </c:pt>
                <c:pt idx="7">
                  <c:v>0.70000000000000062</c:v>
                </c:pt>
                <c:pt idx="8">
                  <c:v>0.79999999999999993</c:v>
                </c:pt>
                <c:pt idx="9">
                  <c:v>0.9</c:v>
                </c:pt>
                <c:pt idx="10">
                  <c:v>0.99999999999999989</c:v>
                </c:pt>
              </c:numCache>
            </c:numRef>
          </c:cat>
          <c:val>
            <c:numRef>
              <c:f>Лист1!$B$19:$B$29</c:f>
              <c:numCache>
                <c:formatCode>General</c:formatCode>
                <c:ptCount val="11"/>
                <c:pt idx="0">
                  <c:v>0</c:v>
                </c:pt>
                <c:pt idx="1">
                  <c:v>0</c:v>
                </c:pt>
                <c:pt idx="2">
                  <c:v>0</c:v>
                </c:pt>
                <c:pt idx="3">
                  <c:v>0</c:v>
                </c:pt>
                <c:pt idx="4">
                  <c:v>0</c:v>
                </c:pt>
                <c:pt idx="5">
                  <c:v>0</c:v>
                </c:pt>
                <c:pt idx="6">
                  <c:v>1</c:v>
                </c:pt>
                <c:pt idx="7">
                  <c:v>2</c:v>
                </c:pt>
                <c:pt idx="8">
                  <c:v>9</c:v>
                </c:pt>
                <c:pt idx="9">
                  <c:v>11</c:v>
                </c:pt>
                <c:pt idx="10">
                  <c:v>4</c:v>
                </c:pt>
              </c:numCache>
            </c:numRef>
          </c:val>
        </c:ser>
        <c:ser>
          <c:idx val="2"/>
          <c:order val="2"/>
          <c:tx>
            <c:strRef>
              <c:f>Лист1!$A$31</c:f>
              <c:strCache>
                <c:ptCount val="1"/>
                <c:pt idx="0">
                  <c:v>inf</c:v>
                </c:pt>
              </c:strCache>
            </c:strRef>
          </c:tx>
          <c:marker>
            <c:spPr>
              <a:solidFill>
                <a:schemeClr val="bg1"/>
              </a:solidFill>
              <a:ln>
                <a:solidFill>
                  <a:prstClr val="white"/>
                </a:solidFill>
              </a:ln>
            </c:spPr>
          </c:marker>
          <c:dLbls>
            <c:dLblPos val="ctr"/>
            <c:showVal val="1"/>
          </c:dLbls>
          <c:cat>
            <c:numRef>
              <c:f>Лист1!$A$47:$A$57</c:f>
              <c:numCache>
                <c:formatCode>General</c:formatCode>
                <c:ptCount val="11"/>
                <c:pt idx="0">
                  <c:v>0</c:v>
                </c:pt>
                <c:pt idx="1">
                  <c:v>0.1</c:v>
                </c:pt>
                <c:pt idx="2">
                  <c:v>0.2</c:v>
                </c:pt>
                <c:pt idx="3">
                  <c:v>0.30000000000000032</c:v>
                </c:pt>
                <c:pt idx="4">
                  <c:v>0.4</c:v>
                </c:pt>
                <c:pt idx="5">
                  <c:v>0.5</c:v>
                </c:pt>
                <c:pt idx="6">
                  <c:v>0.60000000000000064</c:v>
                </c:pt>
                <c:pt idx="7">
                  <c:v>0.70000000000000062</c:v>
                </c:pt>
                <c:pt idx="8">
                  <c:v>0.79999999999999993</c:v>
                </c:pt>
                <c:pt idx="9">
                  <c:v>0.9</c:v>
                </c:pt>
                <c:pt idx="10">
                  <c:v>0.99999999999999989</c:v>
                </c:pt>
              </c:numCache>
            </c:numRef>
          </c:cat>
          <c:val>
            <c:numRef>
              <c:f>Лист1!$B$33:$B$43</c:f>
              <c:numCache>
                <c:formatCode>General</c:formatCode>
                <c:ptCount val="11"/>
                <c:pt idx="0">
                  <c:v>0</c:v>
                </c:pt>
                <c:pt idx="1">
                  <c:v>0</c:v>
                </c:pt>
                <c:pt idx="2">
                  <c:v>0</c:v>
                </c:pt>
                <c:pt idx="3">
                  <c:v>0</c:v>
                </c:pt>
                <c:pt idx="4">
                  <c:v>0</c:v>
                </c:pt>
                <c:pt idx="5">
                  <c:v>0</c:v>
                </c:pt>
                <c:pt idx="6">
                  <c:v>0</c:v>
                </c:pt>
                <c:pt idx="7">
                  <c:v>18</c:v>
                </c:pt>
                <c:pt idx="8">
                  <c:v>21</c:v>
                </c:pt>
                <c:pt idx="9">
                  <c:v>23</c:v>
                </c:pt>
                <c:pt idx="10">
                  <c:v>5</c:v>
                </c:pt>
              </c:numCache>
            </c:numRef>
          </c:val>
        </c:ser>
        <c:ser>
          <c:idx val="3"/>
          <c:order val="3"/>
          <c:tx>
            <c:strRef>
              <c:f>Лист1!$A$45</c:f>
              <c:strCache>
                <c:ptCount val="1"/>
                <c:pt idx="0">
                  <c:v>marks</c:v>
                </c:pt>
              </c:strCache>
            </c:strRef>
          </c:tx>
          <c:marker>
            <c:spPr>
              <a:solidFill>
                <a:prstClr val="white"/>
              </a:solidFill>
              <a:ln>
                <a:solidFill>
                  <a:prstClr val="white"/>
                </a:solidFill>
              </a:ln>
            </c:spPr>
          </c:marker>
          <c:dLbls>
            <c:dLblPos val="ctr"/>
            <c:showVal val="1"/>
          </c:dLbls>
          <c:cat>
            <c:numRef>
              <c:f>Лист1!$A$47:$A$57</c:f>
              <c:numCache>
                <c:formatCode>General</c:formatCode>
                <c:ptCount val="11"/>
                <c:pt idx="0">
                  <c:v>0</c:v>
                </c:pt>
                <c:pt idx="1">
                  <c:v>0.1</c:v>
                </c:pt>
                <c:pt idx="2">
                  <c:v>0.2</c:v>
                </c:pt>
                <c:pt idx="3">
                  <c:v>0.30000000000000032</c:v>
                </c:pt>
                <c:pt idx="4">
                  <c:v>0.4</c:v>
                </c:pt>
                <c:pt idx="5">
                  <c:v>0.5</c:v>
                </c:pt>
                <c:pt idx="6">
                  <c:v>0.60000000000000064</c:v>
                </c:pt>
                <c:pt idx="7">
                  <c:v>0.70000000000000062</c:v>
                </c:pt>
                <c:pt idx="8">
                  <c:v>0.79999999999999993</c:v>
                </c:pt>
                <c:pt idx="9">
                  <c:v>0.9</c:v>
                </c:pt>
                <c:pt idx="10">
                  <c:v>0.99999999999999989</c:v>
                </c:pt>
              </c:numCache>
            </c:numRef>
          </c:cat>
          <c:val>
            <c:numRef>
              <c:f>Лист1!$B$47:$B$57</c:f>
              <c:numCache>
                <c:formatCode>General</c:formatCode>
                <c:ptCount val="11"/>
                <c:pt idx="0">
                  <c:v>0</c:v>
                </c:pt>
                <c:pt idx="1">
                  <c:v>0</c:v>
                </c:pt>
                <c:pt idx="2">
                  <c:v>0</c:v>
                </c:pt>
                <c:pt idx="3">
                  <c:v>0</c:v>
                </c:pt>
                <c:pt idx="4">
                  <c:v>0</c:v>
                </c:pt>
                <c:pt idx="5">
                  <c:v>0</c:v>
                </c:pt>
                <c:pt idx="6">
                  <c:v>0</c:v>
                </c:pt>
                <c:pt idx="7">
                  <c:v>4</c:v>
                </c:pt>
                <c:pt idx="8">
                  <c:v>13</c:v>
                </c:pt>
                <c:pt idx="9">
                  <c:v>3</c:v>
                </c:pt>
                <c:pt idx="10">
                  <c:v>0</c:v>
                </c:pt>
              </c:numCache>
            </c:numRef>
          </c:val>
        </c:ser>
        <c:ser>
          <c:idx val="4"/>
          <c:order val="4"/>
          <c:tx>
            <c:strRef>
              <c:f>Лист1!$A$59</c:f>
              <c:strCache>
                <c:ptCount val="1"/>
                <c:pt idx="0">
                  <c:v>timetable</c:v>
                </c:pt>
              </c:strCache>
            </c:strRef>
          </c:tx>
          <c:marker>
            <c:spPr>
              <a:solidFill>
                <a:prstClr val="white"/>
              </a:solidFill>
              <a:ln>
                <a:solidFill>
                  <a:prstClr val="white"/>
                </a:solidFill>
              </a:ln>
            </c:spPr>
          </c:marker>
          <c:dLbls>
            <c:dLblPos val="ctr"/>
            <c:showVal val="1"/>
          </c:dLbls>
          <c:cat>
            <c:numRef>
              <c:f>Лист1!$A$47:$A$57</c:f>
              <c:numCache>
                <c:formatCode>General</c:formatCode>
                <c:ptCount val="11"/>
                <c:pt idx="0">
                  <c:v>0</c:v>
                </c:pt>
                <c:pt idx="1">
                  <c:v>0.1</c:v>
                </c:pt>
                <c:pt idx="2">
                  <c:v>0.2</c:v>
                </c:pt>
                <c:pt idx="3">
                  <c:v>0.30000000000000032</c:v>
                </c:pt>
                <c:pt idx="4">
                  <c:v>0.4</c:v>
                </c:pt>
                <c:pt idx="5">
                  <c:v>0.5</c:v>
                </c:pt>
                <c:pt idx="6">
                  <c:v>0.60000000000000064</c:v>
                </c:pt>
                <c:pt idx="7">
                  <c:v>0.70000000000000062</c:v>
                </c:pt>
                <c:pt idx="8">
                  <c:v>0.79999999999999993</c:v>
                </c:pt>
                <c:pt idx="9">
                  <c:v>0.9</c:v>
                </c:pt>
                <c:pt idx="10">
                  <c:v>0.99999999999999989</c:v>
                </c:pt>
              </c:numCache>
            </c:numRef>
          </c:cat>
          <c:val>
            <c:numRef>
              <c:f>Лист1!$B$61:$B$71</c:f>
              <c:numCache>
                <c:formatCode>General</c:formatCode>
                <c:ptCount val="11"/>
                <c:pt idx="0">
                  <c:v>0</c:v>
                </c:pt>
                <c:pt idx="1">
                  <c:v>0</c:v>
                </c:pt>
                <c:pt idx="2">
                  <c:v>0</c:v>
                </c:pt>
                <c:pt idx="3">
                  <c:v>0</c:v>
                </c:pt>
                <c:pt idx="4">
                  <c:v>0</c:v>
                </c:pt>
                <c:pt idx="5">
                  <c:v>0</c:v>
                </c:pt>
                <c:pt idx="6">
                  <c:v>0</c:v>
                </c:pt>
                <c:pt idx="7">
                  <c:v>0</c:v>
                </c:pt>
                <c:pt idx="8">
                  <c:v>1</c:v>
                </c:pt>
                <c:pt idx="9">
                  <c:v>0</c:v>
                </c:pt>
                <c:pt idx="10">
                  <c:v>1</c:v>
                </c:pt>
              </c:numCache>
            </c:numRef>
          </c:val>
        </c:ser>
        <c:dLbls>
          <c:showVal val="1"/>
        </c:dLbls>
        <c:marker val="1"/>
        <c:axId val="88454656"/>
        <c:axId val="88456576"/>
      </c:lineChart>
      <c:catAx>
        <c:axId val="88454656"/>
        <c:scaling>
          <c:orientation val="minMax"/>
        </c:scaling>
        <c:axPos val="b"/>
        <c:title>
          <c:tx>
            <c:rich>
              <a:bodyPr/>
              <a:lstStyle/>
              <a:p>
                <a:pPr>
                  <a:defRPr/>
                </a:pPr>
                <a:r>
                  <a:rPr lang="ru-RU"/>
                  <a:t>пороговое значение</a:t>
                </a:r>
              </a:p>
            </c:rich>
          </c:tx>
          <c:layout/>
        </c:title>
        <c:numFmt formatCode="General" sourceLinked="1"/>
        <c:tickLblPos val="nextTo"/>
        <c:crossAx val="88456576"/>
        <c:crosses val="autoZero"/>
        <c:auto val="1"/>
        <c:lblAlgn val="ctr"/>
        <c:lblOffset val="100"/>
      </c:catAx>
      <c:valAx>
        <c:axId val="88456576"/>
        <c:scaling>
          <c:orientation val="minMax"/>
        </c:scaling>
        <c:axPos val="l"/>
        <c:title>
          <c:tx>
            <c:rich>
              <a:bodyPr rot="-5400000" vert="horz"/>
              <a:lstStyle/>
              <a:p>
                <a:pPr>
                  <a:defRPr/>
                </a:pPr>
                <a:r>
                  <a:rPr lang="ru-RU" dirty="0" smtClean="0"/>
                  <a:t>маркеры</a:t>
                </a:r>
                <a:r>
                  <a:rPr lang="ru-RU" dirty="0"/>
                  <a:t>,</a:t>
                </a:r>
                <a:r>
                  <a:rPr lang="ru-RU" baseline="0" dirty="0"/>
                  <a:t> %</a:t>
                </a:r>
                <a:endParaRPr lang="ru-RU" dirty="0"/>
              </a:p>
            </c:rich>
          </c:tx>
          <c:layout/>
        </c:title>
        <c:numFmt formatCode="General" sourceLinked="1"/>
        <c:tickLblPos val="nextTo"/>
        <c:crossAx val="88454656"/>
        <c:crosses val="autoZero"/>
        <c:crossBetween val="between"/>
      </c:valAx>
      <c:spPr>
        <a:noFill/>
      </c:spPr>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a:t>Отвергнутые </a:t>
            </a:r>
            <a:r>
              <a:rPr lang="ru-RU" dirty="0" smtClean="0"/>
              <a:t>маркеры</a:t>
            </a:r>
            <a:endParaRPr lang="ru-RU" dirty="0"/>
          </a:p>
        </c:rich>
      </c:tx>
      <c:layout/>
    </c:title>
    <c:plotArea>
      <c:layout/>
      <c:lineChart>
        <c:grouping val="standard"/>
        <c:ser>
          <c:idx val="0"/>
          <c:order val="0"/>
          <c:tx>
            <c:strRef>
              <c:f>Лист1!$A$3</c:f>
              <c:strCache>
                <c:ptCount val="1"/>
                <c:pt idx="0">
                  <c:v>job</c:v>
                </c:pt>
              </c:strCache>
            </c:strRef>
          </c:tx>
          <c:marker>
            <c:spPr>
              <a:solidFill>
                <a:prstClr val="white"/>
              </a:solidFill>
              <a:ln>
                <a:solidFill>
                  <a:prstClr val="white"/>
                </a:solidFill>
              </a:ln>
            </c:spPr>
          </c:marker>
          <c:dLbls>
            <c:dLbl>
              <c:idx val="2"/>
              <c:delete val="1"/>
            </c:dLbl>
            <c:dLbl>
              <c:idx val="6"/>
              <c:delete val="1"/>
            </c:dLbl>
            <c:dLbl>
              <c:idx val="7"/>
              <c:delete val="1"/>
            </c:dLbl>
            <c:dLblPos val="ctr"/>
            <c:showVal val="1"/>
          </c:dLbls>
          <c:cat>
            <c:numRef>
              <c:f>Лист1!$A$47:$A$57</c:f>
              <c:numCache>
                <c:formatCode>General</c:formatCode>
                <c:ptCount val="11"/>
                <c:pt idx="0">
                  <c:v>0</c:v>
                </c:pt>
                <c:pt idx="1">
                  <c:v>0.1</c:v>
                </c:pt>
                <c:pt idx="2">
                  <c:v>0.2</c:v>
                </c:pt>
                <c:pt idx="3">
                  <c:v>0.30000000000000032</c:v>
                </c:pt>
                <c:pt idx="4">
                  <c:v>0.4</c:v>
                </c:pt>
                <c:pt idx="5">
                  <c:v>0.5</c:v>
                </c:pt>
                <c:pt idx="6">
                  <c:v>0.60000000000000064</c:v>
                </c:pt>
                <c:pt idx="7">
                  <c:v>0.70000000000000062</c:v>
                </c:pt>
                <c:pt idx="8">
                  <c:v>0.79999999999999993</c:v>
                </c:pt>
                <c:pt idx="9">
                  <c:v>0.89999999999999991</c:v>
                </c:pt>
                <c:pt idx="10">
                  <c:v>0.99999999999999989</c:v>
                </c:pt>
              </c:numCache>
            </c:numRef>
          </c:cat>
          <c:val>
            <c:numRef>
              <c:f>Лист1!$D$5:$D$15</c:f>
              <c:numCache>
                <c:formatCode>General</c:formatCode>
                <c:ptCount val="11"/>
                <c:pt idx="0">
                  <c:v>100</c:v>
                </c:pt>
                <c:pt idx="1">
                  <c:v>100</c:v>
                </c:pt>
                <c:pt idx="2">
                  <c:v>99</c:v>
                </c:pt>
                <c:pt idx="3">
                  <c:v>50</c:v>
                </c:pt>
                <c:pt idx="4">
                  <c:v>21</c:v>
                </c:pt>
                <c:pt idx="5">
                  <c:v>9</c:v>
                </c:pt>
                <c:pt idx="6">
                  <c:v>2</c:v>
                </c:pt>
                <c:pt idx="7">
                  <c:v>1</c:v>
                </c:pt>
                <c:pt idx="8">
                  <c:v>0</c:v>
                </c:pt>
                <c:pt idx="9">
                  <c:v>0</c:v>
                </c:pt>
                <c:pt idx="10">
                  <c:v>0</c:v>
                </c:pt>
              </c:numCache>
            </c:numRef>
          </c:val>
        </c:ser>
        <c:ser>
          <c:idx val="1"/>
          <c:order val="1"/>
          <c:tx>
            <c:strRef>
              <c:f>Лист1!$A$17</c:f>
              <c:strCache>
                <c:ptCount val="1"/>
                <c:pt idx="0">
                  <c:v>timed</c:v>
                </c:pt>
              </c:strCache>
            </c:strRef>
          </c:tx>
          <c:marker>
            <c:spPr>
              <a:solidFill>
                <a:prstClr val="white"/>
              </a:solidFill>
              <a:ln>
                <a:solidFill>
                  <a:prstClr val="white"/>
                </a:solidFill>
              </a:ln>
            </c:spPr>
          </c:marker>
          <c:dLbls>
            <c:dLbl>
              <c:idx val="7"/>
              <c:delete val="1"/>
            </c:dLbl>
            <c:dLbl>
              <c:idx val="9"/>
              <c:delete val="1"/>
            </c:dLbl>
            <c:dLblPos val="ctr"/>
            <c:showVal val="1"/>
          </c:dLbls>
          <c:cat>
            <c:numRef>
              <c:f>Лист1!$A$47:$A$57</c:f>
              <c:numCache>
                <c:formatCode>General</c:formatCode>
                <c:ptCount val="11"/>
                <c:pt idx="0">
                  <c:v>0</c:v>
                </c:pt>
                <c:pt idx="1">
                  <c:v>0.1</c:v>
                </c:pt>
                <c:pt idx="2">
                  <c:v>0.2</c:v>
                </c:pt>
                <c:pt idx="3">
                  <c:v>0.30000000000000032</c:v>
                </c:pt>
                <c:pt idx="4">
                  <c:v>0.4</c:v>
                </c:pt>
                <c:pt idx="5">
                  <c:v>0.5</c:v>
                </c:pt>
                <c:pt idx="6">
                  <c:v>0.60000000000000064</c:v>
                </c:pt>
                <c:pt idx="7">
                  <c:v>0.70000000000000062</c:v>
                </c:pt>
                <c:pt idx="8">
                  <c:v>0.79999999999999993</c:v>
                </c:pt>
                <c:pt idx="9">
                  <c:v>0.89999999999999991</c:v>
                </c:pt>
                <c:pt idx="10">
                  <c:v>0.99999999999999989</c:v>
                </c:pt>
              </c:numCache>
            </c:numRef>
          </c:cat>
          <c:val>
            <c:numRef>
              <c:f>Лист1!$D$19:$D$29</c:f>
              <c:numCache>
                <c:formatCode>General</c:formatCode>
                <c:ptCount val="11"/>
                <c:pt idx="0">
                  <c:v>100</c:v>
                </c:pt>
                <c:pt idx="1">
                  <c:v>100</c:v>
                </c:pt>
                <c:pt idx="2">
                  <c:v>0</c:v>
                </c:pt>
                <c:pt idx="3">
                  <c:v>0</c:v>
                </c:pt>
                <c:pt idx="4">
                  <c:v>75</c:v>
                </c:pt>
                <c:pt idx="5">
                  <c:v>34</c:v>
                </c:pt>
                <c:pt idx="6">
                  <c:v>38</c:v>
                </c:pt>
                <c:pt idx="7">
                  <c:v>12</c:v>
                </c:pt>
                <c:pt idx="8">
                  <c:v>5</c:v>
                </c:pt>
                <c:pt idx="9">
                  <c:v>0</c:v>
                </c:pt>
                <c:pt idx="10">
                  <c:v>0</c:v>
                </c:pt>
              </c:numCache>
            </c:numRef>
          </c:val>
        </c:ser>
        <c:ser>
          <c:idx val="2"/>
          <c:order val="2"/>
          <c:tx>
            <c:strRef>
              <c:f>Лист1!$A$31</c:f>
              <c:strCache>
                <c:ptCount val="1"/>
                <c:pt idx="0">
                  <c:v>inf</c:v>
                </c:pt>
              </c:strCache>
            </c:strRef>
          </c:tx>
          <c:marker>
            <c:spPr>
              <a:solidFill>
                <a:prstClr val="white"/>
              </a:solidFill>
              <a:ln>
                <a:solidFill>
                  <a:prstClr val="white"/>
                </a:solidFill>
              </a:ln>
            </c:spPr>
          </c:marker>
          <c:dLbls>
            <c:dLbl>
              <c:idx val="2"/>
              <c:delete val="1"/>
            </c:dLbl>
            <c:dLbl>
              <c:idx val="8"/>
              <c:delete val="1"/>
            </c:dLbl>
            <c:dLbl>
              <c:idx val="9"/>
              <c:delete val="1"/>
            </c:dLbl>
            <c:dLblPos val="ctr"/>
            <c:showVal val="1"/>
          </c:dLbls>
          <c:cat>
            <c:numRef>
              <c:f>Лист1!$A$47:$A$57</c:f>
              <c:numCache>
                <c:formatCode>General</c:formatCode>
                <c:ptCount val="11"/>
                <c:pt idx="0">
                  <c:v>0</c:v>
                </c:pt>
                <c:pt idx="1">
                  <c:v>0.1</c:v>
                </c:pt>
                <c:pt idx="2">
                  <c:v>0.2</c:v>
                </c:pt>
                <c:pt idx="3">
                  <c:v>0.30000000000000032</c:v>
                </c:pt>
                <c:pt idx="4">
                  <c:v>0.4</c:v>
                </c:pt>
                <c:pt idx="5">
                  <c:v>0.5</c:v>
                </c:pt>
                <c:pt idx="6">
                  <c:v>0.60000000000000064</c:v>
                </c:pt>
                <c:pt idx="7">
                  <c:v>0.70000000000000062</c:v>
                </c:pt>
                <c:pt idx="8">
                  <c:v>0.79999999999999993</c:v>
                </c:pt>
                <c:pt idx="9">
                  <c:v>0.89999999999999991</c:v>
                </c:pt>
                <c:pt idx="10">
                  <c:v>0.99999999999999989</c:v>
                </c:pt>
              </c:numCache>
            </c:numRef>
          </c:cat>
          <c:val>
            <c:numRef>
              <c:f>Лист1!$D$33:$D$43</c:f>
              <c:numCache>
                <c:formatCode>General</c:formatCode>
                <c:ptCount val="11"/>
                <c:pt idx="0">
                  <c:v>100</c:v>
                </c:pt>
                <c:pt idx="1">
                  <c:v>100</c:v>
                </c:pt>
                <c:pt idx="2">
                  <c:v>100</c:v>
                </c:pt>
                <c:pt idx="3">
                  <c:v>100</c:v>
                </c:pt>
                <c:pt idx="4">
                  <c:v>100</c:v>
                </c:pt>
                <c:pt idx="5">
                  <c:v>86</c:v>
                </c:pt>
                <c:pt idx="6">
                  <c:v>63</c:v>
                </c:pt>
                <c:pt idx="7">
                  <c:v>14</c:v>
                </c:pt>
                <c:pt idx="8">
                  <c:v>2</c:v>
                </c:pt>
                <c:pt idx="9">
                  <c:v>1</c:v>
                </c:pt>
                <c:pt idx="10">
                  <c:v>0</c:v>
                </c:pt>
              </c:numCache>
            </c:numRef>
          </c:val>
        </c:ser>
        <c:ser>
          <c:idx val="3"/>
          <c:order val="3"/>
          <c:tx>
            <c:strRef>
              <c:f>Лист1!$A$45</c:f>
              <c:strCache>
                <c:ptCount val="1"/>
                <c:pt idx="0">
                  <c:v>marks</c:v>
                </c:pt>
              </c:strCache>
            </c:strRef>
          </c:tx>
          <c:marker>
            <c:spPr>
              <a:solidFill>
                <a:prstClr val="white"/>
              </a:solidFill>
              <a:ln>
                <a:solidFill>
                  <a:prstClr val="white"/>
                </a:solidFill>
              </a:ln>
            </c:spPr>
          </c:marker>
          <c:dLbls>
            <c:dLbl>
              <c:idx val="2"/>
              <c:delete val="1"/>
            </c:dLbl>
            <c:dLbl>
              <c:idx val="3"/>
              <c:delete val="1"/>
            </c:dLbl>
            <c:dLbl>
              <c:idx val="7"/>
              <c:delete val="1"/>
            </c:dLbl>
            <c:dLbl>
              <c:idx val="8"/>
              <c:delete val="1"/>
            </c:dLbl>
            <c:dLbl>
              <c:idx val="9"/>
              <c:delete val="1"/>
            </c:dLbl>
            <c:dLblPos val="ctr"/>
            <c:showVal val="1"/>
          </c:dLbls>
          <c:cat>
            <c:numRef>
              <c:f>Лист1!$A$47:$A$57</c:f>
              <c:numCache>
                <c:formatCode>General</c:formatCode>
                <c:ptCount val="11"/>
                <c:pt idx="0">
                  <c:v>0</c:v>
                </c:pt>
                <c:pt idx="1">
                  <c:v>0.1</c:v>
                </c:pt>
                <c:pt idx="2">
                  <c:v>0.2</c:v>
                </c:pt>
                <c:pt idx="3">
                  <c:v>0.30000000000000032</c:v>
                </c:pt>
                <c:pt idx="4">
                  <c:v>0.4</c:v>
                </c:pt>
                <c:pt idx="5">
                  <c:v>0.5</c:v>
                </c:pt>
                <c:pt idx="6">
                  <c:v>0.60000000000000064</c:v>
                </c:pt>
                <c:pt idx="7">
                  <c:v>0.70000000000000062</c:v>
                </c:pt>
                <c:pt idx="8">
                  <c:v>0.79999999999999993</c:v>
                </c:pt>
                <c:pt idx="9">
                  <c:v>0.89999999999999991</c:v>
                </c:pt>
                <c:pt idx="10">
                  <c:v>0.99999999999999989</c:v>
                </c:pt>
              </c:numCache>
            </c:numRef>
          </c:cat>
          <c:val>
            <c:numRef>
              <c:f>Лист1!$D$47:$D$57</c:f>
              <c:numCache>
                <c:formatCode>General</c:formatCode>
                <c:ptCount val="11"/>
                <c:pt idx="0">
                  <c:v>100</c:v>
                </c:pt>
                <c:pt idx="1">
                  <c:v>100</c:v>
                </c:pt>
                <c:pt idx="2">
                  <c:v>100</c:v>
                </c:pt>
                <c:pt idx="3">
                  <c:v>99</c:v>
                </c:pt>
                <c:pt idx="4">
                  <c:v>86</c:v>
                </c:pt>
                <c:pt idx="5">
                  <c:v>60</c:v>
                </c:pt>
                <c:pt idx="6">
                  <c:v>30</c:v>
                </c:pt>
                <c:pt idx="7">
                  <c:v>18</c:v>
                </c:pt>
                <c:pt idx="8">
                  <c:v>1</c:v>
                </c:pt>
                <c:pt idx="9">
                  <c:v>0</c:v>
                </c:pt>
                <c:pt idx="10">
                  <c:v>0</c:v>
                </c:pt>
              </c:numCache>
            </c:numRef>
          </c:val>
        </c:ser>
        <c:ser>
          <c:idx val="4"/>
          <c:order val="4"/>
          <c:tx>
            <c:strRef>
              <c:f>Лист1!$A$59</c:f>
              <c:strCache>
                <c:ptCount val="1"/>
                <c:pt idx="0">
                  <c:v>timetable</c:v>
                </c:pt>
              </c:strCache>
            </c:strRef>
          </c:tx>
          <c:marker>
            <c:spPr>
              <a:solidFill>
                <a:prstClr val="white"/>
              </a:solidFill>
              <a:ln>
                <a:solidFill>
                  <a:prstClr val="white"/>
                </a:solidFill>
              </a:ln>
            </c:spPr>
          </c:marker>
          <c:dLbls>
            <c:dLblPos val="ctr"/>
            <c:showVal val="1"/>
          </c:dLbls>
          <c:cat>
            <c:numRef>
              <c:f>Лист1!$A$47:$A$57</c:f>
              <c:numCache>
                <c:formatCode>General</c:formatCode>
                <c:ptCount val="11"/>
                <c:pt idx="0">
                  <c:v>0</c:v>
                </c:pt>
                <c:pt idx="1">
                  <c:v>0.1</c:v>
                </c:pt>
                <c:pt idx="2">
                  <c:v>0.2</c:v>
                </c:pt>
                <c:pt idx="3">
                  <c:v>0.30000000000000032</c:v>
                </c:pt>
                <c:pt idx="4">
                  <c:v>0.4</c:v>
                </c:pt>
                <c:pt idx="5">
                  <c:v>0.5</c:v>
                </c:pt>
                <c:pt idx="6">
                  <c:v>0.60000000000000064</c:v>
                </c:pt>
                <c:pt idx="7">
                  <c:v>0.70000000000000062</c:v>
                </c:pt>
                <c:pt idx="8">
                  <c:v>0.79999999999999993</c:v>
                </c:pt>
                <c:pt idx="9">
                  <c:v>0.89999999999999991</c:v>
                </c:pt>
                <c:pt idx="10">
                  <c:v>0.99999999999999989</c:v>
                </c:pt>
              </c:numCache>
            </c:numRef>
          </c:cat>
          <c:val>
            <c:numRef>
              <c:f>Лист1!$D$61:$D$71</c:f>
              <c:numCache>
                <c:formatCode>General</c:formatCode>
                <c:ptCount val="11"/>
                <c:pt idx="0">
                  <c:v>100</c:v>
                </c:pt>
                <c:pt idx="1">
                  <c:v>100</c:v>
                </c:pt>
                <c:pt idx="2">
                  <c:v>96</c:v>
                </c:pt>
                <c:pt idx="3">
                  <c:v>40</c:v>
                </c:pt>
                <c:pt idx="4">
                  <c:v>16</c:v>
                </c:pt>
                <c:pt idx="5">
                  <c:v>3</c:v>
                </c:pt>
                <c:pt idx="6">
                  <c:v>1</c:v>
                </c:pt>
                <c:pt idx="7">
                  <c:v>0</c:v>
                </c:pt>
                <c:pt idx="8">
                  <c:v>0</c:v>
                </c:pt>
                <c:pt idx="9">
                  <c:v>0</c:v>
                </c:pt>
                <c:pt idx="10">
                  <c:v>0</c:v>
                </c:pt>
              </c:numCache>
            </c:numRef>
          </c:val>
        </c:ser>
        <c:dLbls>
          <c:showVal val="1"/>
        </c:dLbls>
        <c:marker val="1"/>
        <c:axId val="90137344"/>
        <c:axId val="90139264"/>
      </c:lineChart>
      <c:catAx>
        <c:axId val="90137344"/>
        <c:scaling>
          <c:orientation val="minMax"/>
        </c:scaling>
        <c:axPos val="b"/>
        <c:title>
          <c:tx>
            <c:rich>
              <a:bodyPr/>
              <a:lstStyle/>
              <a:p>
                <a:pPr>
                  <a:defRPr/>
                </a:pPr>
                <a:r>
                  <a:rPr lang="ru-RU"/>
                  <a:t>пороговое значение</a:t>
                </a:r>
              </a:p>
            </c:rich>
          </c:tx>
          <c:layout/>
        </c:title>
        <c:numFmt formatCode="General" sourceLinked="1"/>
        <c:tickLblPos val="nextTo"/>
        <c:crossAx val="90139264"/>
        <c:crosses val="autoZero"/>
        <c:auto val="1"/>
        <c:lblAlgn val="ctr"/>
        <c:lblOffset val="100"/>
      </c:catAx>
      <c:valAx>
        <c:axId val="90139264"/>
        <c:scaling>
          <c:orientation val="minMax"/>
        </c:scaling>
        <c:axPos val="l"/>
        <c:title>
          <c:tx>
            <c:rich>
              <a:bodyPr rot="-5400000" vert="horz"/>
              <a:lstStyle/>
              <a:p>
                <a:pPr>
                  <a:defRPr/>
                </a:pPr>
                <a:r>
                  <a:rPr lang="ru-RU" dirty="0" smtClean="0"/>
                  <a:t>маркеры</a:t>
                </a:r>
                <a:r>
                  <a:rPr lang="ru-RU" dirty="0"/>
                  <a:t>,</a:t>
                </a:r>
                <a:r>
                  <a:rPr lang="ru-RU" baseline="0" dirty="0"/>
                  <a:t> %</a:t>
                </a:r>
                <a:endParaRPr lang="ru-RU" dirty="0"/>
              </a:p>
            </c:rich>
          </c:tx>
          <c:layout/>
        </c:title>
        <c:numFmt formatCode="General" sourceLinked="1"/>
        <c:tickLblPos val="nextTo"/>
        <c:crossAx val="90137344"/>
        <c:crosses val="autoZero"/>
        <c:crossBetween val="between"/>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lineChart>
        <c:grouping val="standard"/>
        <c:ser>
          <c:idx val="0"/>
          <c:order val="0"/>
          <c:tx>
            <c:v>ошибки</c:v>
          </c:tx>
          <c:marker>
            <c:symbol val="diamond"/>
            <c:size val="12"/>
            <c:spPr>
              <a:solidFill>
                <a:prstClr val="white"/>
              </a:solidFill>
              <a:ln>
                <a:solidFill>
                  <a:prstClr val="white"/>
                </a:solidFill>
              </a:ln>
            </c:spPr>
          </c:marker>
          <c:dLbls>
            <c:dLblPos val="ctr"/>
            <c:showVal val="1"/>
          </c:dLbls>
          <c:cat>
            <c:numRef>
              <c:f>Лист1!$A$5:$A$15</c:f>
              <c:numCache>
                <c:formatCode>General</c:formatCode>
                <c:ptCount val="11"/>
                <c:pt idx="0">
                  <c:v>0</c:v>
                </c:pt>
                <c:pt idx="1">
                  <c:v>0.1</c:v>
                </c:pt>
                <c:pt idx="2">
                  <c:v>0.2</c:v>
                </c:pt>
                <c:pt idx="3">
                  <c:v>0.30000000000000032</c:v>
                </c:pt>
                <c:pt idx="4">
                  <c:v>0.4</c:v>
                </c:pt>
                <c:pt idx="5">
                  <c:v>0.5</c:v>
                </c:pt>
                <c:pt idx="6">
                  <c:v>0.60000000000000064</c:v>
                </c:pt>
                <c:pt idx="7">
                  <c:v>0.70000000000000062</c:v>
                </c:pt>
                <c:pt idx="8">
                  <c:v>0.79999999999999993</c:v>
                </c:pt>
                <c:pt idx="9">
                  <c:v>0.89999999999999991</c:v>
                </c:pt>
                <c:pt idx="10">
                  <c:v>0.99999999999999989</c:v>
                </c:pt>
              </c:numCache>
            </c:numRef>
          </c:cat>
          <c:val>
            <c:numRef>
              <c:f>Лист1!$B$76:$B$86</c:f>
              <c:numCache>
                <c:formatCode>General</c:formatCode>
                <c:ptCount val="11"/>
                <c:pt idx="0">
                  <c:v>0</c:v>
                </c:pt>
                <c:pt idx="1">
                  <c:v>0</c:v>
                </c:pt>
                <c:pt idx="2">
                  <c:v>0</c:v>
                </c:pt>
                <c:pt idx="3">
                  <c:v>0</c:v>
                </c:pt>
                <c:pt idx="4">
                  <c:v>0</c:v>
                </c:pt>
                <c:pt idx="5">
                  <c:v>0</c:v>
                </c:pt>
                <c:pt idx="6">
                  <c:v>0.2</c:v>
                </c:pt>
                <c:pt idx="7">
                  <c:v>4.8</c:v>
                </c:pt>
                <c:pt idx="8">
                  <c:v>8.8000000000000007</c:v>
                </c:pt>
                <c:pt idx="9">
                  <c:v>7.4</c:v>
                </c:pt>
                <c:pt idx="10">
                  <c:v>2</c:v>
                </c:pt>
              </c:numCache>
            </c:numRef>
          </c:val>
        </c:ser>
        <c:ser>
          <c:idx val="1"/>
          <c:order val="1"/>
          <c:tx>
            <c:v>отвергнутые маркеры</c:v>
          </c:tx>
          <c:marker>
            <c:symbol val="square"/>
            <c:size val="12"/>
            <c:spPr>
              <a:solidFill>
                <a:prstClr val="white"/>
              </a:solidFill>
              <a:ln>
                <a:solidFill>
                  <a:schemeClr val="bg1"/>
                </a:solidFill>
              </a:ln>
            </c:spPr>
          </c:marker>
          <c:dLbls>
            <c:dLblPos val="ctr"/>
            <c:showVal val="1"/>
          </c:dLbls>
          <c:val>
            <c:numRef>
              <c:f>Лист1!$D$76:$D$86</c:f>
              <c:numCache>
                <c:formatCode>General</c:formatCode>
                <c:ptCount val="11"/>
                <c:pt idx="0">
                  <c:v>100</c:v>
                </c:pt>
                <c:pt idx="1">
                  <c:v>100</c:v>
                </c:pt>
                <c:pt idx="2">
                  <c:v>79</c:v>
                </c:pt>
                <c:pt idx="3">
                  <c:v>57.8</c:v>
                </c:pt>
                <c:pt idx="4">
                  <c:v>59.6</c:v>
                </c:pt>
                <c:pt idx="5">
                  <c:v>38.4</c:v>
                </c:pt>
                <c:pt idx="6">
                  <c:v>26.8</c:v>
                </c:pt>
                <c:pt idx="7">
                  <c:v>9</c:v>
                </c:pt>
                <c:pt idx="8">
                  <c:v>1.6</c:v>
                </c:pt>
                <c:pt idx="9">
                  <c:v>0.2</c:v>
                </c:pt>
                <c:pt idx="10">
                  <c:v>0</c:v>
                </c:pt>
              </c:numCache>
            </c:numRef>
          </c:val>
        </c:ser>
        <c:marker val="1"/>
        <c:axId val="90161152"/>
        <c:axId val="90163072"/>
      </c:lineChart>
      <c:catAx>
        <c:axId val="90161152"/>
        <c:scaling>
          <c:orientation val="minMax"/>
        </c:scaling>
        <c:axPos val="b"/>
        <c:title>
          <c:tx>
            <c:rich>
              <a:bodyPr/>
              <a:lstStyle/>
              <a:p>
                <a:pPr>
                  <a:defRPr/>
                </a:pPr>
                <a:r>
                  <a:rPr lang="ru-RU"/>
                  <a:t>порог</a:t>
                </a:r>
              </a:p>
            </c:rich>
          </c:tx>
          <c:layout/>
        </c:title>
        <c:numFmt formatCode="General" sourceLinked="1"/>
        <c:tickLblPos val="nextTo"/>
        <c:crossAx val="90163072"/>
        <c:crosses val="autoZero"/>
        <c:auto val="1"/>
        <c:lblAlgn val="ctr"/>
        <c:lblOffset val="100"/>
      </c:catAx>
      <c:valAx>
        <c:axId val="90163072"/>
        <c:scaling>
          <c:orientation val="minMax"/>
        </c:scaling>
        <c:axPos val="l"/>
        <c:title>
          <c:tx>
            <c:rich>
              <a:bodyPr rot="-5400000" vert="horz"/>
              <a:lstStyle/>
              <a:p>
                <a:pPr>
                  <a:defRPr/>
                </a:pPr>
                <a:r>
                  <a:rPr lang="ru-RU" dirty="0" smtClean="0"/>
                  <a:t>Маркеры, %</a:t>
                </a:r>
                <a:endParaRPr lang="ru-RU" dirty="0"/>
              </a:p>
            </c:rich>
          </c:tx>
          <c:layout/>
        </c:title>
        <c:numFmt formatCode="General" sourceLinked="1"/>
        <c:tickLblPos val="nextTo"/>
        <c:crossAx val="90161152"/>
        <c:crosses val="autoZero"/>
        <c:crossBetween val="between"/>
      </c:valAx>
    </c:plotArea>
    <c:legend>
      <c:legendPos val="b"/>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Ошибки первого рода</a:t>
            </a:r>
            <a:endParaRPr lang="ru-RU" dirty="0"/>
          </a:p>
        </c:rich>
      </c:tx>
      <c:layout/>
    </c:title>
    <c:plotArea>
      <c:layout/>
      <c:lineChart>
        <c:grouping val="standard"/>
        <c:ser>
          <c:idx val="0"/>
          <c:order val="0"/>
          <c:tx>
            <c:strRef>
              <c:f>Лист1!$H$5</c:f>
              <c:strCache>
                <c:ptCount val="1"/>
                <c:pt idx="0">
                  <c:v>job</c:v>
                </c:pt>
              </c:strCache>
            </c:strRef>
          </c:tx>
          <c:marker>
            <c:spPr>
              <a:solidFill>
                <a:prstClr val="white"/>
              </a:solidFill>
              <a:ln>
                <a:solidFill>
                  <a:prstClr val="white"/>
                </a:solidFill>
              </a:ln>
            </c:spPr>
          </c:marker>
          <c:dLbls>
            <c:dLblPos val="ctr"/>
            <c:showVal val="1"/>
          </c:dLbls>
          <c:cat>
            <c:numRef>
              <c:f>Лист1!$H$31:$H$35</c:f>
              <c:numCache>
                <c:formatCode>General</c:formatCode>
                <c:ptCount val="5"/>
                <c:pt idx="0">
                  <c:v>0.60000000000000064</c:v>
                </c:pt>
                <c:pt idx="1">
                  <c:v>0.70000000000000062</c:v>
                </c:pt>
                <c:pt idx="2">
                  <c:v>0.79999999999999993</c:v>
                </c:pt>
                <c:pt idx="3">
                  <c:v>0.89999999999999991</c:v>
                </c:pt>
                <c:pt idx="4">
                  <c:v>0.99999999999999989</c:v>
                </c:pt>
              </c:numCache>
            </c:numRef>
          </c:cat>
          <c:val>
            <c:numRef>
              <c:f>Лист1!$I$7:$I$11</c:f>
              <c:numCache>
                <c:formatCode>General</c:formatCode>
                <c:ptCount val="5"/>
                <c:pt idx="0">
                  <c:v>0</c:v>
                </c:pt>
                <c:pt idx="1">
                  <c:v>0</c:v>
                </c:pt>
                <c:pt idx="2">
                  <c:v>0</c:v>
                </c:pt>
                <c:pt idx="3">
                  <c:v>0</c:v>
                </c:pt>
                <c:pt idx="4">
                  <c:v>0</c:v>
                </c:pt>
              </c:numCache>
            </c:numRef>
          </c:val>
        </c:ser>
        <c:ser>
          <c:idx val="1"/>
          <c:order val="1"/>
          <c:tx>
            <c:strRef>
              <c:f>Лист1!$H$13</c:f>
              <c:strCache>
                <c:ptCount val="1"/>
                <c:pt idx="0">
                  <c:v>timed</c:v>
                </c:pt>
              </c:strCache>
            </c:strRef>
          </c:tx>
          <c:marker>
            <c:spPr>
              <a:solidFill>
                <a:prstClr val="white"/>
              </a:solidFill>
              <a:ln>
                <a:solidFill>
                  <a:prstClr val="white"/>
                </a:solidFill>
              </a:ln>
            </c:spPr>
          </c:marker>
          <c:dLbls>
            <c:dLblPos val="ctr"/>
            <c:showVal val="1"/>
          </c:dLbls>
          <c:cat>
            <c:numRef>
              <c:f>Лист1!$H$31:$H$35</c:f>
              <c:numCache>
                <c:formatCode>General</c:formatCode>
                <c:ptCount val="5"/>
                <c:pt idx="0">
                  <c:v>0.60000000000000064</c:v>
                </c:pt>
                <c:pt idx="1">
                  <c:v>0.70000000000000062</c:v>
                </c:pt>
                <c:pt idx="2">
                  <c:v>0.79999999999999993</c:v>
                </c:pt>
                <c:pt idx="3">
                  <c:v>0.89999999999999991</c:v>
                </c:pt>
                <c:pt idx="4">
                  <c:v>0.99999999999999989</c:v>
                </c:pt>
              </c:numCache>
            </c:numRef>
          </c:cat>
          <c:val>
            <c:numRef>
              <c:f>Лист1!$I$15:$I$19</c:f>
              <c:numCache>
                <c:formatCode>General</c:formatCode>
                <c:ptCount val="5"/>
                <c:pt idx="0">
                  <c:v>0</c:v>
                </c:pt>
                <c:pt idx="1">
                  <c:v>0</c:v>
                </c:pt>
                <c:pt idx="2">
                  <c:v>0</c:v>
                </c:pt>
                <c:pt idx="3">
                  <c:v>0</c:v>
                </c:pt>
                <c:pt idx="4">
                  <c:v>0</c:v>
                </c:pt>
              </c:numCache>
            </c:numRef>
          </c:val>
        </c:ser>
        <c:ser>
          <c:idx val="2"/>
          <c:order val="2"/>
          <c:tx>
            <c:strRef>
              <c:f>Лист1!$H$21</c:f>
              <c:strCache>
                <c:ptCount val="1"/>
                <c:pt idx="0">
                  <c:v>inf</c:v>
                </c:pt>
              </c:strCache>
            </c:strRef>
          </c:tx>
          <c:marker>
            <c:spPr>
              <a:solidFill>
                <a:prstClr val="white"/>
              </a:solidFill>
              <a:ln>
                <a:solidFill>
                  <a:prstClr val="white"/>
                </a:solidFill>
              </a:ln>
            </c:spPr>
          </c:marker>
          <c:dLbls>
            <c:dLblPos val="ctr"/>
            <c:showVal val="1"/>
          </c:dLbls>
          <c:cat>
            <c:numRef>
              <c:f>Лист1!$H$31:$H$35</c:f>
              <c:numCache>
                <c:formatCode>General</c:formatCode>
                <c:ptCount val="5"/>
                <c:pt idx="0">
                  <c:v>0.60000000000000064</c:v>
                </c:pt>
                <c:pt idx="1">
                  <c:v>0.70000000000000062</c:v>
                </c:pt>
                <c:pt idx="2">
                  <c:v>0.79999999999999993</c:v>
                </c:pt>
                <c:pt idx="3">
                  <c:v>0.89999999999999991</c:v>
                </c:pt>
                <c:pt idx="4">
                  <c:v>0.99999999999999989</c:v>
                </c:pt>
              </c:numCache>
            </c:numRef>
          </c:cat>
          <c:val>
            <c:numRef>
              <c:f>Лист1!$I$23:$I$27</c:f>
              <c:numCache>
                <c:formatCode>General</c:formatCode>
                <c:ptCount val="5"/>
                <c:pt idx="0">
                  <c:v>0</c:v>
                </c:pt>
                <c:pt idx="1">
                  <c:v>0</c:v>
                </c:pt>
                <c:pt idx="2">
                  <c:v>0</c:v>
                </c:pt>
                <c:pt idx="3">
                  <c:v>5</c:v>
                </c:pt>
                <c:pt idx="4">
                  <c:v>0</c:v>
                </c:pt>
              </c:numCache>
            </c:numRef>
          </c:val>
        </c:ser>
        <c:ser>
          <c:idx val="3"/>
          <c:order val="3"/>
          <c:tx>
            <c:strRef>
              <c:f>Лист1!$H$29</c:f>
              <c:strCache>
                <c:ptCount val="1"/>
                <c:pt idx="0">
                  <c:v>marks</c:v>
                </c:pt>
              </c:strCache>
            </c:strRef>
          </c:tx>
          <c:marker>
            <c:spPr>
              <a:solidFill>
                <a:prstClr val="white"/>
              </a:solidFill>
              <a:ln>
                <a:solidFill>
                  <a:prstClr val="white"/>
                </a:solidFill>
              </a:ln>
            </c:spPr>
          </c:marker>
          <c:dLbls>
            <c:dLblPos val="ctr"/>
            <c:showVal val="1"/>
          </c:dLbls>
          <c:cat>
            <c:numRef>
              <c:f>Лист1!$H$31:$H$35</c:f>
              <c:numCache>
                <c:formatCode>General</c:formatCode>
                <c:ptCount val="5"/>
                <c:pt idx="0">
                  <c:v>0.60000000000000064</c:v>
                </c:pt>
                <c:pt idx="1">
                  <c:v>0.70000000000000062</c:v>
                </c:pt>
                <c:pt idx="2">
                  <c:v>0.79999999999999993</c:v>
                </c:pt>
                <c:pt idx="3">
                  <c:v>0.89999999999999991</c:v>
                </c:pt>
                <c:pt idx="4">
                  <c:v>0.99999999999999989</c:v>
                </c:pt>
              </c:numCache>
            </c:numRef>
          </c:cat>
          <c:val>
            <c:numRef>
              <c:f>Лист1!$I$31:$I$35</c:f>
              <c:numCache>
                <c:formatCode>General</c:formatCode>
                <c:ptCount val="5"/>
                <c:pt idx="0">
                  <c:v>0</c:v>
                </c:pt>
                <c:pt idx="1">
                  <c:v>0</c:v>
                </c:pt>
                <c:pt idx="2">
                  <c:v>0</c:v>
                </c:pt>
                <c:pt idx="3">
                  <c:v>0</c:v>
                </c:pt>
                <c:pt idx="4">
                  <c:v>0</c:v>
                </c:pt>
              </c:numCache>
            </c:numRef>
          </c:val>
        </c:ser>
        <c:ser>
          <c:idx val="4"/>
          <c:order val="4"/>
          <c:tx>
            <c:strRef>
              <c:f>Лист1!$H$37</c:f>
              <c:strCache>
                <c:ptCount val="1"/>
                <c:pt idx="0">
                  <c:v>timetable</c:v>
                </c:pt>
              </c:strCache>
            </c:strRef>
          </c:tx>
          <c:marker>
            <c:spPr>
              <a:solidFill>
                <a:prstClr val="white"/>
              </a:solidFill>
              <a:ln>
                <a:solidFill>
                  <a:prstClr val="white"/>
                </a:solidFill>
              </a:ln>
            </c:spPr>
          </c:marker>
          <c:dLbls>
            <c:dLblPos val="ctr"/>
            <c:showVal val="1"/>
          </c:dLbls>
          <c:cat>
            <c:numRef>
              <c:f>Лист1!$H$31:$H$35</c:f>
              <c:numCache>
                <c:formatCode>General</c:formatCode>
                <c:ptCount val="5"/>
                <c:pt idx="0">
                  <c:v>0.60000000000000064</c:v>
                </c:pt>
                <c:pt idx="1">
                  <c:v>0.70000000000000062</c:v>
                </c:pt>
                <c:pt idx="2">
                  <c:v>0.79999999999999993</c:v>
                </c:pt>
                <c:pt idx="3">
                  <c:v>0.89999999999999991</c:v>
                </c:pt>
                <c:pt idx="4">
                  <c:v>0.99999999999999989</c:v>
                </c:pt>
              </c:numCache>
            </c:numRef>
          </c:cat>
          <c:val>
            <c:numRef>
              <c:f>Лист1!$I$39:$I$43</c:f>
              <c:numCache>
                <c:formatCode>General</c:formatCode>
                <c:ptCount val="5"/>
                <c:pt idx="0">
                  <c:v>0</c:v>
                </c:pt>
                <c:pt idx="1">
                  <c:v>0</c:v>
                </c:pt>
                <c:pt idx="2">
                  <c:v>0</c:v>
                </c:pt>
                <c:pt idx="3">
                  <c:v>0</c:v>
                </c:pt>
                <c:pt idx="4">
                  <c:v>0</c:v>
                </c:pt>
              </c:numCache>
            </c:numRef>
          </c:val>
        </c:ser>
        <c:dLbls>
          <c:showVal val="1"/>
        </c:dLbls>
        <c:marker val="1"/>
        <c:axId val="92610560"/>
        <c:axId val="92612480"/>
      </c:lineChart>
      <c:catAx>
        <c:axId val="92610560"/>
        <c:scaling>
          <c:orientation val="minMax"/>
        </c:scaling>
        <c:axPos val="b"/>
        <c:title>
          <c:tx>
            <c:rich>
              <a:bodyPr/>
              <a:lstStyle/>
              <a:p>
                <a:pPr>
                  <a:defRPr/>
                </a:pPr>
                <a:r>
                  <a:rPr lang="ru-RU" dirty="0" smtClean="0"/>
                  <a:t>Пороговое</a:t>
                </a:r>
                <a:r>
                  <a:rPr lang="ru-RU" baseline="0" dirty="0" smtClean="0"/>
                  <a:t> значение</a:t>
                </a:r>
                <a:endParaRPr lang="ru-RU" dirty="0"/>
              </a:p>
            </c:rich>
          </c:tx>
          <c:layout/>
        </c:title>
        <c:numFmt formatCode="General" sourceLinked="1"/>
        <c:tickLblPos val="nextTo"/>
        <c:crossAx val="92612480"/>
        <c:crosses val="autoZero"/>
        <c:auto val="1"/>
        <c:lblAlgn val="ctr"/>
        <c:lblOffset val="100"/>
      </c:catAx>
      <c:valAx>
        <c:axId val="92612480"/>
        <c:scaling>
          <c:orientation val="minMax"/>
        </c:scaling>
        <c:axPos val="l"/>
        <c:title>
          <c:tx>
            <c:rich>
              <a:bodyPr rot="-5400000" vert="horz"/>
              <a:lstStyle/>
              <a:p>
                <a:pPr>
                  <a:defRPr/>
                </a:pPr>
                <a:r>
                  <a:rPr lang="ru-RU" dirty="0" smtClean="0"/>
                  <a:t>маркеры,</a:t>
                </a:r>
                <a:r>
                  <a:rPr lang="en-US" dirty="0" smtClean="0"/>
                  <a:t>%</a:t>
                </a:r>
                <a:endParaRPr lang="ru-RU" dirty="0"/>
              </a:p>
            </c:rich>
          </c:tx>
          <c:layout/>
        </c:title>
        <c:numFmt formatCode="General" sourceLinked="1"/>
        <c:tickLblPos val="nextTo"/>
        <c:crossAx val="92610560"/>
        <c:crosses val="autoZero"/>
        <c:crossBetween val="between"/>
      </c:valAx>
    </c:plotArea>
    <c:legend>
      <c:legendPos val="r"/>
      <c:layou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a:t>О</a:t>
            </a:r>
            <a:r>
              <a:rPr lang="ru-RU" dirty="0" smtClean="0"/>
              <a:t>твергнутые </a:t>
            </a:r>
            <a:r>
              <a:rPr lang="ru-RU" dirty="0"/>
              <a:t>с </a:t>
            </a:r>
            <a:r>
              <a:rPr lang="ru-RU" dirty="0" smtClean="0"/>
              <a:t>маркеры</a:t>
            </a:r>
            <a:endParaRPr lang="ru-RU" dirty="0"/>
          </a:p>
        </c:rich>
      </c:tx>
      <c:layout/>
    </c:title>
    <c:plotArea>
      <c:layout/>
      <c:lineChart>
        <c:grouping val="standard"/>
        <c:ser>
          <c:idx val="0"/>
          <c:order val="0"/>
          <c:tx>
            <c:strRef>
              <c:f>Лист1!$H$5</c:f>
              <c:strCache>
                <c:ptCount val="1"/>
                <c:pt idx="0">
                  <c:v>job</c:v>
                </c:pt>
              </c:strCache>
            </c:strRef>
          </c:tx>
          <c:marker>
            <c:spPr>
              <a:solidFill>
                <a:prstClr val="white"/>
              </a:solidFill>
              <a:ln>
                <a:solidFill>
                  <a:prstClr val="white"/>
                </a:solidFill>
              </a:ln>
            </c:spPr>
          </c:marker>
          <c:dLbls>
            <c:dLblPos val="ctr"/>
            <c:showVal val="1"/>
          </c:dLbls>
          <c:cat>
            <c:numRef>
              <c:f>Лист1!$H$39:$H$43</c:f>
              <c:numCache>
                <c:formatCode>General</c:formatCode>
                <c:ptCount val="5"/>
                <c:pt idx="0">
                  <c:v>0.60000000000000064</c:v>
                </c:pt>
                <c:pt idx="1">
                  <c:v>0.70000000000000062</c:v>
                </c:pt>
                <c:pt idx="2">
                  <c:v>0.79999999999999993</c:v>
                </c:pt>
                <c:pt idx="3">
                  <c:v>0.89999999999999991</c:v>
                </c:pt>
                <c:pt idx="4">
                  <c:v>0.99999999999999989</c:v>
                </c:pt>
              </c:numCache>
            </c:numRef>
          </c:cat>
          <c:val>
            <c:numRef>
              <c:f>Лист1!$K$7:$K$11</c:f>
              <c:numCache>
                <c:formatCode>General</c:formatCode>
                <c:ptCount val="5"/>
                <c:pt idx="0">
                  <c:v>2</c:v>
                </c:pt>
                <c:pt idx="1">
                  <c:v>0</c:v>
                </c:pt>
                <c:pt idx="2">
                  <c:v>0</c:v>
                </c:pt>
                <c:pt idx="3">
                  <c:v>0</c:v>
                </c:pt>
                <c:pt idx="4">
                  <c:v>0</c:v>
                </c:pt>
              </c:numCache>
            </c:numRef>
          </c:val>
        </c:ser>
        <c:ser>
          <c:idx val="1"/>
          <c:order val="1"/>
          <c:tx>
            <c:strRef>
              <c:f>Лист1!$H$13</c:f>
              <c:strCache>
                <c:ptCount val="1"/>
                <c:pt idx="0">
                  <c:v>timed</c:v>
                </c:pt>
              </c:strCache>
            </c:strRef>
          </c:tx>
          <c:marker>
            <c:spPr>
              <a:solidFill>
                <a:prstClr val="white"/>
              </a:solidFill>
              <a:ln>
                <a:solidFill>
                  <a:prstClr val="white"/>
                </a:solidFill>
              </a:ln>
            </c:spPr>
          </c:marker>
          <c:dLbls>
            <c:dLblPos val="ctr"/>
            <c:showVal val="1"/>
          </c:dLbls>
          <c:cat>
            <c:numRef>
              <c:f>Лист1!$H$39:$H$43</c:f>
              <c:numCache>
                <c:formatCode>General</c:formatCode>
                <c:ptCount val="5"/>
                <c:pt idx="0">
                  <c:v>0.60000000000000064</c:v>
                </c:pt>
                <c:pt idx="1">
                  <c:v>0.70000000000000062</c:v>
                </c:pt>
                <c:pt idx="2">
                  <c:v>0.79999999999999993</c:v>
                </c:pt>
                <c:pt idx="3">
                  <c:v>0.89999999999999991</c:v>
                </c:pt>
                <c:pt idx="4">
                  <c:v>0.99999999999999989</c:v>
                </c:pt>
              </c:numCache>
            </c:numRef>
          </c:cat>
          <c:val>
            <c:numRef>
              <c:f>Лист1!$K$15:$K$19</c:f>
              <c:numCache>
                <c:formatCode>General</c:formatCode>
                <c:ptCount val="5"/>
                <c:pt idx="0">
                  <c:v>3</c:v>
                </c:pt>
                <c:pt idx="1">
                  <c:v>0</c:v>
                </c:pt>
                <c:pt idx="2">
                  <c:v>0</c:v>
                </c:pt>
                <c:pt idx="3">
                  <c:v>0</c:v>
                </c:pt>
                <c:pt idx="4">
                  <c:v>0</c:v>
                </c:pt>
              </c:numCache>
            </c:numRef>
          </c:val>
        </c:ser>
        <c:ser>
          <c:idx val="2"/>
          <c:order val="2"/>
          <c:tx>
            <c:strRef>
              <c:f>Лист1!$H$21</c:f>
              <c:strCache>
                <c:ptCount val="1"/>
                <c:pt idx="0">
                  <c:v>inf</c:v>
                </c:pt>
              </c:strCache>
            </c:strRef>
          </c:tx>
          <c:marker>
            <c:spPr>
              <a:solidFill>
                <a:prstClr val="white"/>
              </a:solidFill>
              <a:ln>
                <a:solidFill>
                  <a:prstClr val="white"/>
                </a:solidFill>
              </a:ln>
            </c:spPr>
          </c:marker>
          <c:dLbls>
            <c:dLblPos val="ctr"/>
            <c:showVal val="1"/>
          </c:dLbls>
          <c:cat>
            <c:numRef>
              <c:f>Лист1!$H$39:$H$43</c:f>
              <c:numCache>
                <c:formatCode>General</c:formatCode>
                <c:ptCount val="5"/>
                <c:pt idx="0">
                  <c:v>0.60000000000000064</c:v>
                </c:pt>
                <c:pt idx="1">
                  <c:v>0.70000000000000062</c:v>
                </c:pt>
                <c:pt idx="2">
                  <c:v>0.79999999999999993</c:v>
                </c:pt>
                <c:pt idx="3">
                  <c:v>0.89999999999999991</c:v>
                </c:pt>
                <c:pt idx="4">
                  <c:v>0.99999999999999989</c:v>
                </c:pt>
              </c:numCache>
            </c:numRef>
          </c:cat>
          <c:val>
            <c:numRef>
              <c:f>Лист1!$K$23:$K$27</c:f>
              <c:numCache>
                <c:formatCode>General</c:formatCode>
                <c:ptCount val="5"/>
                <c:pt idx="0">
                  <c:v>6</c:v>
                </c:pt>
                <c:pt idx="1">
                  <c:v>0</c:v>
                </c:pt>
                <c:pt idx="2">
                  <c:v>1</c:v>
                </c:pt>
                <c:pt idx="3">
                  <c:v>0</c:v>
                </c:pt>
                <c:pt idx="4">
                  <c:v>0</c:v>
                </c:pt>
              </c:numCache>
            </c:numRef>
          </c:val>
        </c:ser>
        <c:ser>
          <c:idx val="3"/>
          <c:order val="3"/>
          <c:tx>
            <c:strRef>
              <c:f>Лист1!$H$29</c:f>
              <c:strCache>
                <c:ptCount val="1"/>
                <c:pt idx="0">
                  <c:v>marks</c:v>
                </c:pt>
              </c:strCache>
            </c:strRef>
          </c:tx>
          <c:marker>
            <c:spPr>
              <a:solidFill>
                <a:prstClr val="white"/>
              </a:solidFill>
              <a:ln>
                <a:solidFill>
                  <a:prstClr val="white"/>
                </a:solidFill>
              </a:ln>
            </c:spPr>
          </c:marker>
          <c:dLbls>
            <c:dLblPos val="ctr"/>
            <c:showVal val="1"/>
          </c:dLbls>
          <c:cat>
            <c:numRef>
              <c:f>Лист1!$H$39:$H$43</c:f>
              <c:numCache>
                <c:formatCode>General</c:formatCode>
                <c:ptCount val="5"/>
                <c:pt idx="0">
                  <c:v>0.60000000000000064</c:v>
                </c:pt>
                <c:pt idx="1">
                  <c:v>0.70000000000000062</c:v>
                </c:pt>
                <c:pt idx="2">
                  <c:v>0.79999999999999993</c:v>
                </c:pt>
                <c:pt idx="3">
                  <c:v>0.89999999999999991</c:v>
                </c:pt>
                <c:pt idx="4">
                  <c:v>0.99999999999999989</c:v>
                </c:pt>
              </c:numCache>
            </c:numRef>
          </c:cat>
          <c:val>
            <c:numRef>
              <c:f>Лист1!$K$31:$K$35</c:f>
              <c:numCache>
                <c:formatCode>General</c:formatCode>
                <c:ptCount val="5"/>
                <c:pt idx="0">
                  <c:v>14</c:v>
                </c:pt>
                <c:pt idx="1">
                  <c:v>0</c:v>
                </c:pt>
                <c:pt idx="2">
                  <c:v>2</c:v>
                </c:pt>
                <c:pt idx="3">
                  <c:v>0</c:v>
                </c:pt>
                <c:pt idx="4">
                  <c:v>0</c:v>
                </c:pt>
              </c:numCache>
            </c:numRef>
          </c:val>
        </c:ser>
        <c:ser>
          <c:idx val="4"/>
          <c:order val="4"/>
          <c:tx>
            <c:strRef>
              <c:f>Лист1!$H$37</c:f>
              <c:strCache>
                <c:ptCount val="1"/>
                <c:pt idx="0">
                  <c:v>timetable</c:v>
                </c:pt>
              </c:strCache>
            </c:strRef>
          </c:tx>
          <c:marker>
            <c:spPr>
              <a:solidFill>
                <a:prstClr val="white"/>
              </a:solidFill>
              <a:ln>
                <a:solidFill>
                  <a:prstClr val="white"/>
                </a:solidFill>
              </a:ln>
            </c:spPr>
          </c:marker>
          <c:dLbls>
            <c:dLblPos val="ctr"/>
            <c:showVal val="1"/>
          </c:dLbls>
          <c:cat>
            <c:numRef>
              <c:f>Лист1!$H$39:$H$43</c:f>
              <c:numCache>
                <c:formatCode>General</c:formatCode>
                <c:ptCount val="5"/>
                <c:pt idx="0">
                  <c:v>0.60000000000000064</c:v>
                </c:pt>
                <c:pt idx="1">
                  <c:v>0.70000000000000062</c:v>
                </c:pt>
                <c:pt idx="2">
                  <c:v>0.79999999999999993</c:v>
                </c:pt>
                <c:pt idx="3">
                  <c:v>0.89999999999999991</c:v>
                </c:pt>
                <c:pt idx="4">
                  <c:v>0.99999999999999989</c:v>
                </c:pt>
              </c:numCache>
            </c:numRef>
          </c:cat>
          <c:val>
            <c:numRef>
              <c:f>Лист1!$K$39:$K$43</c:f>
              <c:numCache>
                <c:formatCode>General</c:formatCode>
                <c:ptCount val="5"/>
                <c:pt idx="0">
                  <c:v>0</c:v>
                </c:pt>
                <c:pt idx="1">
                  <c:v>0</c:v>
                </c:pt>
                <c:pt idx="2">
                  <c:v>0</c:v>
                </c:pt>
                <c:pt idx="3">
                  <c:v>0</c:v>
                </c:pt>
                <c:pt idx="4">
                  <c:v>0</c:v>
                </c:pt>
              </c:numCache>
            </c:numRef>
          </c:val>
        </c:ser>
        <c:dLbls>
          <c:showVal val="1"/>
        </c:dLbls>
        <c:marker val="1"/>
        <c:axId val="92654592"/>
        <c:axId val="93389952"/>
      </c:lineChart>
      <c:catAx>
        <c:axId val="92654592"/>
        <c:scaling>
          <c:orientation val="minMax"/>
        </c:scaling>
        <c:axPos val="b"/>
        <c:title>
          <c:tx>
            <c:rich>
              <a:bodyPr/>
              <a:lstStyle/>
              <a:p>
                <a:pPr>
                  <a:defRPr/>
                </a:pPr>
                <a:r>
                  <a:rPr lang="ru-RU" dirty="0" smtClean="0"/>
                  <a:t>Пороговое значение</a:t>
                </a:r>
                <a:endParaRPr lang="ru-RU" dirty="0"/>
              </a:p>
            </c:rich>
          </c:tx>
          <c:layout/>
        </c:title>
        <c:numFmt formatCode="General" sourceLinked="1"/>
        <c:tickLblPos val="nextTo"/>
        <c:crossAx val="93389952"/>
        <c:crosses val="autoZero"/>
        <c:auto val="1"/>
        <c:lblAlgn val="ctr"/>
        <c:lblOffset val="100"/>
      </c:catAx>
      <c:valAx>
        <c:axId val="93389952"/>
        <c:scaling>
          <c:orientation val="minMax"/>
        </c:scaling>
        <c:axPos val="l"/>
        <c:title>
          <c:tx>
            <c:rich>
              <a:bodyPr rot="-5400000" vert="horz"/>
              <a:lstStyle/>
              <a:p>
                <a:pPr>
                  <a:defRPr/>
                </a:pPr>
                <a:r>
                  <a:rPr lang="ru-RU" dirty="0" smtClean="0"/>
                  <a:t>Маркеры, %</a:t>
                </a:r>
                <a:endParaRPr lang="ru-RU" dirty="0"/>
              </a:p>
            </c:rich>
          </c:tx>
          <c:layout/>
        </c:title>
        <c:numFmt formatCode="General" sourceLinked="1"/>
        <c:tickLblPos val="nextTo"/>
        <c:crossAx val="92654592"/>
        <c:crosses val="autoZero"/>
        <c:crossBetween val="between"/>
      </c:valAx>
    </c:plotArea>
    <c:legend>
      <c:legendPos val="r"/>
      <c:layout/>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lgn="ctr" rtl="0">
              <a:defRPr lang="ru-RU" sz="1800" b="1" i="0" u="none" strike="noStrike" kern="1200" baseline="0" dirty="0">
                <a:solidFill>
                  <a:prstClr val="black"/>
                </a:solidFill>
                <a:latin typeface="+mn-lt"/>
                <a:ea typeface="+mn-ea"/>
                <a:cs typeface="+mn-cs"/>
              </a:defRPr>
            </a:pPr>
            <a:r>
              <a:rPr lang="ru-RU" sz="1800" b="1" i="0" u="none" strike="noStrike" kern="1200" baseline="0" dirty="0" smtClean="0">
                <a:solidFill>
                  <a:prstClr val="black"/>
                </a:solidFill>
                <a:latin typeface="+mn-lt"/>
                <a:ea typeface="+mn-ea"/>
                <a:cs typeface="+mn-cs"/>
              </a:rPr>
              <a:t>Прирост производительности</a:t>
            </a:r>
          </a:p>
          <a:p>
            <a:pPr algn="ctr" rtl="0">
              <a:defRPr lang="ru-RU" sz="1800" b="1" i="0" u="none" strike="noStrike" kern="1200" baseline="0" dirty="0">
                <a:solidFill>
                  <a:prstClr val="black"/>
                </a:solidFill>
                <a:latin typeface="+mn-lt"/>
                <a:ea typeface="+mn-ea"/>
                <a:cs typeface="+mn-cs"/>
              </a:defRPr>
            </a:pPr>
            <a:r>
              <a:rPr lang="ru-RU" sz="1800" b="1" i="0" u="none" strike="noStrike" kern="1200" baseline="0" dirty="0" smtClean="0">
                <a:solidFill>
                  <a:prstClr val="black"/>
                </a:solidFill>
                <a:latin typeface="+mn-lt"/>
                <a:ea typeface="+mn-ea"/>
                <a:cs typeface="+mn-cs"/>
              </a:rPr>
              <a:t> (в среднем)</a:t>
            </a:r>
            <a:endParaRPr lang="ru-RU" sz="1800" b="1" i="0" u="none" strike="noStrike" kern="1200" baseline="0" dirty="0">
              <a:solidFill>
                <a:prstClr val="black"/>
              </a:solidFill>
              <a:latin typeface="+mn-lt"/>
              <a:ea typeface="+mn-ea"/>
              <a:cs typeface="+mn-cs"/>
            </a:endParaRPr>
          </a:p>
        </c:rich>
      </c:tx>
      <c:layout/>
    </c:title>
    <c:plotArea>
      <c:layout/>
      <c:barChart>
        <c:barDir val="bar"/>
        <c:grouping val="clustered"/>
        <c:ser>
          <c:idx val="0"/>
          <c:order val="0"/>
          <c:tx>
            <c:v>ошибки</c:v>
          </c:tx>
          <c:cat>
            <c:numRef>
              <c:f>Лист1!$O$7:$O$11</c:f>
              <c:numCache>
                <c:formatCode>General</c:formatCode>
                <c:ptCount val="5"/>
                <c:pt idx="0">
                  <c:v>0.60000000000000064</c:v>
                </c:pt>
                <c:pt idx="1">
                  <c:v>0.70000000000000062</c:v>
                </c:pt>
                <c:pt idx="2">
                  <c:v>0.79999999999999993</c:v>
                </c:pt>
                <c:pt idx="3">
                  <c:v>0.89999999999999991</c:v>
                </c:pt>
                <c:pt idx="4">
                  <c:v>0.99999999999999989</c:v>
                </c:pt>
              </c:numCache>
            </c:numRef>
          </c:cat>
          <c:val>
            <c:numRef>
              <c:f>Лист1!$P$49:$P$53</c:f>
              <c:numCache>
                <c:formatCode>General</c:formatCode>
                <c:ptCount val="5"/>
                <c:pt idx="0">
                  <c:v>100</c:v>
                </c:pt>
                <c:pt idx="1">
                  <c:v>100</c:v>
                </c:pt>
                <c:pt idx="2">
                  <c:v>100</c:v>
                </c:pt>
                <c:pt idx="3">
                  <c:v>86.48648648648637</c:v>
                </c:pt>
                <c:pt idx="4">
                  <c:v>100</c:v>
                </c:pt>
              </c:numCache>
            </c:numRef>
          </c:val>
        </c:ser>
        <c:ser>
          <c:idx val="1"/>
          <c:order val="1"/>
          <c:tx>
            <c:v>отвергнутые маркеры</c:v>
          </c:tx>
          <c:cat>
            <c:numRef>
              <c:f>Лист1!$O$7:$O$11</c:f>
              <c:numCache>
                <c:formatCode>General</c:formatCode>
                <c:ptCount val="5"/>
                <c:pt idx="0">
                  <c:v>0.60000000000000064</c:v>
                </c:pt>
                <c:pt idx="1">
                  <c:v>0.70000000000000062</c:v>
                </c:pt>
                <c:pt idx="2">
                  <c:v>0.79999999999999993</c:v>
                </c:pt>
                <c:pt idx="3">
                  <c:v>0.89999999999999991</c:v>
                </c:pt>
                <c:pt idx="4">
                  <c:v>0.99999999999999989</c:v>
                </c:pt>
              </c:numCache>
            </c:numRef>
          </c:cat>
          <c:val>
            <c:numRef>
              <c:f>Лист1!$Q$49:$Q$53</c:f>
              <c:numCache>
                <c:formatCode>General</c:formatCode>
                <c:ptCount val="5"/>
                <c:pt idx="0">
                  <c:v>81.343283582089555</c:v>
                </c:pt>
                <c:pt idx="1">
                  <c:v>100</c:v>
                </c:pt>
                <c:pt idx="2">
                  <c:v>62.5</c:v>
                </c:pt>
                <c:pt idx="3">
                  <c:v>100</c:v>
                </c:pt>
                <c:pt idx="4">
                  <c:v>0</c:v>
                </c:pt>
              </c:numCache>
            </c:numRef>
          </c:val>
        </c:ser>
        <c:axId val="93423488"/>
        <c:axId val="93437952"/>
      </c:barChart>
      <c:catAx>
        <c:axId val="93423488"/>
        <c:scaling>
          <c:orientation val="minMax"/>
        </c:scaling>
        <c:axPos val="l"/>
        <c:title>
          <c:tx>
            <c:rich>
              <a:bodyPr/>
              <a:lstStyle/>
              <a:p>
                <a:pPr>
                  <a:defRPr/>
                </a:pPr>
                <a:r>
                  <a:rPr lang="ru-RU"/>
                  <a:t>порог</a:t>
                </a:r>
              </a:p>
            </c:rich>
          </c:tx>
          <c:layout/>
        </c:title>
        <c:numFmt formatCode="General" sourceLinked="1"/>
        <c:tickLblPos val="nextTo"/>
        <c:crossAx val="93437952"/>
        <c:crosses val="autoZero"/>
        <c:auto val="1"/>
        <c:lblAlgn val="ctr"/>
        <c:lblOffset val="100"/>
      </c:catAx>
      <c:valAx>
        <c:axId val="93437952"/>
        <c:scaling>
          <c:orientation val="minMax"/>
        </c:scaling>
        <c:axPos val="b"/>
        <c:majorGridlines/>
        <c:title>
          <c:tx>
            <c:rich>
              <a:bodyPr/>
              <a:lstStyle/>
              <a:p>
                <a:pPr>
                  <a:defRPr/>
                </a:pPr>
                <a:r>
                  <a:rPr lang="ru-RU"/>
                  <a:t>прирост,</a:t>
                </a:r>
                <a:r>
                  <a:rPr lang="ru-RU" baseline="0"/>
                  <a:t> %</a:t>
                </a:r>
                <a:endParaRPr lang="ru-RU"/>
              </a:p>
            </c:rich>
          </c:tx>
          <c:layout/>
        </c:title>
        <c:numFmt formatCode="General" sourceLinked="1"/>
        <c:tickLblPos val="nextTo"/>
        <c:crossAx val="93423488"/>
        <c:crosses val="autoZero"/>
        <c:crossBetween val="between"/>
      </c:valAx>
      <c:spPr>
        <a:noFill/>
        <a:ln w="25400">
          <a:noFill/>
        </a:ln>
      </c:spPr>
    </c:plotArea>
    <c:legend>
      <c:legendPos val="b"/>
      <c:layout/>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Усредненный</a:t>
            </a:r>
            <a:r>
              <a:rPr lang="ru-RU" baseline="0" dirty="0" smtClean="0"/>
              <a:t> результат</a:t>
            </a:r>
            <a:endParaRPr lang="ru-RU" dirty="0"/>
          </a:p>
        </c:rich>
      </c:tx>
      <c:layout/>
    </c:title>
    <c:plotArea>
      <c:layout/>
      <c:lineChart>
        <c:grouping val="standard"/>
        <c:ser>
          <c:idx val="0"/>
          <c:order val="0"/>
          <c:tx>
            <c:v>ошибки</c:v>
          </c:tx>
          <c:dLbls>
            <c:dLbl>
              <c:idx val="0"/>
              <c:delete val="1"/>
            </c:dLbl>
            <c:dLbl>
              <c:idx val="1"/>
              <c:delete val="1"/>
            </c:dLbl>
            <c:dLbl>
              <c:idx val="2"/>
              <c:delete val="1"/>
            </c:dLbl>
            <c:dLbl>
              <c:idx val="4"/>
              <c:delete val="1"/>
            </c:dLbl>
            <c:dLblPos val="t"/>
            <c:showVal val="1"/>
          </c:dLbls>
          <c:cat>
            <c:numRef>
              <c:f>Лист1!$H$7:$H$11</c:f>
              <c:numCache>
                <c:formatCode>General</c:formatCode>
                <c:ptCount val="5"/>
                <c:pt idx="0">
                  <c:v>0.60000000000000064</c:v>
                </c:pt>
                <c:pt idx="1">
                  <c:v>0.70000000000000062</c:v>
                </c:pt>
                <c:pt idx="2">
                  <c:v>0.79999999999999993</c:v>
                </c:pt>
                <c:pt idx="3">
                  <c:v>0.89999999999999991</c:v>
                </c:pt>
                <c:pt idx="4">
                  <c:v>0.99999999999999989</c:v>
                </c:pt>
              </c:numCache>
            </c:numRef>
          </c:cat>
          <c:val>
            <c:numRef>
              <c:f>Лист1!$I$49:$I$53</c:f>
              <c:numCache>
                <c:formatCode>General</c:formatCode>
                <c:ptCount val="5"/>
                <c:pt idx="0">
                  <c:v>0</c:v>
                </c:pt>
                <c:pt idx="1">
                  <c:v>0</c:v>
                </c:pt>
                <c:pt idx="2">
                  <c:v>0</c:v>
                </c:pt>
                <c:pt idx="3">
                  <c:v>1</c:v>
                </c:pt>
                <c:pt idx="4">
                  <c:v>0</c:v>
                </c:pt>
              </c:numCache>
            </c:numRef>
          </c:val>
        </c:ser>
        <c:ser>
          <c:idx val="1"/>
          <c:order val="1"/>
          <c:tx>
            <c:v>отвергнутые маркеры</c:v>
          </c:tx>
          <c:dLbls>
            <c:dLbl>
              <c:idx val="1"/>
              <c:delete val="1"/>
            </c:dLbl>
            <c:dLbl>
              <c:idx val="3"/>
              <c:delete val="1"/>
            </c:dLbl>
            <c:dLbl>
              <c:idx val="4"/>
              <c:delete val="1"/>
            </c:dLbl>
            <c:dLblPos val="t"/>
            <c:showVal val="1"/>
          </c:dLbls>
          <c:cat>
            <c:numRef>
              <c:f>Лист1!$H$7:$H$11</c:f>
              <c:numCache>
                <c:formatCode>General</c:formatCode>
                <c:ptCount val="5"/>
                <c:pt idx="0">
                  <c:v>0.60000000000000064</c:v>
                </c:pt>
                <c:pt idx="1">
                  <c:v>0.70000000000000062</c:v>
                </c:pt>
                <c:pt idx="2">
                  <c:v>0.79999999999999993</c:v>
                </c:pt>
                <c:pt idx="3">
                  <c:v>0.89999999999999991</c:v>
                </c:pt>
                <c:pt idx="4">
                  <c:v>0.99999999999999989</c:v>
                </c:pt>
              </c:numCache>
            </c:numRef>
          </c:cat>
          <c:val>
            <c:numRef>
              <c:f>Лист1!$K$49:$K$53</c:f>
              <c:numCache>
                <c:formatCode>General</c:formatCode>
                <c:ptCount val="5"/>
                <c:pt idx="0">
                  <c:v>5</c:v>
                </c:pt>
                <c:pt idx="1">
                  <c:v>0</c:v>
                </c:pt>
                <c:pt idx="2">
                  <c:v>0.60000000000000064</c:v>
                </c:pt>
                <c:pt idx="3">
                  <c:v>0</c:v>
                </c:pt>
                <c:pt idx="4">
                  <c:v>0</c:v>
                </c:pt>
              </c:numCache>
            </c:numRef>
          </c:val>
        </c:ser>
        <c:dLbls>
          <c:showVal val="1"/>
        </c:dLbls>
        <c:marker val="1"/>
        <c:axId val="91239936"/>
        <c:axId val="91241856"/>
      </c:lineChart>
      <c:catAx>
        <c:axId val="91239936"/>
        <c:scaling>
          <c:orientation val="minMax"/>
        </c:scaling>
        <c:axPos val="b"/>
        <c:title>
          <c:tx>
            <c:rich>
              <a:bodyPr/>
              <a:lstStyle/>
              <a:p>
                <a:pPr>
                  <a:defRPr/>
                </a:pPr>
                <a:r>
                  <a:rPr lang="ru-RU" dirty="0" smtClean="0"/>
                  <a:t>Пороговое</a:t>
                </a:r>
                <a:r>
                  <a:rPr lang="ru-RU" baseline="0" dirty="0" smtClean="0"/>
                  <a:t> значение</a:t>
                </a:r>
                <a:endParaRPr lang="ru-RU" dirty="0"/>
              </a:p>
            </c:rich>
          </c:tx>
          <c:layout/>
        </c:title>
        <c:numFmt formatCode="General" sourceLinked="1"/>
        <c:tickLblPos val="nextTo"/>
        <c:crossAx val="91241856"/>
        <c:crosses val="autoZero"/>
        <c:auto val="1"/>
        <c:lblAlgn val="ctr"/>
        <c:lblOffset val="100"/>
      </c:catAx>
      <c:valAx>
        <c:axId val="91241856"/>
        <c:scaling>
          <c:orientation val="minMax"/>
        </c:scaling>
        <c:axPos val="l"/>
        <c:title>
          <c:tx>
            <c:rich>
              <a:bodyPr rot="-5400000" vert="horz"/>
              <a:lstStyle/>
              <a:p>
                <a:pPr>
                  <a:defRPr/>
                </a:pPr>
                <a:r>
                  <a:rPr lang="ru-RU" dirty="0" smtClean="0"/>
                  <a:t>Маркеры,</a:t>
                </a:r>
                <a:r>
                  <a:rPr lang="ru-RU" baseline="0" dirty="0" smtClean="0"/>
                  <a:t> %</a:t>
                </a:r>
                <a:endParaRPr lang="ru-RU" dirty="0"/>
              </a:p>
            </c:rich>
          </c:tx>
          <c:layout/>
        </c:title>
        <c:numFmt formatCode="General" sourceLinked="1"/>
        <c:tickLblPos val="nextTo"/>
        <c:crossAx val="91239936"/>
        <c:crosses val="autoZero"/>
        <c:crossBetween val="between"/>
      </c:valAx>
      <c:spPr>
        <a:noFill/>
        <a:ln w="25400">
          <a:noFill/>
        </a:ln>
      </c:spPr>
    </c:plotArea>
    <c:legend>
      <c:legendPos val="b"/>
      <c:layout/>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a:t>Ошибки</a:t>
            </a:r>
            <a:r>
              <a:rPr lang="ru-RU" baseline="0"/>
              <a:t> первого рода</a:t>
            </a:r>
            <a:endParaRPr lang="ru-RU"/>
          </a:p>
        </c:rich>
      </c:tx>
      <c:layout/>
      <c:overlay val="1"/>
    </c:title>
    <c:plotArea>
      <c:layout/>
      <c:lineChart>
        <c:grouping val="standard"/>
        <c:ser>
          <c:idx val="0"/>
          <c:order val="0"/>
          <c:tx>
            <c:v>ORB</c:v>
          </c:tx>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10"/>
              <c:delete val="1"/>
            </c:dLbl>
            <c:dLblPos val="t"/>
            <c:showVal val="1"/>
          </c:dLbls>
          <c:cat>
            <c:numRef>
              <c:f>Лист1!$S$78:$S$88</c:f>
              <c:numCache>
                <c:formatCode>General</c:formatCode>
                <c:ptCount val="11"/>
                <c:pt idx="0">
                  <c:v>0</c:v>
                </c:pt>
                <c:pt idx="1">
                  <c:v>0.1</c:v>
                </c:pt>
                <c:pt idx="2">
                  <c:v>0.2</c:v>
                </c:pt>
                <c:pt idx="3">
                  <c:v>0.30000000000000032</c:v>
                </c:pt>
                <c:pt idx="4">
                  <c:v>0.4</c:v>
                </c:pt>
                <c:pt idx="5">
                  <c:v>0.5</c:v>
                </c:pt>
                <c:pt idx="6">
                  <c:v>0.60000000000000064</c:v>
                </c:pt>
                <c:pt idx="7">
                  <c:v>0.70000000000000062</c:v>
                </c:pt>
                <c:pt idx="8">
                  <c:v>0.79999999999999993</c:v>
                </c:pt>
                <c:pt idx="9">
                  <c:v>0.89999999999999991</c:v>
                </c:pt>
                <c:pt idx="10">
                  <c:v>0.99999999999999989</c:v>
                </c:pt>
              </c:numCache>
            </c:numRef>
          </c:cat>
          <c:val>
            <c:numRef>
              <c:f>Лист1!$T$78:$T$88</c:f>
              <c:numCache>
                <c:formatCode>General</c:formatCode>
                <c:ptCount val="11"/>
                <c:pt idx="0">
                  <c:v>0</c:v>
                </c:pt>
                <c:pt idx="1">
                  <c:v>0</c:v>
                </c:pt>
                <c:pt idx="2">
                  <c:v>0</c:v>
                </c:pt>
                <c:pt idx="3">
                  <c:v>0</c:v>
                </c:pt>
                <c:pt idx="4">
                  <c:v>0</c:v>
                </c:pt>
                <c:pt idx="5">
                  <c:v>0</c:v>
                </c:pt>
                <c:pt idx="6">
                  <c:v>0</c:v>
                </c:pt>
                <c:pt idx="7">
                  <c:v>0</c:v>
                </c:pt>
                <c:pt idx="8">
                  <c:v>0.2</c:v>
                </c:pt>
                <c:pt idx="9">
                  <c:v>0.2</c:v>
                </c:pt>
                <c:pt idx="10">
                  <c:v>0</c:v>
                </c:pt>
              </c:numCache>
            </c:numRef>
          </c:val>
        </c:ser>
        <c:ser>
          <c:idx val="1"/>
          <c:order val="1"/>
          <c:tx>
            <c:v>BRISK</c:v>
          </c:tx>
          <c:dLbls>
            <c:dLbl>
              <c:idx val="0"/>
              <c:delete val="1"/>
            </c:dLbl>
            <c:dLbl>
              <c:idx val="1"/>
              <c:delete val="1"/>
            </c:dLbl>
            <c:dLbl>
              <c:idx val="2"/>
              <c:delete val="1"/>
            </c:dLbl>
            <c:dLbl>
              <c:idx val="3"/>
              <c:delete val="1"/>
            </c:dLbl>
            <c:dLbl>
              <c:idx val="4"/>
              <c:delete val="1"/>
            </c:dLbl>
            <c:dLbl>
              <c:idx val="5"/>
              <c:delete val="1"/>
            </c:dLbl>
            <c:dLblPos val="t"/>
            <c:showVal val="1"/>
          </c:dLbls>
          <c:cat>
            <c:numRef>
              <c:f>Лист1!$S$78:$S$88</c:f>
              <c:numCache>
                <c:formatCode>General</c:formatCode>
                <c:ptCount val="11"/>
                <c:pt idx="0">
                  <c:v>0</c:v>
                </c:pt>
                <c:pt idx="1">
                  <c:v>0.1</c:v>
                </c:pt>
                <c:pt idx="2">
                  <c:v>0.2</c:v>
                </c:pt>
                <c:pt idx="3">
                  <c:v>0.30000000000000032</c:v>
                </c:pt>
                <c:pt idx="4">
                  <c:v>0.4</c:v>
                </c:pt>
                <c:pt idx="5">
                  <c:v>0.5</c:v>
                </c:pt>
                <c:pt idx="6">
                  <c:v>0.60000000000000064</c:v>
                </c:pt>
                <c:pt idx="7">
                  <c:v>0.70000000000000062</c:v>
                </c:pt>
                <c:pt idx="8">
                  <c:v>0.79999999999999993</c:v>
                </c:pt>
                <c:pt idx="9">
                  <c:v>0.89999999999999991</c:v>
                </c:pt>
                <c:pt idx="10">
                  <c:v>0.99999999999999989</c:v>
                </c:pt>
              </c:numCache>
            </c:numRef>
          </c:cat>
          <c:val>
            <c:numRef>
              <c:f>Лист1!$C$78:$C$88</c:f>
              <c:numCache>
                <c:formatCode>General</c:formatCode>
                <c:ptCount val="11"/>
                <c:pt idx="0">
                  <c:v>0</c:v>
                </c:pt>
                <c:pt idx="1">
                  <c:v>0</c:v>
                </c:pt>
                <c:pt idx="2">
                  <c:v>0</c:v>
                </c:pt>
                <c:pt idx="3">
                  <c:v>0</c:v>
                </c:pt>
                <c:pt idx="4">
                  <c:v>0</c:v>
                </c:pt>
                <c:pt idx="5">
                  <c:v>0</c:v>
                </c:pt>
                <c:pt idx="6">
                  <c:v>0.2</c:v>
                </c:pt>
                <c:pt idx="7">
                  <c:v>18.2</c:v>
                </c:pt>
                <c:pt idx="8">
                  <c:v>19.2</c:v>
                </c:pt>
                <c:pt idx="9">
                  <c:v>23.4</c:v>
                </c:pt>
                <c:pt idx="10">
                  <c:v>25</c:v>
                </c:pt>
              </c:numCache>
            </c:numRef>
          </c:val>
        </c:ser>
        <c:marker val="1"/>
        <c:axId val="93480448"/>
        <c:axId val="93482368"/>
      </c:lineChart>
      <c:catAx>
        <c:axId val="93480448"/>
        <c:scaling>
          <c:orientation val="minMax"/>
        </c:scaling>
        <c:axPos val="b"/>
        <c:title>
          <c:tx>
            <c:rich>
              <a:bodyPr/>
              <a:lstStyle/>
              <a:p>
                <a:pPr>
                  <a:defRPr/>
                </a:pPr>
                <a:r>
                  <a:rPr lang="ru-RU"/>
                  <a:t>пороговое</a:t>
                </a:r>
                <a:r>
                  <a:rPr lang="ru-RU" baseline="0"/>
                  <a:t> значение</a:t>
                </a:r>
                <a:endParaRPr lang="en-US"/>
              </a:p>
            </c:rich>
          </c:tx>
          <c:layout/>
        </c:title>
        <c:numFmt formatCode="General" sourceLinked="1"/>
        <c:tickLblPos val="nextTo"/>
        <c:crossAx val="93482368"/>
        <c:crosses val="autoZero"/>
        <c:auto val="1"/>
        <c:lblAlgn val="ctr"/>
        <c:lblOffset val="100"/>
      </c:catAx>
      <c:valAx>
        <c:axId val="93482368"/>
        <c:scaling>
          <c:orientation val="minMax"/>
        </c:scaling>
        <c:axPos val="l"/>
        <c:title>
          <c:tx>
            <c:rich>
              <a:bodyPr rot="-5400000" vert="horz"/>
              <a:lstStyle/>
              <a:p>
                <a:pPr>
                  <a:defRPr/>
                </a:pPr>
                <a:r>
                  <a:rPr lang="ru-RU"/>
                  <a:t>маркеры,%</a:t>
                </a:r>
              </a:p>
            </c:rich>
          </c:tx>
          <c:layout/>
        </c:title>
        <c:numFmt formatCode="General" sourceLinked="1"/>
        <c:tickLblPos val="nextTo"/>
        <c:crossAx val="93480448"/>
        <c:crosses val="autoZero"/>
        <c:crossBetween val="between"/>
      </c:valAx>
      <c:spPr>
        <a:noFill/>
        <a:ln w="25400">
          <a:noFill/>
        </a:ln>
      </c:spPr>
    </c:plotArea>
    <c:legend>
      <c:legendPos val="r"/>
      <c:layout/>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a:t>О</a:t>
            </a:r>
            <a:r>
              <a:rPr lang="ru-RU" dirty="0" smtClean="0"/>
              <a:t>твергнутые </a:t>
            </a:r>
            <a:r>
              <a:rPr lang="ru-RU" dirty="0"/>
              <a:t>маркеры</a:t>
            </a:r>
          </a:p>
        </c:rich>
      </c:tx>
      <c:layout/>
      <c:overlay val="1"/>
    </c:title>
    <c:plotArea>
      <c:layout/>
      <c:lineChart>
        <c:grouping val="standard"/>
        <c:ser>
          <c:idx val="0"/>
          <c:order val="0"/>
          <c:tx>
            <c:v>ORB</c:v>
          </c:tx>
          <c:dLbls>
            <c:dLbl>
              <c:idx val="8"/>
              <c:layout>
                <c:manualLayout>
                  <c:x val="-2.2475050248246472E-2"/>
                  <c:y val="-3.9664708627268001E-2"/>
                </c:manualLayout>
              </c:layout>
              <c:dLblPos val="r"/>
              <c:showVal val="1"/>
            </c:dLbl>
            <c:dLbl>
              <c:idx val="9"/>
              <c:delete val="1"/>
            </c:dLbl>
            <c:dLblPos val="t"/>
            <c:showVal val="1"/>
          </c:dLbls>
          <c:cat>
            <c:numRef>
              <c:f>Лист1!$S$78:$S$88</c:f>
              <c:numCache>
                <c:formatCode>General</c:formatCode>
                <c:ptCount val="11"/>
                <c:pt idx="0">
                  <c:v>0</c:v>
                </c:pt>
                <c:pt idx="1">
                  <c:v>0.1</c:v>
                </c:pt>
                <c:pt idx="2">
                  <c:v>0.2</c:v>
                </c:pt>
                <c:pt idx="3">
                  <c:v>0.30000000000000032</c:v>
                </c:pt>
                <c:pt idx="4">
                  <c:v>0.4</c:v>
                </c:pt>
                <c:pt idx="5">
                  <c:v>0.5</c:v>
                </c:pt>
                <c:pt idx="6">
                  <c:v>0.60000000000000064</c:v>
                </c:pt>
                <c:pt idx="7">
                  <c:v>0.70000000000000062</c:v>
                </c:pt>
                <c:pt idx="8">
                  <c:v>0.79999999999999993</c:v>
                </c:pt>
                <c:pt idx="9">
                  <c:v>0.89999999999999991</c:v>
                </c:pt>
                <c:pt idx="10">
                  <c:v>0.99999999999999989</c:v>
                </c:pt>
              </c:numCache>
            </c:numRef>
          </c:cat>
          <c:val>
            <c:numRef>
              <c:f>Лист1!$V$78:$V$88</c:f>
              <c:numCache>
                <c:formatCode>General</c:formatCode>
                <c:ptCount val="11"/>
                <c:pt idx="0">
                  <c:v>100</c:v>
                </c:pt>
                <c:pt idx="1">
                  <c:v>60</c:v>
                </c:pt>
                <c:pt idx="2">
                  <c:v>82.8</c:v>
                </c:pt>
                <c:pt idx="3">
                  <c:v>29</c:v>
                </c:pt>
                <c:pt idx="4">
                  <c:v>5.4</c:v>
                </c:pt>
                <c:pt idx="5">
                  <c:v>1.2</c:v>
                </c:pt>
                <c:pt idx="6">
                  <c:v>0.60000000000000064</c:v>
                </c:pt>
                <c:pt idx="7">
                  <c:v>0.4</c:v>
                </c:pt>
                <c:pt idx="8">
                  <c:v>0.2</c:v>
                </c:pt>
                <c:pt idx="9">
                  <c:v>0</c:v>
                </c:pt>
                <c:pt idx="10">
                  <c:v>0</c:v>
                </c:pt>
              </c:numCache>
            </c:numRef>
          </c:val>
        </c:ser>
        <c:ser>
          <c:idx val="1"/>
          <c:order val="1"/>
          <c:tx>
            <c:v>BRISK</c:v>
          </c:tx>
          <c:dLbls>
            <c:dLblPos val="t"/>
            <c:showVal val="1"/>
          </c:dLbls>
          <c:cat>
            <c:numRef>
              <c:f>Лист1!$S$78:$S$88</c:f>
              <c:numCache>
                <c:formatCode>General</c:formatCode>
                <c:ptCount val="11"/>
                <c:pt idx="0">
                  <c:v>0</c:v>
                </c:pt>
                <c:pt idx="1">
                  <c:v>0.1</c:v>
                </c:pt>
                <c:pt idx="2">
                  <c:v>0.2</c:v>
                </c:pt>
                <c:pt idx="3">
                  <c:v>0.30000000000000032</c:v>
                </c:pt>
                <c:pt idx="4">
                  <c:v>0.4</c:v>
                </c:pt>
                <c:pt idx="5">
                  <c:v>0.5</c:v>
                </c:pt>
                <c:pt idx="6">
                  <c:v>0.60000000000000064</c:v>
                </c:pt>
                <c:pt idx="7">
                  <c:v>0.70000000000000062</c:v>
                </c:pt>
                <c:pt idx="8">
                  <c:v>0.79999999999999993</c:v>
                </c:pt>
                <c:pt idx="9">
                  <c:v>0.89999999999999991</c:v>
                </c:pt>
                <c:pt idx="10">
                  <c:v>0.99999999999999989</c:v>
                </c:pt>
              </c:numCache>
            </c:numRef>
          </c:cat>
          <c:val>
            <c:numRef>
              <c:f>Лист1!$E$78:$E$88</c:f>
              <c:numCache>
                <c:formatCode>General</c:formatCode>
                <c:ptCount val="11"/>
                <c:pt idx="0">
                  <c:v>100</c:v>
                </c:pt>
                <c:pt idx="1">
                  <c:v>100</c:v>
                </c:pt>
                <c:pt idx="2">
                  <c:v>99.6</c:v>
                </c:pt>
                <c:pt idx="3">
                  <c:v>88.4</c:v>
                </c:pt>
                <c:pt idx="4">
                  <c:v>81.400000000000006</c:v>
                </c:pt>
                <c:pt idx="5">
                  <c:v>47.6</c:v>
                </c:pt>
                <c:pt idx="6">
                  <c:v>31.2</c:v>
                </c:pt>
                <c:pt idx="7">
                  <c:v>20.8</c:v>
                </c:pt>
                <c:pt idx="8">
                  <c:v>6.6</c:v>
                </c:pt>
                <c:pt idx="9">
                  <c:v>0.4</c:v>
                </c:pt>
                <c:pt idx="10">
                  <c:v>0</c:v>
                </c:pt>
              </c:numCache>
            </c:numRef>
          </c:val>
        </c:ser>
        <c:marker val="1"/>
        <c:axId val="94655616"/>
        <c:axId val="94657536"/>
      </c:lineChart>
      <c:catAx>
        <c:axId val="94655616"/>
        <c:scaling>
          <c:orientation val="minMax"/>
        </c:scaling>
        <c:axPos val="b"/>
        <c:title>
          <c:tx>
            <c:rich>
              <a:bodyPr/>
              <a:lstStyle/>
              <a:p>
                <a:pPr>
                  <a:defRPr/>
                </a:pPr>
                <a:r>
                  <a:rPr lang="ru-RU"/>
                  <a:t>пороговое</a:t>
                </a:r>
                <a:r>
                  <a:rPr lang="ru-RU" baseline="0"/>
                  <a:t> значение</a:t>
                </a:r>
                <a:endParaRPr lang="en-US"/>
              </a:p>
            </c:rich>
          </c:tx>
          <c:layout/>
        </c:title>
        <c:numFmt formatCode="General" sourceLinked="1"/>
        <c:tickLblPos val="nextTo"/>
        <c:crossAx val="94657536"/>
        <c:crosses val="autoZero"/>
        <c:auto val="1"/>
        <c:lblAlgn val="ctr"/>
        <c:lblOffset val="100"/>
      </c:catAx>
      <c:valAx>
        <c:axId val="94657536"/>
        <c:scaling>
          <c:orientation val="minMax"/>
        </c:scaling>
        <c:axPos val="l"/>
        <c:title>
          <c:tx>
            <c:rich>
              <a:bodyPr rot="-5400000" vert="horz"/>
              <a:lstStyle/>
              <a:p>
                <a:pPr>
                  <a:defRPr/>
                </a:pPr>
                <a:r>
                  <a:rPr lang="ru-RU"/>
                  <a:t>маркеры,%</a:t>
                </a:r>
              </a:p>
            </c:rich>
          </c:tx>
          <c:layout/>
        </c:title>
        <c:numFmt formatCode="General" sourceLinked="1"/>
        <c:tickLblPos val="nextTo"/>
        <c:crossAx val="94655616"/>
        <c:crosses val="autoZero"/>
        <c:crossBetween val="between"/>
      </c:valAx>
    </c:plotArea>
    <c:legend>
      <c:legendPos val="r"/>
      <c:layout/>
    </c:legend>
    <c:plotVisOnly val="1"/>
  </c:chart>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1" dt="2013-03-27T13:41:28.942" idx="2">
    <p:pos x="10" y="10"/>
    <p:text>какое-то странноеназвание "серверная", "администраторская". Как правильно?</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3-03-28T10:47:45.532" idx="1">
    <p:pos x="10" y="10"/>
    <p:text>надо рассказывать что такое адаптивная и глобальная бинаризация? B их преимущества и недостатки</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pPr/>
              <a:t>4/12/2013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pPr/>
              <a:t>‹#›</a:t>
            </a:fld>
            <a:endParaRPr lang="en-US"/>
          </a:p>
        </p:txBody>
      </p:sp>
    </p:spTree>
    <p:extLst>
      <p:ext uri="{BB962C8B-B14F-4D97-AF65-F5344CB8AC3E}">
        <p14:creationId xmlns=""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pPr/>
              <a:t>4/12/2013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pPr/>
              <a:t>‹#›</a:t>
            </a:fld>
            <a:endParaRPr lang="en-US"/>
          </a:p>
        </p:txBody>
      </p:sp>
    </p:spTree>
    <p:extLst>
      <p:ext uri="{BB962C8B-B14F-4D97-AF65-F5344CB8AC3E}">
        <p14:creationId xmlns=""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pPr/>
              <a:t>1</a:t>
            </a:fld>
            <a:endParaRPr lang="en-US"/>
          </a:p>
        </p:txBody>
      </p:sp>
    </p:spTree>
    <p:extLst>
      <p:ext uri="{BB962C8B-B14F-4D97-AF65-F5344CB8AC3E}">
        <p14:creationId xmlns="" xmlns:p14="http://schemas.microsoft.com/office/powerpoint/2010/main" val="1063280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Как уже говорилось ранее, работа компонента обнаружения</a:t>
            </a:r>
            <a:r>
              <a:rPr lang="ru-RU" baseline="0" dirty="0" smtClean="0"/>
              <a:t> маркера сводится к сегментации изображения. Нам необходимо выделить области тел маркеров. На слайде область тела маркера обведена красным цветом. Для решения этой задачи используем контурный анализ.</a:t>
            </a:r>
            <a:endParaRPr lang="ru-RU" dirty="0"/>
          </a:p>
        </p:txBody>
      </p:sp>
      <p:sp>
        <p:nvSpPr>
          <p:cNvPr id="4" name="Номер слайда 3"/>
          <p:cNvSpPr>
            <a:spLocks noGrp="1"/>
          </p:cNvSpPr>
          <p:nvPr>
            <p:ph type="sldNum" sz="quarter" idx="10"/>
          </p:nvPr>
        </p:nvSpPr>
        <p:spPr/>
        <p:txBody>
          <a:bodyPr/>
          <a:lstStyle/>
          <a:p>
            <a:fld id="{32674CE4-FBD8-4481-AEFB-CA53E599A74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Т.к. контуры ищутся обычно на </a:t>
            </a:r>
            <a:r>
              <a:rPr lang="ru-RU" dirty="0" err="1" smtClean="0"/>
              <a:t>бинаризованном</a:t>
            </a:r>
            <a:r>
              <a:rPr lang="ru-RU" dirty="0" smtClean="0"/>
              <a:t> изображении, был проведен сравнительный анализ основных алгоритмов бинаризации. Результаты экспериментов представлены на экране.</a:t>
            </a:r>
            <a:r>
              <a:rPr lang="ru-RU"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Были рассмотрели модели адаптивной (равнозначный вес пикселей и вес пикселей задан </a:t>
            </a:r>
            <a:r>
              <a:rPr lang="ru-RU" sz="1200" kern="1200" dirty="0" err="1" smtClean="0">
                <a:solidFill>
                  <a:schemeClr val="tx1"/>
                </a:solidFill>
                <a:latin typeface="+mn-lt"/>
                <a:ea typeface="+mn-ea"/>
                <a:cs typeface="+mn-cs"/>
              </a:rPr>
              <a:t>Гауссианом</a:t>
            </a:r>
            <a:r>
              <a:rPr lang="ru-RU" sz="1200" kern="1200" dirty="0" smtClean="0">
                <a:solidFill>
                  <a:schemeClr val="tx1"/>
                </a:solidFill>
                <a:latin typeface="+mn-lt"/>
                <a:ea typeface="+mn-ea"/>
                <a:cs typeface="+mn-cs"/>
              </a:rPr>
              <a:t>) и глобальной бинаризации (вес пикселей равнозначен и пороговое значение определено экспериментально) </a:t>
            </a:r>
            <a:endParaRPr lang="ru-R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 итоге было решено выбрать алгоритм глобальной бинаризации с пороговым значением</a:t>
            </a:r>
            <a:r>
              <a:rPr lang="ru-RU" baseline="0" dirty="0" smtClean="0"/>
              <a:t> которое подобрано экспериментальным путем</a:t>
            </a:r>
            <a:r>
              <a:rPr lang="ru-RU"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err="1" smtClean="0"/>
              <a:t>Бинаризовав</a:t>
            </a:r>
            <a:r>
              <a:rPr lang="ru-RU" dirty="0" smtClean="0"/>
              <a:t> изображение, мы можем выделить на нем контуры и приступить к их анализу</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32674CE4-FBD8-4481-AEFB-CA53E599A74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 основе найденных контуров строится Б-дерево, структура которого </a:t>
            </a:r>
            <a:r>
              <a:rPr lang="ru-RU" dirty="0" err="1" smtClean="0"/>
              <a:t>представленна</a:t>
            </a:r>
            <a:r>
              <a:rPr lang="ru-RU" dirty="0" smtClean="0"/>
              <a:t> на экране.</a:t>
            </a:r>
          </a:p>
          <a:p>
            <a:r>
              <a:rPr lang="ru-RU" dirty="0" smtClean="0"/>
              <a:t>За область тела маркера будем считать область под квадратным контуром, родительский контур которого тоже является квадратом. </a:t>
            </a:r>
          </a:p>
          <a:p>
            <a:endParaRPr lang="ru-RU" dirty="0"/>
          </a:p>
        </p:txBody>
      </p:sp>
      <p:sp>
        <p:nvSpPr>
          <p:cNvPr id="4" name="Номер слайда 3"/>
          <p:cNvSpPr>
            <a:spLocks noGrp="1"/>
          </p:cNvSpPr>
          <p:nvPr>
            <p:ph type="sldNum" sz="quarter" idx="10"/>
          </p:nvPr>
        </p:nvSpPr>
        <p:spPr/>
        <p:txBody>
          <a:bodyPr/>
          <a:lstStyle/>
          <a:p>
            <a:fld id="{32674CE4-FBD8-4481-AEFB-CA53E599A74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Под квадратным контуром будем понимать</a:t>
            </a:r>
          </a:p>
          <a:p>
            <a:r>
              <a:rPr lang="ru-RU" dirty="0" smtClean="0"/>
              <a:t>Замкнутый</a:t>
            </a:r>
            <a:r>
              <a:rPr lang="ru-RU" baseline="0" dirty="0" smtClean="0"/>
              <a:t> контур</a:t>
            </a:r>
          </a:p>
          <a:p>
            <a:r>
              <a:rPr lang="ru-RU" baseline="0" dirty="0" smtClean="0"/>
              <a:t>Имеющий 4 точки излома</a:t>
            </a:r>
          </a:p>
          <a:p>
            <a:r>
              <a:rPr lang="ru-RU" baseline="0" dirty="0" smtClean="0"/>
              <a:t>Углы близкие к 90</a:t>
            </a:r>
          </a:p>
          <a:p>
            <a:r>
              <a:rPr lang="ru-RU" baseline="0" dirty="0" smtClean="0"/>
              <a:t>Одинаковые сегменты</a:t>
            </a:r>
            <a:endParaRPr lang="ru-RU" dirty="0"/>
          </a:p>
        </p:txBody>
      </p:sp>
      <p:sp>
        <p:nvSpPr>
          <p:cNvPr id="4" name="Номер слайда 3"/>
          <p:cNvSpPr>
            <a:spLocks noGrp="1"/>
          </p:cNvSpPr>
          <p:nvPr>
            <p:ph type="sldNum" sz="quarter" idx="10"/>
          </p:nvPr>
        </p:nvSpPr>
        <p:spPr/>
        <p:txBody>
          <a:bodyPr/>
          <a:lstStyle/>
          <a:p>
            <a:fld id="{32674CE4-FBD8-4481-AEFB-CA53E599A74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Контур тела маркера</a:t>
            </a:r>
            <a:r>
              <a:rPr lang="ru-RU" baseline="0" dirty="0" smtClean="0"/>
              <a:t> является единственным потомком на своем уровне, т.о. </a:t>
            </a:r>
            <a:r>
              <a:rPr lang="ru-RU" dirty="0" smtClean="0"/>
              <a:t>область под контуром 4 может являться областью тела маркера, а контур 2 – ограничивать сам маркер</a:t>
            </a:r>
          </a:p>
          <a:p>
            <a:endParaRPr lang="ru-RU" dirty="0" smtClean="0"/>
          </a:p>
          <a:p>
            <a:endParaRPr lang="ru-RU" dirty="0"/>
          </a:p>
        </p:txBody>
      </p:sp>
      <p:sp>
        <p:nvSpPr>
          <p:cNvPr id="4" name="Номер слайда 3"/>
          <p:cNvSpPr>
            <a:spLocks noGrp="1"/>
          </p:cNvSpPr>
          <p:nvPr>
            <p:ph type="sldNum" sz="quarter" idx="10"/>
          </p:nvPr>
        </p:nvSpPr>
        <p:spPr/>
        <p:txBody>
          <a:bodyPr/>
          <a:lstStyle/>
          <a:p>
            <a:fld id="{32674CE4-FBD8-4481-AEFB-CA53E599A74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Аналогичные выводы можно сделать относительно контуров 3 и 5. Остальные контуры не являются кандидатами.</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выделив область под контуром маркера можно приступить к распознаванию тела маркера</a:t>
            </a:r>
          </a:p>
          <a:p>
            <a:endParaRPr lang="ru-RU" dirty="0"/>
          </a:p>
        </p:txBody>
      </p:sp>
      <p:sp>
        <p:nvSpPr>
          <p:cNvPr id="4" name="Номер слайда 3"/>
          <p:cNvSpPr>
            <a:spLocks noGrp="1"/>
          </p:cNvSpPr>
          <p:nvPr>
            <p:ph type="sldNum" sz="quarter" idx="10"/>
          </p:nvPr>
        </p:nvSpPr>
        <p:spPr/>
        <p:txBody>
          <a:bodyPr/>
          <a:lstStyle/>
          <a:p>
            <a:fld id="{32674CE4-FBD8-4481-AEFB-CA53E599A74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Распознавание маркера сводится к задаче</a:t>
            </a:r>
            <a:r>
              <a:rPr lang="ru-RU" sz="1200" kern="1200" baseline="0" dirty="0" smtClean="0">
                <a:solidFill>
                  <a:schemeClr val="tx1"/>
                </a:solidFill>
                <a:latin typeface="+mn-lt"/>
                <a:ea typeface="+mn-ea"/>
                <a:cs typeface="+mn-cs"/>
              </a:rPr>
              <a:t> классификации.</a:t>
            </a:r>
          </a:p>
          <a:p>
            <a:r>
              <a:rPr lang="ru-RU" sz="1200" kern="1200" dirty="0" smtClean="0">
                <a:solidFill>
                  <a:schemeClr val="tx1"/>
                </a:solidFill>
                <a:latin typeface="+mn-lt"/>
                <a:ea typeface="+mn-ea"/>
                <a:cs typeface="+mn-cs"/>
              </a:rPr>
              <a:t>Процесс классификации заключается в определении наиболее похожего изображения из </a:t>
            </a:r>
            <a:r>
              <a:rPr lang="ru-RU" sz="1200" kern="1200" dirty="0" err="1" smtClean="0">
                <a:solidFill>
                  <a:schemeClr val="tx1"/>
                </a:solidFill>
                <a:latin typeface="+mn-lt"/>
                <a:ea typeface="+mn-ea"/>
                <a:cs typeface="+mn-cs"/>
              </a:rPr>
              <a:t>n</a:t>
            </a:r>
            <a:r>
              <a:rPr lang="ru-RU" sz="1200" kern="1200" dirty="0" smtClean="0">
                <a:solidFill>
                  <a:schemeClr val="tx1"/>
                </a:solidFill>
                <a:latin typeface="+mn-lt"/>
                <a:ea typeface="+mn-ea"/>
                <a:cs typeface="+mn-cs"/>
              </a:rPr>
              <a:t> эталонных по определенному пространству признаков. </a:t>
            </a:r>
          </a:p>
          <a:p>
            <a:r>
              <a:rPr lang="ru-RU" dirty="0" smtClean="0"/>
              <a:t>Мы</a:t>
            </a:r>
            <a:r>
              <a:rPr lang="ru-RU" baseline="0" dirty="0" smtClean="0"/>
              <a:t> использовали особые точки изображение и метод потенциальных функций.</a:t>
            </a:r>
            <a:endParaRPr lang="ru-RU" dirty="0"/>
          </a:p>
        </p:txBody>
      </p:sp>
      <p:sp>
        <p:nvSpPr>
          <p:cNvPr id="4" name="Номер слайда 3"/>
          <p:cNvSpPr>
            <a:spLocks noGrp="1"/>
          </p:cNvSpPr>
          <p:nvPr>
            <p:ph type="sldNum" sz="quarter" idx="10"/>
          </p:nvPr>
        </p:nvSpPr>
        <p:spPr/>
        <p:txBody>
          <a:bodyPr/>
          <a:lstStyle/>
          <a:p>
            <a:fld id="{32674CE4-FBD8-4481-AEFB-CA53E599A74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Выделим на распознаваемом объекте ключевые точки и участки вокруг них, построим дескрипторы. </a:t>
            </a:r>
            <a:r>
              <a:rPr lang="ru-RU" dirty="0" smtClean="0"/>
              <a:t>Аналогично</a:t>
            </a:r>
            <a:r>
              <a:rPr lang="ru-RU" baseline="0" dirty="0" smtClean="0"/>
              <a:t> поступим и с эталонными изображениями</a:t>
            </a:r>
            <a:endParaRPr lang="ru-RU" dirty="0" smtClean="0"/>
          </a:p>
          <a:p>
            <a:r>
              <a:rPr lang="ru-RU" sz="1200" kern="1200" dirty="0" smtClean="0">
                <a:solidFill>
                  <a:schemeClr val="tx1"/>
                </a:solidFill>
                <a:latin typeface="+mn-lt"/>
                <a:ea typeface="+mn-ea"/>
                <a:cs typeface="+mn-cs"/>
              </a:rPr>
              <a:t>Далее произведем отображение особых точек распознаваемого изображения на особые точки эталонного</a:t>
            </a:r>
            <a:r>
              <a:rPr lang="ru-RU" sz="1200" kern="1200" baseline="0" dirty="0" smtClean="0">
                <a:solidFill>
                  <a:schemeClr val="tx1"/>
                </a:solidFill>
                <a:latin typeface="+mn-lt"/>
                <a:ea typeface="+mn-ea"/>
                <a:cs typeface="+mn-cs"/>
              </a:rPr>
              <a:t> изображения. Т.е.  Методом полного перебора (</a:t>
            </a:r>
            <a:r>
              <a:rPr lang="en-US" sz="1200" kern="1200" baseline="0" dirty="0" smtClean="0">
                <a:solidFill>
                  <a:schemeClr val="tx1"/>
                </a:solidFill>
                <a:latin typeface="+mn-lt"/>
                <a:ea typeface="+mn-ea"/>
                <a:cs typeface="+mn-cs"/>
              </a:rPr>
              <a:t>brute force</a:t>
            </a:r>
            <a:r>
              <a:rPr lang="ru-RU" sz="1200" kern="1200" baseline="0" dirty="0" smtClean="0">
                <a:solidFill>
                  <a:schemeClr val="tx1"/>
                </a:solidFill>
                <a:latin typeface="+mn-lt"/>
                <a:ea typeface="+mn-ea"/>
                <a:cs typeface="+mn-cs"/>
              </a:rPr>
              <a:t>) найдем </a:t>
            </a:r>
            <a:r>
              <a:rPr lang="ru-RU" sz="1200" kern="1200" baseline="0" dirty="0" err="1" smtClean="0">
                <a:solidFill>
                  <a:schemeClr val="tx1"/>
                </a:solidFill>
                <a:latin typeface="+mn-lt"/>
                <a:ea typeface="+mn-ea"/>
                <a:cs typeface="+mn-cs"/>
              </a:rPr>
              <a:t>найдем</a:t>
            </a:r>
            <a:r>
              <a:rPr lang="ru-RU" sz="1200" kern="1200" baseline="0" dirty="0" smtClean="0">
                <a:solidFill>
                  <a:schemeClr val="tx1"/>
                </a:solidFill>
                <a:latin typeface="+mn-lt"/>
                <a:ea typeface="+mn-ea"/>
                <a:cs typeface="+mn-cs"/>
              </a:rPr>
              <a:t> для каждой особой точки распознаваемого изображения две ближайшие точки эталонного изображения. Мерой удаленности точек будем считать расстояние Хэмминга.</a:t>
            </a:r>
            <a:endParaRPr lang="ru-RU" dirty="0" smtClean="0"/>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Произведем </a:t>
            </a:r>
            <a:r>
              <a:rPr lang="ru-RU" sz="1200" kern="1200" dirty="0" smtClean="0">
                <a:solidFill>
                  <a:schemeClr val="tx1"/>
                </a:solidFill>
                <a:latin typeface="+mn-lt"/>
                <a:ea typeface="+mn-ea"/>
                <a:cs typeface="+mn-cs"/>
              </a:rPr>
              <a:t>такую операцию</a:t>
            </a:r>
            <a:r>
              <a:rPr lang="ru-RU" sz="1200" kern="1200" baseline="0" dirty="0" smtClean="0">
                <a:solidFill>
                  <a:schemeClr val="tx1"/>
                </a:solidFill>
                <a:latin typeface="+mn-lt"/>
                <a:ea typeface="+mn-ea"/>
                <a:cs typeface="+mn-cs"/>
              </a:rPr>
              <a:t> со всеми эталонными изображениями</a:t>
            </a:r>
            <a:endParaRPr lang="ru-RU" dirty="0"/>
          </a:p>
        </p:txBody>
      </p:sp>
      <p:sp>
        <p:nvSpPr>
          <p:cNvPr id="4" name="Номер слайда 3"/>
          <p:cNvSpPr>
            <a:spLocks noGrp="1"/>
          </p:cNvSpPr>
          <p:nvPr>
            <p:ph type="sldNum" sz="quarter" idx="10"/>
          </p:nvPr>
        </p:nvSpPr>
        <p:spPr/>
        <p:txBody>
          <a:bodyPr/>
          <a:lstStyle/>
          <a:p>
            <a:fld id="{32674CE4-FBD8-4481-AEFB-CA53E599A74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baseline="0" dirty="0" smtClean="0">
                <a:solidFill>
                  <a:schemeClr val="tx1"/>
                </a:solidFill>
                <a:latin typeface="+mn-lt"/>
                <a:ea typeface="+mn-ea"/>
                <a:cs typeface="+mn-cs"/>
              </a:rPr>
              <a:t>Согласно методу потенциальных функций, распознаваемый маркер будет отнесен к тому классу, на чьем эталонном изображении создается максимальный потенциал. Потенциал для класса считается по формуле представленной на экране, где </a:t>
            </a:r>
            <a:r>
              <a:rPr lang="en-US" sz="1200" kern="1200" baseline="0" dirty="0" smtClean="0">
                <a:solidFill>
                  <a:schemeClr val="tx1"/>
                </a:solidFill>
                <a:latin typeface="+mn-lt"/>
                <a:ea typeface="+mn-ea"/>
                <a:cs typeface="+mn-cs"/>
              </a:rPr>
              <a:t>k – </a:t>
            </a:r>
            <a:r>
              <a:rPr lang="ru-RU" sz="1200" kern="1200" baseline="0" dirty="0" smtClean="0">
                <a:solidFill>
                  <a:schemeClr val="tx1"/>
                </a:solidFill>
                <a:latin typeface="+mn-lt"/>
                <a:ea typeface="+mn-ea"/>
                <a:cs typeface="+mn-cs"/>
              </a:rPr>
              <a:t>это количество пар особых точек удовлетворяющих условию фильтрации, а </a:t>
            </a:r>
            <a:r>
              <a:rPr lang="en-US" sz="1200" kern="1200" baseline="0" dirty="0" smtClean="0">
                <a:solidFill>
                  <a:schemeClr val="tx1"/>
                </a:solidFill>
                <a:latin typeface="+mn-lt"/>
                <a:ea typeface="+mn-ea"/>
                <a:cs typeface="+mn-cs"/>
              </a:rPr>
              <a:t> h – </a:t>
            </a:r>
            <a:r>
              <a:rPr lang="ru-RU" sz="1200" kern="1200" baseline="0" dirty="0" smtClean="0">
                <a:solidFill>
                  <a:schemeClr val="tx1"/>
                </a:solidFill>
                <a:latin typeface="+mn-lt"/>
                <a:ea typeface="+mn-ea"/>
                <a:cs typeface="+mn-cs"/>
              </a:rPr>
              <a:t>расстояние </a:t>
            </a:r>
            <a:r>
              <a:rPr lang="ru-RU" sz="1200" kern="1200" baseline="0" dirty="0" err="1" smtClean="0">
                <a:solidFill>
                  <a:schemeClr val="tx1"/>
                </a:solidFill>
                <a:latin typeface="+mn-lt"/>
                <a:ea typeface="+mn-ea"/>
                <a:cs typeface="+mn-cs"/>
              </a:rPr>
              <a:t>хэмминга</a:t>
            </a:r>
            <a:r>
              <a:rPr lang="ru-RU" sz="1200" kern="1200" baseline="0" dirty="0" smtClean="0">
                <a:solidFill>
                  <a:schemeClr val="tx1"/>
                </a:solidFill>
                <a:latin typeface="+mn-lt"/>
                <a:ea typeface="+mn-ea"/>
                <a:cs typeface="+mn-cs"/>
              </a:rPr>
              <a:t> между ними. </a:t>
            </a:r>
          </a:p>
          <a:p>
            <a:r>
              <a:rPr lang="ru-RU" sz="1200" kern="1200" baseline="0" dirty="0" smtClean="0">
                <a:solidFill>
                  <a:schemeClr val="tx1"/>
                </a:solidFill>
                <a:latin typeface="+mn-lt"/>
                <a:ea typeface="+mn-ea"/>
                <a:cs typeface="+mn-cs"/>
              </a:rPr>
              <a:t>Условие фильтрации – это нечто иное как </a:t>
            </a:r>
            <a:r>
              <a:rPr lang="ru-RU" sz="1200" kern="1200" dirty="0" smtClean="0">
                <a:solidFill>
                  <a:schemeClr val="tx1"/>
                </a:solidFill>
                <a:latin typeface="+mn-lt"/>
                <a:ea typeface="+mn-ea"/>
                <a:cs typeface="+mn-cs"/>
              </a:rPr>
              <a:t>вероятностная функция плотности отображения. Пусть расстояние до ближайшей точки -  d1,  а до второй ближайшей точки – d2. Тогда функция оценки плотности совпадений  PDF = d1/d2. Чем больше</a:t>
            </a:r>
            <a:r>
              <a:rPr lang="ru-RU" sz="1200" kern="1200" baseline="0" dirty="0" smtClean="0">
                <a:solidFill>
                  <a:schemeClr val="tx1"/>
                </a:solidFill>
                <a:latin typeface="+mn-lt"/>
                <a:ea typeface="+mn-ea"/>
                <a:cs typeface="+mn-cs"/>
              </a:rPr>
              <a:t> значение этой функции, тем вероятнее, что точка найдено ложное соответствие ближайшей точки</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Очевидно, что область значения функции (0;1]. Следовательно, пороговое значение будем искать в этих пределах. Если значение функции ниже некоторого порогового значения, то для классификации можно использовать расстояние d1. </a:t>
            </a:r>
            <a:endParaRPr lang="ru-RU" dirty="0"/>
          </a:p>
        </p:txBody>
      </p:sp>
      <p:sp>
        <p:nvSpPr>
          <p:cNvPr id="4" name="Номер слайда 3"/>
          <p:cNvSpPr>
            <a:spLocks noGrp="1"/>
          </p:cNvSpPr>
          <p:nvPr>
            <p:ph type="sldNum" sz="quarter" idx="10"/>
          </p:nvPr>
        </p:nvSpPr>
        <p:spPr/>
        <p:txBody>
          <a:bodyPr/>
          <a:lstStyle/>
          <a:p>
            <a:fld id="{32674CE4-FBD8-4481-AEFB-CA53E599A74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Для извлечения особых</a:t>
            </a:r>
            <a:r>
              <a:rPr lang="ru-RU" baseline="0" dirty="0" smtClean="0"/>
              <a:t> точек и построения дескрипторов, был использован </a:t>
            </a:r>
            <a:r>
              <a:rPr lang="en-US" baseline="0" dirty="0" smtClean="0"/>
              <a:t>Brief-</a:t>
            </a:r>
            <a:r>
              <a:rPr lang="ru-RU" baseline="0" dirty="0" smtClean="0"/>
              <a:t>ориентированный алгоритм(</a:t>
            </a:r>
            <a:r>
              <a:rPr lang="en-US" baseline="0" dirty="0" smtClean="0"/>
              <a:t>ORB</a:t>
            </a:r>
            <a:r>
              <a:rPr lang="ru-RU" baseline="0" dirty="0" smtClean="0"/>
              <a:t>)</a:t>
            </a:r>
            <a:r>
              <a:rPr lang="en-US" baseline="0" dirty="0" smtClean="0"/>
              <a:t>. </a:t>
            </a:r>
            <a:r>
              <a:rPr lang="ru-RU" baseline="0" dirty="0" smtClean="0"/>
              <a:t>На экране представлена зависимость ошибок первого рода и количества отвергнутых маркеров от порогового значения для каждого из классов распознаваемых маркеров. Под отвергнутыми маркерами мы понимаем распознаваемые изображения, у которых не было обнаружено особых точек, пригодных для распознавания.</a:t>
            </a:r>
            <a:endParaRPr lang="ru-RU" dirty="0"/>
          </a:p>
        </p:txBody>
      </p:sp>
      <p:sp>
        <p:nvSpPr>
          <p:cNvPr id="4" name="Номер слайда 3"/>
          <p:cNvSpPr>
            <a:spLocks noGrp="1"/>
          </p:cNvSpPr>
          <p:nvPr>
            <p:ph type="sldNum" sz="quarter" idx="10"/>
          </p:nvPr>
        </p:nvSpPr>
        <p:spPr/>
        <p:txBody>
          <a:bodyPr/>
          <a:lstStyle/>
          <a:p>
            <a:fld id="{32674CE4-FBD8-4481-AEFB-CA53E599A745}"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Учебный процесс любого ВУЗа сопровождается большими потоками информации. В этом можно убедиться, взглянув на информационные доски различных кафедр университетов.  Однако с увеличением объема  данных размещаемых на доске понижается эффективность обмена информацией между студентами и преподавателями. От того, насколько быстро и своевременно будет получена эта информация, зависит результативность организации учебного процесса.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AR позволяет совмещать достоинства реального и виртуального миров по средствам внедрения мнимых объектов в окружающее пространство. На основе технологии дополненной реальности был</a:t>
            </a:r>
            <a:r>
              <a:rPr lang="ru-RU" baseline="0" dirty="0" smtClean="0"/>
              <a:t> создан </a:t>
            </a:r>
            <a:r>
              <a:rPr lang="ru-RU" dirty="0" smtClean="0"/>
              <a:t>программный комплекс "Интерактивная информационная доска" .</a:t>
            </a:r>
          </a:p>
          <a:p>
            <a:endParaRPr lang="ru-RU" dirty="0"/>
          </a:p>
        </p:txBody>
      </p:sp>
      <p:sp>
        <p:nvSpPr>
          <p:cNvPr id="4" name="Номер слайда 3"/>
          <p:cNvSpPr>
            <a:spLocks noGrp="1"/>
          </p:cNvSpPr>
          <p:nvPr>
            <p:ph type="sldNum" sz="quarter" idx="10"/>
          </p:nvPr>
        </p:nvSpPr>
        <p:spPr/>
        <p:txBody>
          <a:bodyPr/>
          <a:lstStyle/>
          <a:p>
            <a:fld id="{32674CE4-FBD8-4481-AEFB-CA53E599A74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 экране представлен усредненный</a:t>
            </a:r>
            <a:r>
              <a:rPr lang="ru-RU" baseline="0" dirty="0" smtClean="0"/>
              <a:t> результат работы метода с использованием </a:t>
            </a:r>
            <a:r>
              <a:rPr lang="en-US" baseline="0" dirty="0" smtClean="0"/>
              <a:t>ORB. </a:t>
            </a:r>
            <a:r>
              <a:rPr lang="ru-RU" baseline="0" dirty="0" smtClean="0"/>
              <a:t>Как видно из графика </a:t>
            </a:r>
            <a:r>
              <a:rPr lang="ru-RU" sz="1200" kern="1200" dirty="0" smtClean="0">
                <a:solidFill>
                  <a:schemeClr val="tx1"/>
                </a:solidFill>
                <a:latin typeface="+mn-lt"/>
                <a:ea typeface="+mn-ea"/>
                <a:cs typeface="+mn-cs"/>
              </a:rPr>
              <a:t>большинство распознаваемых объектов невозможно классифицировать,</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т.к. нет пар особых точек удовлетворяющих пороговому значению. Потенциалы таких изображений равны 0. Т.е. распознавание становится более точным, но менее стабильным. Для стабилизации распознавания мы ввели учет предыдущего кадра: </a:t>
            </a:r>
            <a:endParaRPr lang="ru-RU" dirty="0"/>
          </a:p>
        </p:txBody>
      </p:sp>
      <p:sp>
        <p:nvSpPr>
          <p:cNvPr id="4" name="Номер слайда 3"/>
          <p:cNvSpPr>
            <a:spLocks noGrp="1"/>
          </p:cNvSpPr>
          <p:nvPr>
            <p:ph type="sldNum" sz="quarter" idx="10"/>
          </p:nvPr>
        </p:nvSpPr>
        <p:spPr/>
        <p:txBody>
          <a:bodyPr/>
          <a:lstStyle/>
          <a:p>
            <a:fld id="{32674CE4-FBD8-4481-AEFB-CA53E599A745}"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Если</a:t>
            </a:r>
            <a:r>
              <a:rPr lang="ru-RU" baseline="0" dirty="0" smtClean="0"/>
              <a:t> количество маркеров обнаруженных на предыдущем кадре совпадает с количеством обнаруженных маркеров на текущем кадре, то по Евклидовой метрике ищем ближайший маркер на предыдущем кадре. Если значение его потенциальной функции превышает значение потенциала текущего кадра, то заменяем значения</a:t>
            </a:r>
            <a:endParaRPr lang="ru-RU" dirty="0"/>
          </a:p>
        </p:txBody>
      </p:sp>
      <p:sp>
        <p:nvSpPr>
          <p:cNvPr id="4" name="Номер слайда 3"/>
          <p:cNvSpPr>
            <a:spLocks noGrp="1"/>
          </p:cNvSpPr>
          <p:nvPr>
            <p:ph type="sldNum" sz="quarter" idx="10"/>
          </p:nvPr>
        </p:nvSpPr>
        <p:spPr/>
        <p:txBody>
          <a:bodyPr/>
          <a:lstStyle/>
          <a:p>
            <a:fld id="{32674CE4-FBD8-4481-AEFB-CA53E599A745}"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Результаты</a:t>
            </a:r>
            <a:r>
              <a:rPr lang="ru-RU" baseline="0" dirty="0" smtClean="0"/>
              <a:t> такой коррекции представлены на экране. Мы видим что пороговое значение равное 0,7 является оптимальным.</a:t>
            </a:r>
            <a:endParaRPr lang="ru-RU" dirty="0"/>
          </a:p>
        </p:txBody>
      </p:sp>
      <p:sp>
        <p:nvSpPr>
          <p:cNvPr id="4" name="Номер слайда 3"/>
          <p:cNvSpPr>
            <a:spLocks noGrp="1"/>
          </p:cNvSpPr>
          <p:nvPr>
            <p:ph type="sldNum" sz="quarter" idx="10"/>
          </p:nvPr>
        </p:nvSpPr>
        <p:spPr/>
        <p:txBody>
          <a:bodyPr/>
          <a:lstStyle/>
          <a:p>
            <a:fld id="{32674CE4-FBD8-4481-AEFB-CA53E599A745}"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Также</a:t>
            </a:r>
            <a:r>
              <a:rPr lang="ru-RU" baseline="0" dirty="0" smtClean="0"/>
              <a:t> было произведено тестирование алгоритма, когда для извлечения и построения дескрипторов особых точек использовался метод </a:t>
            </a:r>
            <a:r>
              <a:rPr lang="en-US" baseline="0" dirty="0" smtClean="0"/>
              <a:t>BRISK</a:t>
            </a:r>
            <a:r>
              <a:rPr lang="ru-RU" baseline="0" dirty="0" smtClean="0"/>
              <a:t>. По результатам исследований видно, что алгоритм на основе </a:t>
            </a:r>
            <a:r>
              <a:rPr lang="en-US" baseline="0" dirty="0" smtClean="0"/>
              <a:t>ORB </a:t>
            </a:r>
            <a:r>
              <a:rPr lang="ru-RU" baseline="0" dirty="0" smtClean="0"/>
              <a:t>более стабилен и надежен. Хотя по скорости работы </a:t>
            </a:r>
            <a:r>
              <a:rPr lang="en-US" baseline="0" dirty="0" smtClean="0"/>
              <a:t>BRISK </a:t>
            </a:r>
            <a:r>
              <a:rPr lang="ru-RU" baseline="0" dirty="0" smtClean="0"/>
              <a:t>превосходит </a:t>
            </a:r>
            <a:r>
              <a:rPr lang="en-US" baseline="0" dirty="0" smtClean="0"/>
              <a:t>ORB </a:t>
            </a:r>
            <a:r>
              <a:rPr lang="ru-RU" baseline="0" dirty="0" smtClean="0"/>
              <a:t>в несколько раз. Тем не менее скорость работы алгоритма </a:t>
            </a:r>
            <a:r>
              <a:rPr lang="en-US" baseline="0" dirty="0" smtClean="0"/>
              <a:t>c ORB</a:t>
            </a:r>
            <a:r>
              <a:rPr lang="ru-RU" baseline="0" dirty="0" smtClean="0"/>
              <a:t> позволяет использовать его на мобильном устройстве.</a:t>
            </a:r>
            <a:endParaRPr lang="ru-RU" dirty="0"/>
          </a:p>
        </p:txBody>
      </p:sp>
      <p:sp>
        <p:nvSpPr>
          <p:cNvPr id="4" name="Номер слайда 3"/>
          <p:cNvSpPr>
            <a:spLocks noGrp="1"/>
          </p:cNvSpPr>
          <p:nvPr>
            <p:ph type="sldNum" sz="quarter" idx="10"/>
          </p:nvPr>
        </p:nvSpPr>
        <p:spPr/>
        <p:txBody>
          <a:bodyPr/>
          <a:lstStyle/>
          <a:p>
            <a:fld id="{32674CE4-FBD8-4481-AEFB-CA53E599A745}"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Для пользователя интерактивная доска представляет собой набор из нескольких распечатанных изображений, которые означают основные информационные группы, расположенные на доске. Пользователю необходимо навести камеру мобильного устройства на изображения для получения списка пунктов меню доски конкретной кафедры (или университета) и выбрать интересующий его пункт. Таким образом пользователь получает возможность взаимодействовать с информационным </a:t>
            </a:r>
            <a:r>
              <a:rPr lang="ru-RU" sz="1200" kern="1200" dirty="0" err="1" smtClean="0">
                <a:solidFill>
                  <a:schemeClr val="tx1"/>
                </a:solidFill>
                <a:latin typeface="+mn-lt"/>
                <a:ea typeface="+mn-ea"/>
                <a:cs typeface="+mn-cs"/>
              </a:rPr>
              <a:t>контентом</a:t>
            </a:r>
            <a:r>
              <a:rPr lang="ru-RU" sz="1200" kern="1200" dirty="0" smtClean="0">
                <a:solidFill>
                  <a:schemeClr val="tx1"/>
                </a:solidFill>
                <a:latin typeface="+mn-lt"/>
                <a:ea typeface="+mn-ea"/>
                <a:cs typeface="+mn-cs"/>
              </a:rPr>
              <a:t> доски через мобильное устройство: автоматизировано искать интересующую его информацию, делать заметки, сохранять расписание – использовать все преимущества цифрового мира. Содержание такой  интерактивной информационной доски может быть настроено для  каждого конкретного пользователя(</a:t>
            </a:r>
            <a:r>
              <a:rPr lang="ru-RU" sz="1200" kern="1200" dirty="0" err="1" smtClean="0">
                <a:solidFill>
                  <a:schemeClr val="tx1"/>
                </a:solidFill>
                <a:latin typeface="+mn-lt"/>
                <a:ea typeface="+mn-ea"/>
                <a:cs typeface="+mn-cs"/>
              </a:rPr>
              <a:t>персонализированно</a:t>
            </a:r>
            <a:r>
              <a:rPr lang="ru-RU" sz="1200" kern="1200" dirty="0" smtClean="0">
                <a:solidFill>
                  <a:schemeClr val="tx1"/>
                </a:solidFill>
                <a:latin typeface="+mn-lt"/>
                <a:ea typeface="+mn-ea"/>
                <a:cs typeface="+mn-cs"/>
              </a:rPr>
              <a:t>), чего нельзя добиться, используя физические аналоги досок. </a:t>
            </a:r>
          </a:p>
          <a:p>
            <a:endParaRPr lang="ru-RU" dirty="0"/>
          </a:p>
        </p:txBody>
      </p:sp>
      <p:sp>
        <p:nvSpPr>
          <p:cNvPr id="4" name="Номер слайда 3"/>
          <p:cNvSpPr>
            <a:spLocks noGrp="1"/>
          </p:cNvSpPr>
          <p:nvPr>
            <p:ph type="sldNum" sz="quarter" idx="10"/>
          </p:nvPr>
        </p:nvSpPr>
        <p:spPr/>
        <p:txBody>
          <a:bodyPr/>
          <a:lstStyle/>
          <a:p>
            <a:fld id="{32674CE4-FBD8-4481-AEFB-CA53E599A74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a:t>
            </a:r>
            <a:r>
              <a:rPr lang="ru-RU" baseline="0" dirty="0" smtClean="0"/>
              <a:t> целом, комплекс можно разделить на 2 основные части</a:t>
            </a:r>
            <a:r>
              <a:rPr lang="en-US" baseline="0" dirty="0" smtClean="0"/>
              <a:t>:</a:t>
            </a:r>
            <a:r>
              <a:rPr lang="ru-RU" baseline="0" dirty="0" smtClean="0"/>
              <a:t> администраторскую и  клиентскую. В администраторской части происходит редактирование </a:t>
            </a:r>
            <a:r>
              <a:rPr lang="ru-RU" baseline="0" dirty="0" err="1" smtClean="0"/>
              <a:t>контента</a:t>
            </a:r>
            <a:r>
              <a:rPr lang="ru-RU" baseline="0" dirty="0" smtClean="0"/>
              <a:t> </a:t>
            </a:r>
            <a:r>
              <a:rPr lang="ru-RU" baseline="0" dirty="0" err="1" smtClean="0"/>
              <a:t>информационнй</a:t>
            </a:r>
            <a:r>
              <a:rPr lang="ru-RU" baseline="0" dirty="0" smtClean="0"/>
              <a:t> доски. Пользовательская часть, расположенная на мобильном устройстве отвечает за доставку </a:t>
            </a:r>
            <a:r>
              <a:rPr lang="ru-RU" baseline="0" dirty="0" err="1" smtClean="0"/>
              <a:t>контента</a:t>
            </a:r>
            <a:r>
              <a:rPr lang="ru-RU" baseline="0" dirty="0" smtClean="0"/>
              <a:t>  клиенту. Соответственно для решения задачи доставки </a:t>
            </a:r>
            <a:r>
              <a:rPr lang="ru-RU" baseline="0" dirty="0" err="1" smtClean="0"/>
              <a:t>контента</a:t>
            </a:r>
            <a:r>
              <a:rPr lang="ru-RU" baseline="0" dirty="0" smtClean="0"/>
              <a:t> нам необходимо выделить точки расширения, т.е.  те точки, которые будут содержать дополнительный </a:t>
            </a:r>
            <a:r>
              <a:rPr lang="ru-RU" baseline="0" dirty="0" err="1" smtClean="0"/>
              <a:t>контент</a:t>
            </a:r>
            <a:r>
              <a:rPr lang="ru-RU" baseline="0" dirty="0" smtClean="0"/>
              <a:t>.</a:t>
            </a:r>
          </a:p>
        </p:txBody>
      </p:sp>
      <p:sp>
        <p:nvSpPr>
          <p:cNvPr id="4" name="Номер слайда 3"/>
          <p:cNvSpPr>
            <a:spLocks noGrp="1"/>
          </p:cNvSpPr>
          <p:nvPr>
            <p:ph type="sldNum" sz="quarter" idx="10"/>
          </p:nvPr>
        </p:nvSpPr>
        <p:spPr/>
        <p:txBody>
          <a:bodyPr/>
          <a:lstStyle/>
          <a:p>
            <a:fld id="{32674CE4-FBD8-4481-AEFB-CA53E599A74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 сегодняшний день существуют 2 основные парадигмы</a:t>
            </a:r>
            <a:r>
              <a:rPr lang="ru-RU" baseline="0" dirty="0" smtClean="0"/>
              <a:t> </a:t>
            </a:r>
            <a:r>
              <a:rPr lang="ru-RU" dirty="0" smtClean="0"/>
              <a:t>определения позиции для размещения </a:t>
            </a:r>
            <a:r>
              <a:rPr lang="ru-RU" dirty="0" err="1" smtClean="0"/>
              <a:t>доп</a:t>
            </a:r>
            <a:r>
              <a:rPr lang="ru-RU" dirty="0" smtClean="0"/>
              <a:t> </a:t>
            </a:r>
            <a:r>
              <a:rPr lang="ru-RU" dirty="0" err="1" smtClean="0"/>
              <a:t>контента</a:t>
            </a:r>
            <a:r>
              <a:rPr lang="ru-RU" dirty="0" smtClean="0"/>
              <a:t>.</a:t>
            </a:r>
          </a:p>
          <a:p>
            <a:pPr eaLnBrk="1" hangingPunct="1">
              <a:spcBef>
                <a:spcPct val="0"/>
              </a:spcBef>
            </a:pPr>
            <a:r>
              <a:rPr lang="ru-RU" dirty="0" smtClean="0"/>
              <a:t>На основе </a:t>
            </a:r>
            <a:r>
              <a:rPr lang="ru-RU" dirty="0" err="1" smtClean="0"/>
              <a:t>геопозиционир</a:t>
            </a:r>
            <a:r>
              <a:rPr lang="ru-RU" dirty="0" smtClean="0"/>
              <a:t>. И на основе компьютерного зрения.</a:t>
            </a:r>
          </a:p>
          <a:p>
            <a:pPr eaLnBrk="1" hangingPunct="1">
              <a:spcBef>
                <a:spcPct val="0"/>
              </a:spcBef>
            </a:pPr>
            <a:r>
              <a:rPr lang="ru-RU" dirty="0" smtClean="0"/>
              <a:t>Было рассмотрено два наиболее ярких представителя этих подходов: </a:t>
            </a:r>
            <a:r>
              <a:rPr lang="ru-RU" dirty="0" err="1" smtClean="0"/>
              <a:t>Layar</a:t>
            </a:r>
            <a:r>
              <a:rPr lang="ru-RU" dirty="0" smtClean="0"/>
              <a:t> и </a:t>
            </a:r>
            <a:r>
              <a:rPr lang="ru-RU" dirty="0" err="1" smtClean="0"/>
              <a:t>ARToolKit</a:t>
            </a:r>
            <a:endParaRPr lang="ru-RU" dirty="0" smtClean="0"/>
          </a:p>
          <a:p>
            <a:pPr eaLnBrk="1" hangingPunct="1">
              <a:spcBef>
                <a:spcPct val="0"/>
              </a:spcBef>
            </a:pPr>
            <a:r>
              <a:rPr lang="ru-RU" dirty="0" smtClean="0"/>
              <a:t>L использует GPS-координаты, а A  - </a:t>
            </a:r>
            <a:r>
              <a:rPr lang="ru-RU" dirty="0" err="1" smtClean="0"/>
              <a:t>распозванание</a:t>
            </a:r>
            <a:r>
              <a:rPr lang="ru-RU" dirty="0" smtClean="0"/>
              <a:t> образов.</a:t>
            </a:r>
          </a:p>
          <a:p>
            <a:endParaRPr lang="ru-RU" dirty="0"/>
          </a:p>
        </p:txBody>
      </p:sp>
      <p:sp>
        <p:nvSpPr>
          <p:cNvPr id="4" name="Номер слайда 3"/>
          <p:cNvSpPr>
            <a:spLocks noGrp="1"/>
          </p:cNvSpPr>
          <p:nvPr>
            <p:ph type="sldNum" sz="quarter" idx="10"/>
          </p:nvPr>
        </p:nvSpPr>
        <p:spPr/>
        <p:txBody>
          <a:bodyPr/>
          <a:lstStyle/>
          <a:p>
            <a:fld id="{32674CE4-FBD8-4481-AEFB-CA53E599A74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eaLnBrk="1" hangingPunct="1">
              <a:spcBef>
                <a:spcPct val="0"/>
              </a:spcBef>
            </a:pPr>
            <a:r>
              <a:rPr lang="ru-RU" dirty="0" smtClean="0"/>
              <a:t>В ходе изучения этих проектов мы выяснили, что для создания информационной доски более рационально использовать принципы компьютерного зрения</a:t>
            </a:r>
            <a:r>
              <a:rPr lang="en-US" dirty="0" smtClean="0"/>
              <a:t>.</a:t>
            </a:r>
            <a:r>
              <a:rPr lang="ru-RU" dirty="0" smtClean="0"/>
              <a:t>Однако</a:t>
            </a:r>
            <a:r>
              <a:rPr lang="ru-RU" baseline="0" dirty="0" smtClean="0"/>
              <a:t> алгоритмы, использующиеся в </a:t>
            </a:r>
            <a:r>
              <a:rPr lang="en-US" baseline="0" dirty="0" err="1" smtClean="0"/>
              <a:t>ARToolKit</a:t>
            </a:r>
            <a:r>
              <a:rPr lang="en-US" baseline="0" dirty="0" smtClean="0"/>
              <a:t> </a:t>
            </a:r>
            <a:r>
              <a:rPr lang="ru-RU" baseline="0" dirty="0" smtClean="0"/>
              <a:t>морально устарели. Это подталкивает нас к созданию собственных компонент обнаружения и распознавания маркеров дополненной реальности.</a:t>
            </a:r>
            <a:r>
              <a:rPr lang="en-US" baseline="0" dirty="0" smtClean="0"/>
              <a:t> </a:t>
            </a:r>
            <a:r>
              <a:rPr lang="ru-RU" baseline="0" dirty="0" smtClean="0"/>
              <a:t>Заметим, что </a:t>
            </a:r>
            <a:r>
              <a:rPr lang="ru-RU" dirty="0" smtClean="0"/>
              <a:t>использование</a:t>
            </a:r>
            <a:r>
              <a:rPr lang="en-US" dirty="0" smtClean="0"/>
              <a:t> GPS</a:t>
            </a:r>
            <a:r>
              <a:rPr lang="ru-RU" dirty="0" smtClean="0"/>
              <a:t> координат возможно для</a:t>
            </a:r>
            <a:r>
              <a:rPr lang="ru-RU" baseline="0" dirty="0" smtClean="0"/>
              <a:t> сужения пространства поиска в тех случаях, когда </a:t>
            </a:r>
            <a:r>
              <a:rPr lang="ru-RU" dirty="0" smtClean="0"/>
              <a:t>доски находятся в разных зданиях.</a:t>
            </a:r>
          </a:p>
          <a:p>
            <a:pPr eaLnBrk="1" hangingPunct="1">
              <a:spcBef>
                <a:spcPct val="0"/>
              </a:spcBef>
            </a:pPr>
            <a:r>
              <a:rPr lang="ru-RU" dirty="0" smtClean="0"/>
              <a:t>Этот вопрос м.б.  рассмотрен в рамках отдельного научно-практического исследования</a:t>
            </a:r>
            <a:r>
              <a:rPr lang="en-US" dirty="0" smtClean="0"/>
              <a:t>.</a:t>
            </a:r>
            <a:endParaRPr lang="ru-RU" dirty="0" smtClean="0"/>
          </a:p>
          <a:p>
            <a:endParaRPr lang="ru-RU" dirty="0"/>
          </a:p>
        </p:txBody>
      </p:sp>
      <p:sp>
        <p:nvSpPr>
          <p:cNvPr id="4" name="Номер слайда 3"/>
          <p:cNvSpPr>
            <a:spLocks noGrp="1"/>
          </p:cNvSpPr>
          <p:nvPr>
            <p:ph type="sldNum" sz="quarter" idx="10"/>
          </p:nvPr>
        </p:nvSpPr>
        <p:spPr/>
        <p:txBody>
          <a:bodyPr/>
          <a:lstStyle/>
          <a:p>
            <a:fld id="{32674CE4-FBD8-4481-AEFB-CA53E599A74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На вход компоненте распознавания маркеров подается изображение, полученное с камеры</a:t>
            </a:r>
            <a:r>
              <a:rPr lang="ru-RU" baseline="0" dirty="0" smtClean="0"/>
              <a:t> мобильного устройства. Компонент обнаружения выделяет на входном изображении области маркеров, которые необходимо распознать</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и передает их компоненту распознавания. Который в свою очередь в соответствии с рассмотренным далее алгоритмом производит классификацию полученных фрагментов.</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smtClean="0"/>
          </a:p>
          <a:p>
            <a:endParaRPr lang="ru-RU" dirty="0" smtClean="0"/>
          </a:p>
          <a:p>
            <a:r>
              <a:rPr lang="ru-RU" dirty="0" smtClean="0"/>
              <a:t>В </a:t>
            </a:r>
            <a:r>
              <a:rPr lang="ru-RU" dirty="0" smtClean="0"/>
              <a:t>результате классификации </a:t>
            </a:r>
            <a:r>
              <a:rPr lang="ru-RU" baseline="0" dirty="0" smtClean="0"/>
              <a:t>формируется список пунктов меню конкретной информационной доски, которые доступны для конечного пользователя.</a:t>
            </a:r>
            <a:endParaRPr lang="ru-RU" dirty="0"/>
          </a:p>
        </p:txBody>
      </p:sp>
      <p:sp>
        <p:nvSpPr>
          <p:cNvPr id="4" name="Номер слайда 3"/>
          <p:cNvSpPr>
            <a:spLocks noGrp="1"/>
          </p:cNvSpPr>
          <p:nvPr>
            <p:ph type="sldNum" sz="quarter" idx="10"/>
          </p:nvPr>
        </p:nvSpPr>
        <p:spPr/>
        <p:txBody>
          <a:bodyPr/>
          <a:lstStyle/>
          <a:p>
            <a:fld id="{32674CE4-FBD8-4481-AEFB-CA53E599A74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Выбор пользователем</a:t>
            </a:r>
            <a:r>
              <a:rPr lang="ru-RU" baseline="0" dirty="0" smtClean="0"/>
              <a:t> пункта меню осуществляется путем нажатия в область распознанного маркера</a:t>
            </a:r>
            <a:endParaRPr lang="ru-RU" dirty="0"/>
          </a:p>
        </p:txBody>
      </p:sp>
      <p:sp>
        <p:nvSpPr>
          <p:cNvPr id="4" name="Номер слайда 3"/>
          <p:cNvSpPr>
            <a:spLocks noGrp="1"/>
          </p:cNvSpPr>
          <p:nvPr>
            <p:ph type="sldNum" sz="quarter" idx="10"/>
          </p:nvPr>
        </p:nvSpPr>
        <p:spPr/>
        <p:txBody>
          <a:bodyPr/>
          <a:lstStyle/>
          <a:p>
            <a:fld id="{32674CE4-FBD8-4481-AEFB-CA53E599A74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Для реализации комплекса б</a:t>
            </a:r>
            <a:r>
              <a:rPr lang="ru-RU" sz="1200" kern="1200" dirty="0" smtClean="0">
                <a:solidFill>
                  <a:schemeClr val="tx1"/>
                </a:solidFill>
                <a:latin typeface="+mn-lt"/>
                <a:ea typeface="+mn-ea"/>
                <a:cs typeface="+mn-cs"/>
              </a:rPr>
              <a:t>ыл произведен анализ данных расположенных на информационных стендах кафедр университета. В результате построена иерархия объектов используемых для управления </a:t>
            </a:r>
            <a:r>
              <a:rPr lang="ru-RU" sz="1200" kern="1200" dirty="0" err="1" smtClean="0">
                <a:solidFill>
                  <a:schemeClr val="tx1"/>
                </a:solidFill>
                <a:latin typeface="+mn-lt"/>
                <a:ea typeface="+mn-ea"/>
                <a:cs typeface="+mn-cs"/>
              </a:rPr>
              <a:t>контентом</a:t>
            </a:r>
            <a:r>
              <a:rPr lang="ru-RU" sz="1200" kern="1200" dirty="0" smtClean="0">
                <a:solidFill>
                  <a:schemeClr val="tx1"/>
                </a:solidFill>
                <a:latin typeface="+mn-lt"/>
                <a:ea typeface="+mn-ea"/>
                <a:cs typeface="+mn-cs"/>
              </a:rPr>
              <a:t>. Были выделены основные информационные группы, в соответствие каждой информационной группе определен маркер дополненной реальности.  Типы</a:t>
            </a:r>
            <a:r>
              <a:rPr lang="ru-RU" sz="1200" kern="1200" baseline="0" dirty="0" smtClean="0">
                <a:solidFill>
                  <a:schemeClr val="tx1"/>
                </a:solidFill>
                <a:latin typeface="+mn-lt"/>
                <a:ea typeface="+mn-ea"/>
                <a:cs typeface="+mn-cs"/>
              </a:rPr>
              <a:t> распознаваемых маркеров представлены на экране.</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После</a:t>
            </a:r>
            <a:r>
              <a:rPr lang="ru-RU" baseline="0" dirty="0" smtClean="0"/>
              <a:t> того, как мы установили внешний вид маркеров. Рассмотрим более подробно работу компонента распознавания.</a:t>
            </a:r>
            <a:endParaRPr lang="ru-RU" dirty="0" smtClean="0"/>
          </a:p>
          <a:p>
            <a:endParaRPr lang="ru-RU" dirty="0"/>
          </a:p>
        </p:txBody>
      </p:sp>
      <p:sp>
        <p:nvSpPr>
          <p:cNvPr id="4" name="Номер слайда 3"/>
          <p:cNvSpPr>
            <a:spLocks noGrp="1"/>
          </p:cNvSpPr>
          <p:nvPr>
            <p:ph type="sldNum" sz="quarter" idx="10"/>
          </p:nvPr>
        </p:nvSpPr>
        <p:spPr/>
        <p:txBody>
          <a:bodyPr/>
          <a:lstStyle/>
          <a:p>
            <a:fld id="{32674CE4-FBD8-4481-AEFB-CA53E599A74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Rectangle 22"/>
          <p:cNvSpPr/>
          <p:nvPr/>
        </p:nvSpPr>
        <p:spPr>
          <a:xfrm flipV="1">
            <a:off x="5410183" y="3810002"/>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4" name="Rectangle 23"/>
          <p:cNvSpPr/>
          <p:nvPr/>
        </p:nvSpPr>
        <p:spPr>
          <a:xfrm flipV="1">
            <a:off x="5410201"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5" name="Rectangle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 y="3675529"/>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8" name="Date Placeholder 27"/>
          <p:cNvSpPr>
            <a:spLocks noGrp="1"/>
          </p:cNvSpPr>
          <p:nvPr>
            <p:ph type="dt" sz="half" idx="10"/>
          </p:nvPr>
        </p:nvSpPr>
        <p:spPr>
          <a:xfrm>
            <a:off x="6705600" y="4206240"/>
            <a:ext cx="960120" cy="457200"/>
          </a:xfrm>
        </p:spPr>
        <p:txBody>
          <a:bodyPr/>
          <a:lstStyle/>
          <a:p>
            <a:fld id="{4E708F12-96AD-4ED4-8132-A78F5E42C1F5}" type="datetime1">
              <a:rPr lang="en-US" smtClean="0"/>
              <a:pPr/>
              <a:t>4/12/2013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9" y="1136"/>
            <a:ext cx="747712" cy="365760"/>
          </a:xfrm>
        </p:spPr>
        <p:txBody>
          <a:bodyPr/>
          <a:lstStyle>
            <a:lvl1pPr algn="r">
              <a:defRPr sz="1800">
                <a:solidFill>
                  <a:schemeClr val="bg1"/>
                </a:solidFill>
              </a:defRPr>
            </a:lvl1pPr>
          </a:lstStyle>
          <a:p>
            <a:fld id="{401CF334-2D5C-4859-84A6-CA7E6E43FAEB}" type="slidenum">
              <a:rPr lang="en-US" smtClean="0"/>
              <a:pPr/>
              <a:t>‹#›</a:t>
            </a:fld>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8" name="Title 7"/>
          <p:cNvSpPr>
            <a:spLocks noGrp="1"/>
          </p:cNvSpPr>
          <p:nvPr>
            <p:ph type="ctrTitle"/>
          </p:nvPr>
        </p:nvSpPr>
        <p:spPr>
          <a:xfrm>
            <a:off x="457200" y="2401889"/>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Tree>
    <p:extLst>
      <p:ext uri="{BB962C8B-B14F-4D97-AF65-F5344CB8AC3E}">
        <p14:creationId xmlns="" xmlns:p14="http://schemas.microsoft.com/office/powerpoint/2010/main" val="6520556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7FA170-8299-44AD-AEEF-FC686C3D7804}" type="datetime1">
              <a:rPr lang="en-US" smtClean="0"/>
              <a:pPr/>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Title 1"/>
          <p:cNvSpPr>
            <a:spLocks noGrp="1"/>
          </p:cNvSpPr>
          <p:nvPr>
            <p:ph type="title"/>
          </p:nvPr>
        </p:nvSpPr>
        <p:spPr/>
        <p:txBody>
          <a:bodyPr/>
          <a:lstStyle/>
          <a:p>
            <a:r>
              <a:rPr kumimoji="0" lang="ru-RU" smtClean="0"/>
              <a:t>Образец заголовка</a:t>
            </a:r>
            <a:endParaRPr kumimoji="0" lang="en-US"/>
          </a:p>
        </p:txBody>
      </p:sp>
    </p:spTree>
    <p:extLst>
      <p:ext uri="{BB962C8B-B14F-4D97-AF65-F5344CB8AC3E}">
        <p14:creationId xmlns="" xmlns:p14="http://schemas.microsoft.com/office/powerpoint/2010/main" val="32831392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231763A-68EC-4ECD-9620-D9FE9CDDD622}" type="datetime1">
              <a:rPr lang="en-US" smtClean="0"/>
              <a:pPr/>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3" name="Vertical Text Placeholder 2"/>
          <p:cNvSpPr>
            <a:spLocks noGrp="1"/>
          </p:cNvSpPr>
          <p:nvPr>
            <p:ph type="body" orient="vert" idx="1"/>
          </p:nvPr>
        </p:nvSpPr>
        <p:spPr>
          <a:xfrm>
            <a:off x="457200" y="1143000"/>
            <a:ext cx="6248400" cy="54483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Vertical Title 1"/>
          <p:cNvSpPr>
            <a:spLocks noGrp="1"/>
          </p:cNvSpPr>
          <p:nvPr>
            <p:ph type="title" orient="vert"/>
          </p:nvPr>
        </p:nvSpPr>
        <p:spPr>
          <a:xfrm>
            <a:off x="6781800" y="1143000"/>
            <a:ext cx="1905000" cy="5448300"/>
          </a:xfrm>
        </p:spPr>
        <p:txBody>
          <a:bodyPr vert="eaVert"/>
          <a:lstStyle/>
          <a:p>
            <a:r>
              <a:rPr kumimoji="0" lang="ru-RU" smtClean="0"/>
              <a:t>Образец заголовка</a:t>
            </a:r>
            <a:endParaRPr kumimoji="0" lang="en-US"/>
          </a:p>
        </p:txBody>
      </p:sp>
    </p:spTree>
    <p:extLst>
      <p:ext uri="{BB962C8B-B14F-4D97-AF65-F5344CB8AC3E}">
        <p14:creationId xmlns="" xmlns:p14="http://schemas.microsoft.com/office/powerpoint/2010/main" val="27227730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98BEDD-6160-49BB-B372-861DE7DE9BA5}" type="datetime1">
              <a:rPr lang="en-US" smtClean="0"/>
              <a:pPr/>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Title 1"/>
          <p:cNvSpPr>
            <a:spLocks noGrp="1"/>
          </p:cNvSpPr>
          <p:nvPr>
            <p:ph type="title"/>
          </p:nvPr>
        </p:nvSpPr>
        <p:spPr/>
        <p:txBody>
          <a:bodyPr/>
          <a:lstStyle/>
          <a:p>
            <a:r>
              <a:rPr kumimoji="0" lang="ru-RU" smtClean="0"/>
              <a:t>Образец заголовка</a:t>
            </a:r>
            <a:endParaRPr kumimoji="0" lang="en-US"/>
          </a:p>
        </p:txBody>
      </p:sp>
    </p:spTree>
    <p:extLst>
      <p:ext uri="{BB962C8B-B14F-4D97-AF65-F5344CB8AC3E}">
        <p14:creationId xmlns="" xmlns:p14="http://schemas.microsoft.com/office/powerpoint/2010/main" val="26192110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AE819F-B7FD-4B29-8F66-9E318144BC2A}" type="datetime1">
              <a:rPr lang="en-US" smtClean="0"/>
              <a:pPr/>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2" name="Title 1"/>
          <p:cNvSpPr>
            <a:spLocks noGrp="1"/>
          </p:cNvSpPr>
          <p:nvPr>
            <p:ph type="title"/>
          </p:nvPr>
        </p:nvSpPr>
        <p:spPr>
          <a:xfrm>
            <a:off x="722313" y="1981202"/>
            <a:ext cx="77724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ru-RU" smtClean="0"/>
              <a:t>Образец заголовка</a:t>
            </a:r>
            <a:endParaRPr kumimoji="0" lang="en-US" dirty="0"/>
          </a:p>
        </p:txBody>
      </p:sp>
    </p:spTree>
    <p:extLst>
      <p:ext uri="{BB962C8B-B14F-4D97-AF65-F5344CB8AC3E}">
        <p14:creationId xmlns="" xmlns:p14="http://schemas.microsoft.com/office/powerpoint/2010/main" val="7098583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4CA159C-B6E0-4F10-9F4A-2FA57003B139}" type="datetime1">
              <a:rPr lang="en-US" smtClean="0"/>
              <a:pPr/>
              <a:t>4/12/2013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
        <p:nvSpPr>
          <p:cNvPr id="4" name="Content Placeholder 3"/>
          <p:cNvSpPr>
            <a:spLocks noGrp="1"/>
          </p:cNvSpPr>
          <p:nvPr>
            <p:ph sz="half" idx="2"/>
          </p:nvPr>
        </p:nvSpPr>
        <p:spPr>
          <a:xfrm>
            <a:off x="4648200" y="2249426"/>
            <a:ext cx="40386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Content Placeholder 2"/>
          <p:cNvSpPr>
            <a:spLocks noGrp="1"/>
          </p:cNvSpPr>
          <p:nvPr>
            <p:ph sz="half" idx="1"/>
          </p:nvPr>
        </p:nvSpPr>
        <p:spPr>
          <a:xfrm>
            <a:off x="457200" y="2249426"/>
            <a:ext cx="40386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Title 1"/>
          <p:cNvSpPr>
            <a:spLocks noGrp="1"/>
          </p:cNvSpPr>
          <p:nvPr>
            <p:ph type="title"/>
          </p:nvPr>
        </p:nvSpPr>
        <p:spPr/>
        <p:txBody>
          <a:bodyPr/>
          <a:lstStyle/>
          <a:p>
            <a:r>
              <a:rPr kumimoji="0" lang="ru-RU" smtClean="0"/>
              <a:t>Образец заголовка</a:t>
            </a:r>
            <a:endParaRPr kumimoji="0" lang="en-US"/>
          </a:p>
        </p:txBody>
      </p:sp>
    </p:spTree>
    <p:extLst>
      <p:ext uri="{BB962C8B-B14F-4D97-AF65-F5344CB8AC3E}">
        <p14:creationId xmlns="" xmlns:p14="http://schemas.microsoft.com/office/powerpoint/2010/main" val="11635496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6" name="Date Placeholder 25"/>
          <p:cNvSpPr>
            <a:spLocks noGrp="1"/>
          </p:cNvSpPr>
          <p:nvPr>
            <p:ph type="dt" sz="half" idx="10"/>
          </p:nvPr>
        </p:nvSpPr>
        <p:spPr/>
        <p:txBody>
          <a:bodyPr rtlCol="0"/>
          <a:lstStyle/>
          <a:p>
            <a:fld id="{8170CBBB-D1D1-4386-A5E9-07F3477B78F3}" type="datetime1">
              <a:rPr lang="en-US" smtClean="0"/>
              <a:pPr/>
              <a:t>4/12/2013</a:t>
            </a:fld>
            <a:endParaRPr lang="en-US"/>
          </a:p>
        </p:txBody>
      </p:sp>
      <p:sp>
        <p:nvSpPr>
          <p:cNvPr id="27" name="Slide Number Placeholder 26"/>
          <p:cNvSpPr>
            <a:spLocks noGrp="1"/>
          </p:cNvSpPr>
          <p:nvPr>
            <p:ph type="sldNum" sz="quarter" idx="11"/>
          </p:nvPr>
        </p:nvSpPr>
        <p:spPr/>
        <p:txBody>
          <a:bodyPr rtlCol="0"/>
          <a:lstStyle/>
          <a:p>
            <a:fld id="{401CF334-2D5C-4859-84A6-CA7E6E43FAE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
        <p:nvSpPr>
          <p:cNvPr id="6" name="Content Placeholder 5"/>
          <p:cNvSpPr>
            <a:spLocks noGrp="1"/>
          </p:cNvSpPr>
          <p:nvPr>
            <p:ph sz="quarter" idx="4"/>
          </p:nvPr>
        </p:nvSpPr>
        <p:spPr>
          <a:xfrm>
            <a:off x="4718305"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Text Placeholder 3"/>
          <p:cNvSpPr>
            <a:spLocks noGrp="1"/>
          </p:cNvSpPr>
          <p:nvPr>
            <p:ph type="body" sz="half" idx="3"/>
          </p:nvPr>
        </p:nvSpPr>
        <p:spPr>
          <a:xfrm>
            <a:off x="4721226" y="2244970"/>
            <a:ext cx="4041775"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Text Placeholder 2"/>
          <p:cNvSpPr>
            <a:spLocks noGrp="1"/>
          </p:cNvSpPr>
          <p:nvPr>
            <p:ph type="body" idx="1"/>
          </p:nvPr>
        </p:nvSpPr>
        <p:spPr>
          <a:xfrm>
            <a:off x="381000" y="2244970"/>
            <a:ext cx="4041648"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Tree>
    <p:extLst>
      <p:ext uri="{BB962C8B-B14F-4D97-AF65-F5344CB8AC3E}">
        <p14:creationId xmlns="" xmlns:p14="http://schemas.microsoft.com/office/powerpoint/2010/main" val="9183069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583680" y="612648"/>
            <a:ext cx="957264" cy="457200"/>
          </a:xfrm>
        </p:spPr>
        <p:txBody>
          <a:bodyPr/>
          <a:lstStyle/>
          <a:p>
            <a:fld id="{9FA4CAD8-0EA7-4615-B69B-B2F199EF3A93}" type="datetime1">
              <a:rPr lang="en-US" smtClean="0"/>
              <a:pPr/>
              <a:t>4/12/2013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401CF334-2D5C-4859-84A6-CA7E6E43FAEB}" type="slidenum">
              <a:rPr lang="en-US" smtClean="0"/>
              <a:pPr/>
              <a:t>‹#›</a:t>
            </a:fld>
            <a:endParaRPr lang="en-US"/>
          </a:p>
        </p:txBody>
      </p:sp>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Tree>
    <p:extLst>
      <p:ext uri="{BB962C8B-B14F-4D97-AF65-F5344CB8AC3E}">
        <p14:creationId xmlns="" xmlns:p14="http://schemas.microsoft.com/office/powerpoint/2010/main" val="28406049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34BD7-6953-492C-921B-E68B2D7F14C8}" type="datetime1">
              <a:rPr lang="en-US" smtClean="0"/>
              <a:pPr/>
              <a:t>4/12/2013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 xmlns:p14="http://schemas.microsoft.com/office/powerpoint/2010/main" val="30582242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A17D9B-D4D3-4E23-88DF-2E354FA43196}" type="datetime1">
              <a:rPr lang="en-US" smtClean="0"/>
              <a:pPr/>
              <a:t>4/12/2013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
        <p:nvSpPr>
          <p:cNvPr id="4" name="Content Placeholder 3"/>
          <p:cNvSpPr>
            <a:spLocks noGrp="1"/>
          </p:cNvSpPr>
          <p:nvPr>
            <p:ph sz="half" idx="1"/>
          </p:nvPr>
        </p:nvSpPr>
        <p:spPr>
          <a:xfrm>
            <a:off x="152400" y="776288"/>
            <a:ext cx="5102352"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Text Placeholder 2"/>
          <p:cNvSpPr>
            <a:spLocks noGrp="1"/>
          </p:cNvSpPr>
          <p:nvPr>
            <p:ph type="body" idx="2"/>
          </p:nvPr>
        </p:nvSpPr>
        <p:spPr>
          <a:xfrm>
            <a:off x="5353496" y="2010727"/>
            <a:ext cx="338328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Tree>
    <p:extLst>
      <p:ext uri="{BB962C8B-B14F-4D97-AF65-F5344CB8AC3E}">
        <p14:creationId xmlns="" xmlns:p14="http://schemas.microsoft.com/office/powerpoint/2010/main" val="12307516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41F67C5-D04E-4576-B61C-12ABA14BBD6C}" type="datetime1">
              <a:rPr lang="en-US" smtClean="0"/>
              <a:pPr/>
              <a:t>4/12/2013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Text Placeholder 3"/>
          <p:cNvSpPr>
            <a:spLocks noGrp="1"/>
          </p:cNvSpPr>
          <p:nvPr>
            <p:ph type="body" sz="half" idx="2"/>
          </p:nvPr>
        </p:nvSpPr>
        <p:spPr>
          <a:xfrm>
            <a:off x="6088443" y="3274309"/>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2" name="Title 1"/>
          <p:cNvSpPr>
            <a:spLocks noGrp="1"/>
          </p:cNvSpPr>
          <p:nvPr>
            <p:ph type="title"/>
          </p:nvPr>
        </p:nvSpPr>
        <p:spPr>
          <a:xfrm>
            <a:off x="5440435" y="1109161"/>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Tree>
    <p:extLst>
      <p:ext uri="{BB962C8B-B14F-4D97-AF65-F5344CB8AC3E}">
        <p14:creationId xmlns="" xmlns:p14="http://schemas.microsoft.com/office/powerpoint/2010/main" val="9317487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0"/>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0" name="Rectangle 29"/>
          <p:cNvSpPr/>
          <p:nvPr/>
        </p:nvSpPr>
        <p:spPr>
          <a:xfrm>
            <a:off x="1" y="308278"/>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1" name="Rectangle 30"/>
          <p:cNvSpPr/>
          <p:nvPr/>
        </p:nvSpPr>
        <p:spPr>
          <a:xfrm flipV="1">
            <a:off x="5410183" y="360248"/>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flipV="1">
            <a:off x="5410201" y="440114"/>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5" name="Rectangle 34"/>
          <p:cNvSpPr/>
          <p:nvPr/>
        </p:nvSpPr>
        <p:spPr bwMode="invGray">
          <a:xfrm>
            <a:off x="9084967"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20F09E4-6EA4-4BF3-9FC8-FF40373B88E6}" type="datetime1">
              <a:rPr lang="en-US" smtClean="0"/>
              <a:pPr/>
              <a:t>4/12/2013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01CF334-2D5C-4859-84A6-CA7E6E43FAEB}" type="slidenum">
              <a:rPr lang="en-US" smtClean="0"/>
              <a:pPr/>
              <a:t>‹#›</a:t>
            </a:fld>
            <a:endParaRPr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Tree>
    <p:extLst>
      <p:ext uri="{BB962C8B-B14F-4D97-AF65-F5344CB8AC3E}">
        <p14:creationId xmlns="" xmlns:p14="http://schemas.microsoft.com/office/powerpoint/2010/main" val="14648720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ru-RU" dirty="0" smtClean="0"/>
              <a:t>Программный комплекс «Интерактивная информационная доска»</a:t>
            </a:r>
            <a:endParaRPr lang="en-US" dirty="0"/>
          </a:p>
        </p:txBody>
      </p:sp>
      <p:sp>
        <p:nvSpPr>
          <p:cNvPr id="3" name="Подзаголовок 4"/>
          <p:cNvSpPr>
            <a:spLocks noGrp="1"/>
          </p:cNvSpPr>
          <p:nvPr>
            <p:ph type="subTitle" idx="1"/>
          </p:nvPr>
        </p:nvSpPr>
        <p:spPr>
          <a:xfrm>
            <a:off x="5450115" y="4262795"/>
            <a:ext cx="2866571" cy="1752600"/>
          </a:xfrm>
        </p:spPr>
        <p:txBody>
          <a:bodyPr/>
          <a:lstStyle/>
          <a:p>
            <a:r>
              <a:rPr lang="ru-RU" dirty="0" smtClean="0"/>
              <a:t>Дроздова Юлия</a:t>
            </a:r>
          </a:p>
        </p:txBody>
      </p:sp>
    </p:spTree>
    <p:extLst>
      <p:ext uri="{BB962C8B-B14F-4D97-AF65-F5344CB8AC3E}">
        <p14:creationId xmlns="" xmlns:p14="http://schemas.microsoft.com/office/powerpoint/2010/main" val="34159431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Work\OpenCV 22\Project\AR\AR\img\k2.jpg"/>
          <p:cNvPicPr>
            <a:picLocks noChangeAspect="1" noChangeArrowheads="1"/>
          </p:cNvPicPr>
          <p:nvPr/>
        </p:nvPicPr>
        <p:blipFill>
          <a:blip r:embed="rId3" cstate="print"/>
          <a:srcRect/>
          <a:stretch>
            <a:fillRect/>
          </a:stretch>
        </p:blipFill>
        <p:spPr bwMode="auto">
          <a:xfrm>
            <a:off x="468313" y="2395855"/>
            <a:ext cx="2098675" cy="187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Стрелка вправо 4"/>
          <p:cNvSpPr/>
          <p:nvPr/>
        </p:nvSpPr>
        <p:spPr>
          <a:xfrm>
            <a:off x="2700338" y="3188018"/>
            <a:ext cx="792162" cy="504825"/>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pic>
        <p:nvPicPr>
          <p:cNvPr id="6" name="Picture 4"/>
          <p:cNvPicPr>
            <a:picLocks noChangeAspect="1" noChangeArrowheads="1"/>
          </p:cNvPicPr>
          <p:nvPr/>
        </p:nvPicPr>
        <p:blipFill>
          <a:blip r:embed="rId4" cstate="print"/>
          <a:srcRect/>
          <a:stretch>
            <a:fillRect/>
          </a:stretch>
        </p:blipFill>
        <p:spPr bwMode="auto">
          <a:xfrm>
            <a:off x="3635375" y="2468880"/>
            <a:ext cx="2016125" cy="1830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4"/>
          <p:cNvPicPr>
            <a:picLocks noChangeAspect="1" noChangeArrowheads="1"/>
          </p:cNvPicPr>
          <p:nvPr/>
        </p:nvPicPr>
        <p:blipFill>
          <a:blip r:embed="rId4" cstate="print"/>
          <a:srcRect/>
          <a:stretch>
            <a:fillRect/>
          </a:stretch>
        </p:blipFill>
        <p:spPr bwMode="auto">
          <a:xfrm>
            <a:off x="6659563" y="2468880"/>
            <a:ext cx="2074862" cy="1881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Прямоугольник 7"/>
          <p:cNvSpPr/>
          <p:nvPr/>
        </p:nvSpPr>
        <p:spPr>
          <a:xfrm rot="20047172">
            <a:off x="7269163" y="3075305"/>
            <a:ext cx="869950" cy="87312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Стрелка вправо 8"/>
          <p:cNvSpPr/>
          <p:nvPr/>
        </p:nvSpPr>
        <p:spPr>
          <a:xfrm>
            <a:off x="5795963" y="3188018"/>
            <a:ext cx="792162" cy="504825"/>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10" name="TextBox 11"/>
          <p:cNvSpPr txBox="1">
            <a:spLocks noChangeArrowheads="1"/>
          </p:cNvSpPr>
          <p:nvPr/>
        </p:nvSpPr>
        <p:spPr bwMode="auto">
          <a:xfrm>
            <a:off x="179388" y="4629468"/>
            <a:ext cx="3240087" cy="368300"/>
          </a:xfrm>
          <a:prstGeom prst="rect">
            <a:avLst/>
          </a:prstGeom>
          <a:noFill/>
          <a:ln w="9525">
            <a:noFill/>
            <a:miter lim="800000"/>
            <a:headEnd/>
            <a:tailEnd/>
          </a:ln>
        </p:spPr>
        <p:txBody>
          <a:bodyPr>
            <a:spAutoFit/>
          </a:bodyPr>
          <a:lstStyle/>
          <a:p>
            <a:r>
              <a:rPr lang="ru-RU" b="1"/>
              <a:t>Исходное изображение</a:t>
            </a:r>
          </a:p>
        </p:txBody>
      </p:sp>
      <p:sp>
        <p:nvSpPr>
          <p:cNvPr id="11" name="TextBox 12"/>
          <p:cNvSpPr txBox="1">
            <a:spLocks noChangeArrowheads="1"/>
          </p:cNvSpPr>
          <p:nvPr/>
        </p:nvSpPr>
        <p:spPr bwMode="auto">
          <a:xfrm>
            <a:off x="3132138" y="4629468"/>
            <a:ext cx="3240087" cy="368300"/>
          </a:xfrm>
          <a:prstGeom prst="rect">
            <a:avLst/>
          </a:prstGeom>
          <a:noFill/>
          <a:ln w="9525">
            <a:noFill/>
            <a:miter lim="800000"/>
            <a:headEnd/>
            <a:tailEnd/>
          </a:ln>
        </p:spPr>
        <p:txBody>
          <a:bodyPr>
            <a:spAutoFit/>
          </a:bodyPr>
          <a:lstStyle/>
          <a:p>
            <a:r>
              <a:rPr lang="ru-RU" b="1"/>
              <a:t>Бинарное изображение</a:t>
            </a:r>
          </a:p>
        </p:txBody>
      </p:sp>
      <p:sp>
        <p:nvSpPr>
          <p:cNvPr id="12" name="TextBox 13"/>
          <p:cNvSpPr txBox="1">
            <a:spLocks noChangeArrowheads="1"/>
          </p:cNvSpPr>
          <p:nvPr/>
        </p:nvSpPr>
        <p:spPr bwMode="auto">
          <a:xfrm>
            <a:off x="5791200" y="4629468"/>
            <a:ext cx="3848101" cy="369332"/>
          </a:xfrm>
          <a:prstGeom prst="rect">
            <a:avLst/>
          </a:prstGeom>
          <a:noFill/>
          <a:ln w="9525">
            <a:noFill/>
            <a:miter lim="800000"/>
            <a:headEnd/>
            <a:tailEnd/>
          </a:ln>
        </p:spPr>
        <p:txBody>
          <a:bodyPr wrap="square">
            <a:spAutoFit/>
          </a:bodyPr>
          <a:lstStyle/>
          <a:p>
            <a:pPr algn="ctr"/>
            <a:r>
              <a:rPr lang="ru-RU" b="1" dirty="0" smtClean="0"/>
              <a:t>Сегмент изображения</a:t>
            </a:r>
            <a:endParaRPr lang="ru-RU" b="1" dirty="0"/>
          </a:p>
        </p:txBody>
      </p:sp>
      <p:sp>
        <p:nvSpPr>
          <p:cNvPr id="13" name="Заголовок 4"/>
          <p:cNvSpPr>
            <a:spLocks noGrp="1"/>
          </p:cNvSpPr>
          <p:nvPr>
            <p:ph type="title"/>
          </p:nvPr>
        </p:nvSpPr>
        <p:spPr>
          <a:xfrm>
            <a:off x="457200" y="390833"/>
            <a:ext cx="8229600" cy="1066800"/>
          </a:xfrm>
        </p:spPr>
        <p:txBody>
          <a:bodyPr>
            <a:normAutofit/>
          </a:bodyPr>
          <a:lstStyle/>
          <a:p>
            <a:r>
              <a:rPr lang="ru-RU" dirty="0" smtClean="0"/>
              <a:t>Компонент обнаружения маркеров</a:t>
            </a:r>
          </a:p>
        </p:txBody>
      </p:sp>
      <p:sp>
        <p:nvSpPr>
          <p:cNvPr id="14" name="TextBox 13"/>
          <p:cNvSpPr txBox="1"/>
          <p:nvPr/>
        </p:nvSpPr>
        <p:spPr>
          <a:xfrm>
            <a:off x="8505372" y="6334780"/>
            <a:ext cx="638628" cy="523220"/>
          </a:xfrm>
          <a:prstGeom prst="rect">
            <a:avLst/>
          </a:prstGeom>
          <a:noFill/>
        </p:spPr>
        <p:txBody>
          <a:bodyPr wrap="square" rtlCol="0">
            <a:spAutoFit/>
          </a:bodyPr>
          <a:lstStyle/>
          <a:p>
            <a:pPr algn="ctr"/>
            <a:r>
              <a:rPr lang="ru-RU" sz="2800" b="1" dirty="0" smtClean="0"/>
              <a:t>9</a:t>
            </a:r>
            <a:endParaRPr lang="ru-RU"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4"/>
          <p:cNvSpPr txBox="1">
            <a:spLocks/>
          </p:cNvSpPr>
          <p:nvPr/>
        </p:nvSpPr>
        <p:spPr>
          <a:xfrm>
            <a:off x="457200" y="390833"/>
            <a:ext cx="822960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4000" b="0" i="0" u="none" strike="noStrike" kern="1200" cap="none" spc="0" normalizeH="0" baseline="0" noProof="0" dirty="0" smtClean="0">
                <a:ln>
                  <a:noFill/>
                </a:ln>
                <a:solidFill>
                  <a:schemeClr val="tx2"/>
                </a:solidFill>
                <a:effectLst/>
                <a:uLnTx/>
                <a:uFillTx/>
                <a:latin typeface="+mj-lt"/>
                <a:ea typeface="+mj-ea"/>
                <a:cs typeface="+mj-cs"/>
              </a:rPr>
              <a:t>Сравнение алгоритмов</a:t>
            </a:r>
            <a:r>
              <a:rPr kumimoji="0" lang="ru-RU" sz="4000" b="0" i="0" u="none" strike="noStrike" kern="1200" cap="none" spc="0" normalizeH="0" noProof="0" dirty="0" smtClean="0">
                <a:ln>
                  <a:noFill/>
                </a:ln>
                <a:solidFill>
                  <a:schemeClr val="tx2"/>
                </a:solidFill>
                <a:effectLst/>
                <a:uLnTx/>
                <a:uFillTx/>
                <a:latin typeface="+mj-lt"/>
                <a:ea typeface="+mj-ea"/>
                <a:cs typeface="+mj-cs"/>
              </a:rPr>
              <a:t> бинаризации</a:t>
            </a:r>
            <a:endParaRPr kumimoji="0" lang="ru-RU" sz="4000" b="0" i="0" u="none" strike="noStrike" kern="1200" cap="none" spc="0" normalizeH="0" baseline="0" noProof="0" dirty="0" smtClean="0">
              <a:ln>
                <a:noFill/>
              </a:ln>
              <a:solidFill>
                <a:schemeClr val="tx2"/>
              </a:solidFill>
              <a:effectLst/>
              <a:uLnTx/>
              <a:uFillTx/>
              <a:latin typeface="+mj-lt"/>
              <a:ea typeface="+mj-ea"/>
              <a:cs typeface="+mj-cs"/>
            </a:endParaRPr>
          </a:p>
        </p:txBody>
      </p:sp>
      <p:graphicFrame>
        <p:nvGraphicFramePr>
          <p:cNvPr id="5" name="Содержимое 4"/>
          <p:cNvGraphicFramePr>
            <a:graphicFrameLocks noGrp="1"/>
          </p:cNvGraphicFramePr>
          <p:nvPr>
            <p:ph sz="quarter" idx="4294967295"/>
          </p:nvPr>
        </p:nvGraphicFramePr>
        <p:xfrm>
          <a:off x="528320" y="1945640"/>
          <a:ext cx="8153400" cy="3937000"/>
        </p:xfrm>
        <a:graphic>
          <a:graphicData uri="http://schemas.openxmlformats.org/drawingml/2006/table">
            <a:tbl>
              <a:tblPr firstRow="1" bandRow="1">
                <a:tableStyleId>{5DA37D80-6434-44D0-A028-1B22A696006F}</a:tableStyleId>
              </a:tblPr>
              <a:tblGrid>
                <a:gridCol w="1630680"/>
                <a:gridCol w="1630680"/>
                <a:gridCol w="1630680"/>
                <a:gridCol w="1630680"/>
                <a:gridCol w="1630680"/>
              </a:tblGrid>
              <a:tr h="370840">
                <a:tc rowSpan="2">
                  <a:txBody>
                    <a:bodyPr/>
                    <a:lstStyle/>
                    <a:p>
                      <a:r>
                        <a:rPr lang="ru-RU" dirty="0" smtClean="0"/>
                        <a:t>Степень</a:t>
                      </a:r>
                      <a:r>
                        <a:rPr lang="ru-RU" baseline="0" dirty="0" smtClean="0"/>
                        <a:t> освещенности объекта</a:t>
                      </a:r>
                      <a:endParaRPr lang="ru-RU" dirty="0"/>
                    </a:p>
                  </a:txBody>
                  <a:tcPr anchor="ctr"/>
                </a:tc>
                <a:tc gridSpan="2">
                  <a:txBody>
                    <a:bodyPr/>
                    <a:lstStyle/>
                    <a:p>
                      <a:r>
                        <a:rPr lang="ru-RU" dirty="0" smtClean="0"/>
                        <a:t>Адаптивная бинаризация</a:t>
                      </a:r>
                      <a:endParaRPr lang="ru-RU" dirty="0"/>
                    </a:p>
                  </a:txBody>
                  <a:tcPr/>
                </a:tc>
                <a:tc hMerge="1">
                  <a:txBody>
                    <a:bodyPr/>
                    <a:lstStyle/>
                    <a:p>
                      <a:endParaRPr lang="ru-RU" dirty="0"/>
                    </a:p>
                  </a:txBody>
                  <a:tcPr/>
                </a:tc>
                <a:tc gridSpan="2">
                  <a:txBody>
                    <a:bodyPr/>
                    <a:lstStyle/>
                    <a:p>
                      <a:r>
                        <a:rPr lang="ru-RU" dirty="0" smtClean="0"/>
                        <a:t>Глобальная бинаризация</a:t>
                      </a:r>
                      <a:endParaRPr lang="ru-RU" dirty="0"/>
                    </a:p>
                  </a:txBody>
                  <a:tcPr/>
                </a:tc>
                <a:tc hMerge="1">
                  <a:txBody>
                    <a:bodyPr/>
                    <a:lstStyle/>
                    <a:p>
                      <a:endParaRPr lang="ru-RU" dirty="0"/>
                    </a:p>
                  </a:txBody>
                  <a:tcPr/>
                </a:tc>
              </a:tr>
              <a:tr h="370840">
                <a:tc vMerge="1">
                  <a:txBody>
                    <a:bodyPr/>
                    <a:lstStyle/>
                    <a:p>
                      <a:endParaRPr lang="ru-RU" dirty="0"/>
                    </a:p>
                  </a:txBody>
                  <a:tcPr/>
                </a:tc>
                <a:tc>
                  <a:txBody>
                    <a:bodyPr/>
                    <a:lstStyle/>
                    <a:p>
                      <a:r>
                        <a:rPr lang="ru-RU" dirty="0" smtClean="0"/>
                        <a:t>Вес</a:t>
                      </a:r>
                      <a:r>
                        <a:rPr lang="ru-RU" baseline="0" dirty="0" smtClean="0"/>
                        <a:t> пикселей равнозначен</a:t>
                      </a:r>
                      <a:endParaRPr lang="ru-RU" dirty="0"/>
                    </a:p>
                  </a:txBody>
                  <a:tcPr/>
                </a:tc>
                <a:tc>
                  <a:txBody>
                    <a:bodyPr/>
                    <a:lstStyle/>
                    <a:p>
                      <a:r>
                        <a:rPr lang="ru-RU" dirty="0" smtClean="0"/>
                        <a:t>Вес пикселей задан</a:t>
                      </a:r>
                      <a:r>
                        <a:rPr lang="ru-RU" baseline="0" dirty="0" smtClean="0"/>
                        <a:t> в соотв. с функцией Гаусса</a:t>
                      </a:r>
                      <a:endParaRPr lang="ru-RU" dirty="0"/>
                    </a:p>
                  </a:txBody>
                  <a:tcPr/>
                </a:tc>
                <a:tc>
                  <a:txBody>
                    <a:bodyPr/>
                    <a:lstStyle/>
                    <a:p>
                      <a:r>
                        <a:rPr lang="ru-RU" dirty="0" smtClean="0"/>
                        <a:t>Пороговое значение определенно средней</a:t>
                      </a:r>
                      <a:r>
                        <a:rPr lang="ru-RU" baseline="0" dirty="0" smtClean="0"/>
                        <a:t> яркостью изображения</a:t>
                      </a:r>
                      <a:endParaRPr lang="ru-RU" dirty="0"/>
                    </a:p>
                  </a:txBody>
                  <a:tcPr/>
                </a:tc>
                <a:tc>
                  <a:txBody>
                    <a:bodyPr/>
                    <a:lstStyle/>
                    <a:p>
                      <a:r>
                        <a:rPr lang="ru-RU" dirty="0" smtClean="0"/>
                        <a:t>Пороговое значение определенно эксперимент. путем</a:t>
                      </a:r>
                      <a:endParaRPr lang="ru-RU" dirty="0"/>
                    </a:p>
                  </a:txBody>
                  <a:tcPr/>
                </a:tc>
              </a:tr>
              <a:tr h="370840">
                <a:tc>
                  <a:txBody>
                    <a:bodyPr/>
                    <a:lstStyle/>
                    <a:p>
                      <a:r>
                        <a:rPr lang="ru-RU" dirty="0" smtClean="0"/>
                        <a:t>Слабое</a:t>
                      </a:r>
                      <a:r>
                        <a:rPr lang="ru-RU" baseline="0" dirty="0" smtClean="0"/>
                        <a:t> освещение</a:t>
                      </a:r>
                    </a:p>
                    <a:p>
                      <a:r>
                        <a:rPr lang="ru-RU" baseline="0" dirty="0" smtClean="0"/>
                        <a:t>(до 280 лк)</a:t>
                      </a:r>
                      <a:endParaRPr lang="ru-RU" dirty="0"/>
                    </a:p>
                  </a:txBody>
                  <a:tcPr anchor="ctr"/>
                </a:tc>
                <a:tc>
                  <a:txBody>
                    <a:bodyPr/>
                    <a:lstStyle/>
                    <a:p>
                      <a:pPr algn="ctr"/>
                      <a:r>
                        <a:rPr lang="ru-RU" dirty="0" smtClean="0"/>
                        <a:t>4,3%</a:t>
                      </a:r>
                      <a:endParaRPr lang="ru-RU" dirty="0"/>
                    </a:p>
                  </a:txBody>
                  <a:tcPr anchor="ctr"/>
                </a:tc>
                <a:tc>
                  <a:txBody>
                    <a:bodyPr/>
                    <a:lstStyle/>
                    <a:p>
                      <a:pPr algn="ctr"/>
                      <a:r>
                        <a:rPr lang="ru-RU" dirty="0" smtClean="0"/>
                        <a:t>60,5%</a:t>
                      </a:r>
                      <a:endParaRPr lang="ru-RU" dirty="0"/>
                    </a:p>
                  </a:txBody>
                  <a:tcPr anchor="ctr"/>
                </a:tc>
                <a:tc>
                  <a:txBody>
                    <a:bodyPr/>
                    <a:lstStyle/>
                    <a:p>
                      <a:pPr algn="ctr"/>
                      <a:r>
                        <a:rPr lang="ru-RU" dirty="0" smtClean="0"/>
                        <a:t>11,6%</a:t>
                      </a:r>
                      <a:endParaRPr lang="ru-RU" dirty="0"/>
                    </a:p>
                  </a:txBody>
                  <a:tcPr anchor="ctr"/>
                </a:tc>
                <a:tc>
                  <a:txBody>
                    <a:bodyPr/>
                    <a:lstStyle/>
                    <a:p>
                      <a:pPr algn="ctr"/>
                      <a:r>
                        <a:rPr lang="ru-RU" dirty="0" smtClean="0"/>
                        <a:t>2%</a:t>
                      </a:r>
                      <a:endParaRPr lang="ru-RU" dirty="0"/>
                    </a:p>
                  </a:txBody>
                  <a:tcPr anchor="ctr"/>
                </a:tc>
              </a:tr>
              <a:tr h="370840">
                <a:tc>
                  <a:txBody>
                    <a:bodyPr/>
                    <a:lstStyle/>
                    <a:p>
                      <a:r>
                        <a:rPr kumimoji="0" lang="ru-RU" b="0" i="0" kern="1200" dirty="0" smtClean="0">
                          <a:solidFill>
                            <a:schemeClr val="tx1"/>
                          </a:solidFill>
                          <a:latin typeface="+mn-lt"/>
                          <a:ea typeface="+mn-ea"/>
                          <a:cs typeface="+mn-cs"/>
                        </a:rPr>
                        <a:t>Офисное освещение</a:t>
                      </a:r>
                    </a:p>
                    <a:p>
                      <a:r>
                        <a:rPr kumimoji="0" lang="ru-RU" b="0" i="0" kern="1200" dirty="0" smtClean="0">
                          <a:solidFill>
                            <a:schemeClr val="tx1"/>
                          </a:solidFill>
                          <a:latin typeface="+mn-lt"/>
                          <a:ea typeface="+mn-ea"/>
                          <a:cs typeface="+mn-cs"/>
                        </a:rPr>
                        <a:t>(280-800лк)</a:t>
                      </a:r>
                      <a:endParaRPr lang="ru-RU" dirty="0"/>
                    </a:p>
                  </a:txBody>
                  <a:tcPr anchor="ctr"/>
                </a:tc>
                <a:tc>
                  <a:txBody>
                    <a:bodyPr/>
                    <a:lstStyle/>
                    <a:p>
                      <a:pPr algn="ctr"/>
                      <a:r>
                        <a:rPr lang="ru-RU" dirty="0" smtClean="0"/>
                        <a:t>42,4%</a:t>
                      </a:r>
                      <a:endParaRPr lang="ru-RU" dirty="0"/>
                    </a:p>
                  </a:txBody>
                  <a:tcPr anchor="ctr"/>
                </a:tc>
                <a:tc>
                  <a:txBody>
                    <a:bodyPr/>
                    <a:lstStyle/>
                    <a:p>
                      <a:pPr algn="ctr"/>
                      <a:r>
                        <a:rPr lang="ru-RU" dirty="0" smtClean="0"/>
                        <a:t>98,4%</a:t>
                      </a:r>
                      <a:endParaRPr lang="ru-RU" dirty="0"/>
                    </a:p>
                  </a:txBody>
                  <a:tcPr anchor="ctr"/>
                </a:tc>
                <a:tc>
                  <a:txBody>
                    <a:bodyPr/>
                    <a:lstStyle/>
                    <a:p>
                      <a:pPr algn="ctr"/>
                      <a:r>
                        <a:rPr lang="ru-RU" dirty="0" smtClean="0"/>
                        <a:t>36,4%</a:t>
                      </a:r>
                      <a:endParaRPr lang="ru-RU" dirty="0"/>
                    </a:p>
                  </a:txBody>
                  <a:tcPr anchor="ctr"/>
                </a:tc>
                <a:tc>
                  <a:txBody>
                    <a:bodyPr/>
                    <a:lstStyle/>
                    <a:p>
                      <a:pPr algn="ctr"/>
                      <a:r>
                        <a:rPr lang="ru-RU" b="1" dirty="0" smtClean="0">
                          <a:latin typeface="Arial Black" pitchFamily="34" charset="0"/>
                        </a:rPr>
                        <a:t>99,6%</a:t>
                      </a:r>
                      <a:endParaRPr lang="ru-RU" b="1" dirty="0">
                        <a:latin typeface="Arial Black" pitchFamily="34" charset="0"/>
                      </a:endParaRPr>
                    </a:p>
                  </a:txBody>
                  <a:tcPr anchor="ctr"/>
                </a:tc>
              </a:tr>
            </a:tbl>
          </a:graphicData>
        </a:graphic>
      </p:graphicFrame>
      <p:sp>
        <p:nvSpPr>
          <p:cNvPr id="6" name="TextBox 5"/>
          <p:cNvSpPr txBox="1"/>
          <p:nvPr/>
        </p:nvSpPr>
        <p:spPr>
          <a:xfrm>
            <a:off x="8505372" y="6334780"/>
            <a:ext cx="638628" cy="523220"/>
          </a:xfrm>
          <a:prstGeom prst="rect">
            <a:avLst/>
          </a:prstGeom>
          <a:noFill/>
        </p:spPr>
        <p:txBody>
          <a:bodyPr wrap="square" rtlCol="0">
            <a:spAutoFit/>
          </a:bodyPr>
          <a:lstStyle/>
          <a:p>
            <a:pPr algn="ctr"/>
            <a:r>
              <a:rPr lang="ru-RU" sz="2800" b="1" dirty="0" smtClean="0"/>
              <a:t>10</a:t>
            </a:r>
            <a:endParaRPr lang="ru-RU"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6378036" y="2235201"/>
            <a:ext cx="2248420" cy="3313112"/>
          </a:xfrm>
          <a:prstGeom prst="rect">
            <a:avLst/>
          </a:prstGeom>
          <a:noFill/>
          <a:ln w="9525">
            <a:noFill/>
            <a:miter lim="800000"/>
            <a:headEnd/>
            <a:tailEnd/>
          </a:ln>
          <a:effectLst/>
        </p:spPr>
      </p:pic>
      <p:sp>
        <p:nvSpPr>
          <p:cNvPr id="25" name="Прямоугольник 24"/>
          <p:cNvSpPr/>
          <p:nvPr/>
        </p:nvSpPr>
        <p:spPr>
          <a:xfrm>
            <a:off x="209550" y="2286000"/>
            <a:ext cx="5048250" cy="2857500"/>
          </a:xfrm>
          <a:prstGeom prst="rect">
            <a:avLst/>
          </a:prstGeom>
          <a:ln w="38100">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5" name="TextBox 20"/>
          <p:cNvSpPr txBox="1">
            <a:spLocks noChangeArrowheads="1"/>
          </p:cNvSpPr>
          <p:nvPr/>
        </p:nvSpPr>
        <p:spPr bwMode="auto">
          <a:xfrm>
            <a:off x="179388" y="5516563"/>
            <a:ext cx="4464050" cy="369887"/>
          </a:xfrm>
          <a:prstGeom prst="rect">
            <a:avLst/>
          </a:prstGeom>
          <a:noFill/>
          <a:ln w="9525">
            <a:noFill/>
            <a:miter lim="800000"/>
            <a:headEnd/>
            <a:tailEnd/>
          </a:ln>
        </p:spPr>
        <p:txBody>
          <a:bodyPr>
            <a:spAutoFit/>
          </a:bodyPr>
          <a:lstStyle/>
          <a:p>
            <a:pPr algn="ctr"/>
            <a:r>
              <a:rPr lang="ru-RU" b="1" dirty="0"/>
              <a:t>Контуры на изображении</a:t>
            </a:r>
          </a:p>
        </p:txBody>
      </p:sp>
      <p:sp>
        <p:nvSpPr>
          <p:cNvPr id="7" name="TextBox 36"/>
          <p:cNvSpPr txBox="1">
            <a:spLocks noChangeArrowheads="1"/>
          </p:cNvSpPr>
          <p:nvPr/>
        </p:nvSpPr>
        <p:spPr bwMode="auto">
          <a:xfrm>
            <a:off x="455159" y="2006962"/>
            <a:ext cx="574675" cy="368300"/>
          </a:xfrm>
          <a:prstGeom prst="rect">
            <a:avLst/>
          </a:prstGeom>
          <a:noFill/>
          <a:ln w="9525">
            <a:noFill/>
            <a:miter lim="800000"/>
            <a:headEnd/>
            <a:tailEnd/>
          </a:ln>
        </p:spPr>
        <p:txBody>
          <a:bodyPr>
            <a:spAutoFit/>
          </a:bodyPr>
          <a:lstStyle/>
          <a:p>
            <a:r>
              <a:rPr lang="ru-RU" b="1" dirty="0">
                <a:solidFill>
                  <a:schemeClr val="bg2">
                    <a:lumMod val="50000"/>
                  </a:schemeClr>
                </a:solidFill>
              </a:rPr>
              <a:t>1</a:t>
            </a:r>
          </a:p>
        </p:txBody>
      </p:sp>
      <p:sp>
        <p:nvSpPr>
          <p:cNvPr id="14" name="Стрелка вправо 13"/>
          <p:cNvSpPr/>
          <p:nvPr/>
        </p:nvSpPr>
        <p:spPr>
          <a:xfrm>
            <a:off x="5387975" y="3421063"/>
            <a:ext cx="792163" cy="504825"/>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15" name="TextBox 21"/>
          <p:cNvSpPr txBox="1">
            <a:spLocks noChangeArrowheads="1"/>
          </p:cNvSpPr>
          <p:nvPr/>
        </p:nvSpPr>
        <p:spPr bwMode="auto">
          <a:xfrm>
            <a:off x="5651500" y="5516563"/>
            <a:ext cx="3744913" cy="369887"/>
          </a:xfrm>
          <a:prstGeom prst="rect">
            <a:avLst/>
          </a:prstGeom>
          <a:noFill/>
          <a:ln w="9525">
            <a:noFill/>
            <a:miter lim="800000"/>
            <a:headEnd/>
            <a:tailEnd/>
          </a:ln>
        </p:spPr>
        <p:txBody>
          <a:bodyPr>
            <a:spAutoFit/>
          </a:bodyPr>
          <a:lstStyle/>
          <a:p>
            <a:pPr algn="ctr"/>
            <a:r>
              <a:rPr lang="ru-RU" b="1" dirty="0"/>
              <a:t>Дерево контуров</a:t>
            </a:r>
          </a:p>
        </p:txBody>
      </p:sp>
      <p:pic>
        <p:nvPicPr>
          <p:cNvPr id="6146" name="Picture 2"/>
          <p:cNvPicPr>
            <a:picLocks noChangeAspect="1" noChangeArrowheads="1"/>
          </p:cNvPicPr>
          <p:nvPr/>
        </p:nvPicPr>
        <p:blipFill>
          <a:blip r:embed="rId4" cstate="print"/>
          <a:srcRect/>
          <a:stretch>
            <a:fillRect/>
          </a:stretch>
        </p:blipFill>
        <p:spPr bwMode="auto">
          <a:xfrm>
            <a:off x="400051" y="2652674"/>
            <a:ext cx="4762500" cy="2238452"/>
          </a:xfrm>
          <a:prstGeom prst="rect">
            <a:avLst/>
          </a:prstGeom>
          <a:noFill/>
          <a:ln w="9525">
            <a:noFill/>
            <a:miter lim="800000"/>
            <a:headEnd/>
            <a:tailEnd/>
          </a:ln>
          <a:effectLst/>
        </p:spPr>
      </p:pic>
      <p:sp>
        <p:nvSpPr>
          <p:cNvPr id="18" name="Прямоугольник 17"/>
          <p:cNvSpPr/>
          <p:nvPr/>
        </p:nvSpPr>
        <p:spPr>
          <a:xfrm>
            <a:off x="2933700" y="2657475"/>
            <a:ext cx="2228850" cy="2238375"/>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419100" y="2657475"/>
            <a:ext cx="2228850" cy="2238375"/>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781050" y="3028951"/>
            <a:ext cx="1485900" cy="1485900"/>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3419475" y="3133726"/>
            <a:ext cx="361950" cy="361950"/>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3308350" y="3028951"/>
            <a:ext cx="1485900" cy="1485900"/>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37"/>
          <p:cNvSpPr txBox="1">
            <a:spLocks noChangeArrowheads="1"/>
          </p:cNvSpPr>
          <p:nvPr/>
        </p:nvSpPr>
        <p:spPr bwMode="auto">
          <a:xfrm>
            <a:off x="786039" y="2355170"/>
            <a:ext cx="495300" cy="368300"/>
          </a:xfrm>
          <a:prstGeom prst="rect">
            <a:avLst/>
          </a:prstGeom>
          <a:noFill/>
          <a:ln w="9525">
            <a:noFill/>
            <a:miter lim="800000"/>
            <a:headEnd/>
            <a:tailEnd/>
          </a:ln>
        </p:spPr>
        <p:txBody>
          <a:bodyPr>
            <a:spAutoFit/>
          </a:bodyPr>
          <a:lstStyle/>
          <a:p>
            <a:r>
              <a:rPr lang="ru-RU" b="1" dirty="0">
                <a:solidFill>
                  <a:schemeClr val="bg2">
                    <a:lumMod val="50000"/>
                  </a:schemeClr>
                </a:solidFill>
              </a:rPr>
              <a:t>2</a:t>
            </a:r>
          </a:p>
        </p:txBody>
      </p:sp>
      <p:sp>
        <p:nvSpPr>
          <p:cNvPr id="10" name="TextBox 39"/>
          <p:cNvSpPr txBox="1">
            <a:spLocks noChangeArrowheads="1"/>
          </p:cNvSpPr>
          <p:nvPr/>
        </p:nvSpPr>
        <p:spPr bwMode="auto">
          <a:xfrm>
            <a:off x="2969543" y="2356764"/>
            <a:ext cx="576263" cy="369888"/>
          </a:xfrm>
          <a:prstGeom prst="rect">
            <a:avLst/>
          </a:prstGeom>
          <a:noFill/>
          <a:ln w="9525">
            <a:noFill/>
            <a:miter lim="800000"/>
            <a:headEnd/>
            <a:tailEnd/>
          </a:ln>
        </p:spPr>
        <p:txBody>
          <a:bodyPr>
            <a:spAutoFit/>
          </a:bodyPr>
          <a:lstStyle/>
          <a:p>
            <a:r>
              <a:rPr lang="ru-RU" b="1" dirty="0">
                <a:solidFill>
                  <a:schemeClr val="bg2">
                    <a:lumMod val="50000"/>
                  </a:schemeClr>
                </a:solidFill>
              </a:rPr>
              <a:t>3</a:t>
            </a:r>
          </a:p>
        </p:txBody>
      </p:sp>
      <p:sp>
        <p:nvSpPr>
          <p:cNvPr id="11" name="TextBox 40"/>
          <p:cNvSpPr txBox="1">
            <a:spLocks noChangeArrowheads="1"/>
          </p:cNvSpPr>
          <p:nvPr/>
        </p:nvSpPr>
        <p:spPr bwMode="auto">
          <a:xfrm>
            <a:off x="3400425" y="2697626"/>
            <a:ext cx="576263" cy="369887"/>
          </a:xfrm>
          <a:prstGeom prst="rect">
            <a:avLst/>
          </a:prstGeom>
          <a:noFill/>
          <a:ln w="9525">
            <a:noFill/>
            <a:miter lim="800000"/>
            <a:headEnd/>
            <a:tailEnd/>
          </a:ln>
        </p:spPr>
        <p:txBody>
          <a:bodyPr>
            <a:spAutoFit/>
          </a:bodyPr>
          <a:lstStyle/>
          <a:p>
            <a:r>
              <a:rPr lang="ru-RU" b="1" dirty="0">
                <a:solidFill>
                  <a:schemeClr val="bg2">
                    <a:lumMod val="50000"/>
                  </a:schemeClr>
                </a:solidFill>
              </a:rPr>
              <a:t>5</a:t>
            </a:r>
          </a:p>
        </p:txBody>
      </p:sp>
      <p:sp>
        <p:nvSpPr>
          <p:cNvPr id="9" name="TextBox 38"/>
          <p:cNvSpPr txBox="1">
            <a:spLocks noChangeArrowheads="1"/>
          </p:cNvSpPr>
          <p:nvPr/>
        </p:nvSpPr>
        <p:spPr bwMode="auto">
          <a:xfrm>
            <a:off x="1221015" y="2701017"/>
            <a:ext cx="576263" cy="369888"/>
          </a:xfrm>
          <a:prstGeom prst="rect">
            <a:avLst/>
          </a:prstGeom>
          <a:noFill/>
          <a:ln w="9525">
            <a:noFill/>
            <a:miter lim="800000"/>
            <a:headEnd/>
            <a:tailEnd/>
          </a:ln>
        </p:spPr>
        <p:txBody>
          <a:bodyPr>
            <a:spAutoFit/>
          </a:bodyPr>
          <a:lstStyle/>
          <a:p>
            <a:r>
              <a:rPr lang="ru-RU" b="1" dirty="0">
                <a:solidFill>
                  <a:schemeClr val="bg2">
                    <a:lumMod val="50000"/>
                  </a:schemeClr>
                </a:solidFill>
              </a:rPr>
              <a:t>4</a:t>
            </a:r>
          </a:p>
        </p:txBody>
      </p:sp>
      <p:sp>
        <p:nvSpPr>
          <p:cNvPr id="26" name="TextBox 40"/>
          <p:cNvSpPr txBox="1">
            <a:spLocks noChangeArrowheads="1"/>
          </p:cNvSpPr>
          <p:nvPr/>
        </p:nvSpPr>
        <p:spPr bwMode="auto">
          <a:xfrm>
            <a:off x="3538311" y="3169334"/>
            <a:ext cx="576263" cy="369887"/>
          </a:xfrm>
          <a:prstGeom prst="rect">
            <a:avLst/>
          </a:prstGeom>
          <a:noFill/>
          <a:ln w="9525">
            <a:noFill/>
            <a:miter lim="800000"/>
            <a:headEnd/>
            <a:tailEnd/>
          </a:ln>
        </p:spPr>
        <p:txBody>
          <a:bodyPr>
            <a:spAutoFit/>
          </a:bodyPr>
          <a:lstStyle/>
          <a:p>
            <a:r>
              <a:rPr lang="ru-RU" b="1" dirty="0" smtClean="0">
                <a:solidFill>
                  <a:schemeClr val="bg2">
                    <a:lumMod val="50000"/>
                  </a:schemeClr>
                </a:solidFill>
              </a:rPr>
              <a:t>6</a:t>
            </a:r>
            <a:endParaRPr lang="ru-RU" b="1" dirty="0">
              <a:solidFill>
                <a:schemeClr val="bg2">
                  <a:lumMod val="50000"/>
                </a:schemeClr>
              </a:solidFill>
            </a:endParaRPr>
          </a:p>
        </p:txBody>
      </p:sp>
      <p:sp>
        <p:nvSpPr>
          <p:cNvPr id="28" name="Заголовок 4"/>
          <p:cNvSpPr txBox="1">
            <a:spLocks/>
          </p:cNvSpPr>
          <p:nvPr/>
        </p:nvSpPr>
        <p:spPr>
          <a:xfrm>
            <a:off x="457200" y="390833"/>
            <a:ext cx="8229600" cy="1066800"/>
          </a:xfrm>
          <a:prstGeom prst="rect">
            <a:avLst/>
          </a:prstGeom>
        </p:spPr>
        <p:txBody>
          <a:bodyPr vert="horz" anchor="ct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z="4000" dirty="0" smtClean="0">
                <a:solidFill>
                  <a:schemeClr val="tx2"/>
                </a:solidFill>
                <a:latin typeface="+mj-lt"/>
                <a:ea typeface="+mj-ea"/>
                <a:cs typeface="+mj-cs"/>
              </a:rPr>
              <a:t>Обнаружение маркеров. </a:t>
            </a:r>
          </a:p>
          <a:p>
            <a:pPr marL="0" marR="0" lvl="0" indent="0" algn="l" defTabSz="914400" rtl="0" eaLnBrk="1" fontAlgn="auto" latinLnBrk="0" hangingPunct="1">
              <a:lnSpc>
                <a:spcPct val="100000"/>
              </a:lnSpc>
              <a:spcBef>
                <a:spcPct val="0"/>
              </a:spcBef>
              <a:spcAft>
                <a:spcPts val="0"/>
              </a:spcAft>
              <a:buClrTx/>
              <a:buSzTx/>
              <a:buFontTx/>
              <a:buNone/>
              <a:tabLst/>
              <a:defRPr/>
            </a:pPr>
            <a:r>
              <a:rPr lang="ru-RU" sz="4000" dirty="0" smtClean="0">
                <a:solidFill>
                  <a:schemeClr val="tx2"/>
                </a:solidFill>
                <a:latin typeface="+mj-lt"/>
                <a:ea typeface="+mj-ea"/>
                <a:cs typeface="+mj-cs"/>
              </a:rPr>
              <a:t>Дерево контуров</a:t>
            </a:r>
            <a:endParaRPr kumimoji="0" lang="ru-RU" sz="40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24" name="TextBox 40"/>
          <p:cNvSpPr txBox="1">
            <a:spLocks noChangeArrowheads="1"/>
          </p:cNvSpPr>
          <p:nvPr/>
        </p:nvSpPr>
        <p:spPr bwMode="auto">
          <a:xfrm>
            <a:off x="4313011" y="3681144"/>
            <a:ext cx="576263" cy="369887"/>
          </a:xfrm>
          <a:prstGeom prst="rect">
            <a:avLst/>
          </a:prstGeom>
          <a:noFill/>
          <a:ln w="9525">
            <a:noFill/>
            <a:miter lim="800000"/>
            <a:headEnd/>
            <a:tailEnd/>
          </a:ln>
        </p:spPr>
        <p:txBody>
          <a:bodyPr>
            <a:spAutoFit/>
          </a:bodyPr>
          <a:lstStyle/>
          <a:p>
            <a:r>
              <a:rPr lang="ru-RU" b="1" dirty="0" smtClean="0">
                <a:solidFill>
                  <a:schemeClr val="bg2">
                    <a:lumMod val="50000"/>
                  </a:schemeClr>
                </a:solidFill>
              </a:rPr>
              <a:t>7</a:t>
            </a:r>
            <a:endParaRPr lang="ru-RU" b="1" dirty="0">
              <a:solidFill>
                <a:schemeClr val="bg2">
                  <a:lumMod val="50000"/>
                </a:schemeClr>
              </a:solidFill>
            </a:endParaRPr>
          </a:p>
        </p:txBody>
      </p:sp>
      <p:sp>
        <p:nvSpPr>
          <p:cNvPr id="29" name="Полилиния 28"/>
          <p:cNvSpPr/>
          <p:nvPr/>
        </p:nvSpPr>
        <p:spPr>
          <a:xfrm>
            <a:off x="3378201" y="3803650"/>
            <a:ext cx="1250950" cy="654050"/>
          </a:xfrm>
          <a:custGeom>
            <a:avLst/>
            <a:gdLst>
              <a:gd name="connsiteX0" fmla="*/ 6350 w 1291787"/>
              <a:gd name="connsiteY0" fmla="*/ 622300 h 698500"/>
              <a:gd name="connsiteX1" fmla="*/ 19050 w 1291787"/>
              <a:gd name="connsiteY1" fmla="*/ 63500 h 698500"/>
              <a:gd name="connsiteX2" fmla="*/ 25400 w 1291787"/>
              <a:gd name="connsiteY2" fmla="*/ 44450 h 698500"/>
              <a:gd name="connsiteX3" fmla="*/ 44450 w 1291787"/>
              <a:gd name="connsiteY3" fmla="*/ 31750 h 698500"/>
              <a:gd name="connsiteX4" fmla="*/ 88900 w 1291787"/>
              <a:gd name="connsiteY4" fmla="*/ 19050 h 698500"/>
              <a:gd name="connsiteX5" fmla="*/ 127000 w 1291787"/>
              <a:gd name="connsiteY5" fmla="*/ 25400 h 698500"/>
              <a:gd name="connsiteX6" fmla="*/ 171450 w 1291787"/>
              <a:gd name="connsiteY6" fmla="*/ 38100 h 698500"/>
              <a:gd name="connsiteX7" fmla="*/ 190500 w 1291787"/>
              <a:gd name="connsiteY7" fmla="*/ 50800 h 698500"/>
              <a:gd name="connsiteX8" fmla="*/ 209550 w 1291787"/>
              <a:gd name="connsiteY8" fmla="*/ 88900 h 698500"/>
              <a:gd name="connsiteX9" fmla="*/ 260350 w 1291787"/>
              <a:gd name="connsiteY9" fmla="*/ 76200 h 698500"/>
              <a:gd name="connsiteX10" fmla="*/ 292100 w 1291787"/>
              <a:gd name="connsiteY10" fmla="*/ 50800 h 698500"/>
              <a:gd name="connsiteX11" fmla="*/ 311150 w 1291787"/>
              <a:gd name="connsiteY11" fmla="*/ 38100 h 698500"/>
              <a:gd name="connsiteX12" fmla="*/ 406400 w 1291787"/>
              <a:gd name="connsiteY12" fmla="*/ 50800 h 698500"/>
              <a:gd name="connsiteX13" fmla="*/ 425450 w 1291787"/>
              <a:gd name="connsiteY13" fmla="*/ 63500 h 698500"/>
              <a:gd name="connsiteX14" fmla="*/ 438150 w 1291787"/>
              <a:gd name="connsiteY14" fmla="*/ 101600 h 698500"/>
              <a:gd name="connsiteX15" fmla="*/ 444500 w 1291787"/>
              <a:gd name="connsiteY15" fmla="*/ 177800 h 698500"/>
              <a:gd name="connsiteX16" fmla="*/ 450850 w 1291787"/>
              <a:gd name="connsiteY16" fmla="*/ 196850 h 698500"/>
              <a:gd name="connsiteX17" fmla="*/ 488950 w 1291787"/>
              <a:gd name="connsiteY17" fmla="*/ 209550 h 698500"/>
              <a:gd name="connsiteX18" fmla="*/ 508000 w 1291787"/>
              <a:gd name="connsiteY18" fmla="*/ 215900 h 698500"/>
              <a:gd name="connsiteX19" fmla="*/ 584200 w 1291787"/>
              <a:gd name="connsiteY19" fmla="*/ 209550 h 698500"/>
              <a:gd name="connsiteX20" fmla="*/ 590550 w 1291787"/>
              <a:gd name="connsiteY20" fmla="*/ 190500 h 698500"/>
              <a:gd name="connsiteX21" fmla="*/ 609600 w 1291787"/>
              <a:gd name="connsiteY21" fmla="*/ 88900 h 698500"/>
              <a:gd name="connsiteX22" fmla="*/ 622300 w 1291787"/>
              <a:gd name="connsiteY22" fmla="*/ 69850 h 698500"/>
              <a:gd name="connsiteX23" fmla="*/ 660400 w 1291787"/>
              <a:gd name="connsiteY23" fmla="*/ 44450 h 698500"/>
              <a:gd name="connsiteX24" fmla="*/ 679450 w 1291787"/>
              <a:gd name="connsiteY24" fmla="*/ 31750 h 698500"/>
              <a:gd name="connsiteX25" fmla="*/ 717550 w 1291787"/>
              <a:gd name="connsiteY25" fmla="*/ 19050 h 698500"/>
              <a:gd name="connsiteX26" fmla="*/ 736600 w 1291787"/>
              <a:gd name="connsiteY26" fmla="*/ 12700 h 698500"/>
              <a:gd name="connsiteX27" fmla="*/ 787400 w 1291787"/>
              <a:gd name="connsiteY27" fmla="*/ 0 h 698500"/>
              <a:gd name="connsiteX28" fmla="*/ 946150 w 1291787"/>
              <a:gd name="connsiteY28" fmla="*/ 6350 h 698500"/>
              <a:gd name="connsiteX29" fmla="*/ 965200 w 1291787"/>
              <a:gd name="connsiteY29" fmla="*/ 12700 h 698500"/>
              <a:gd name="connsiteX30" fmla="*/ 984250 w 1291787"/>
              <a:gd name="connsiteY30" fmla="*/ 25400 h 698500"/>
              <a:gd name="connsiteX31" fmla="*/ 996950 w 1291787"/>
              <a:gd name="connsiteY31" fmla="*/ 63500 h 698500"/>
              <a:gd name="connsiteX32" fmla="*/ 1003300 w 1291787"/>
              <a:gd name="connsiteY32" fmla="*/ 82550 h 698500"/>
              <a:gd name="connsiteX33" fmla="*/ 1009650 w 1291787"/>
              <a:gd name="connsiteY33" fmla="*/ 165100 h 698500"/>
              <a:gd name="connsiteX34" fmla="*/ 1028700 w 1291787"/>
              <a:gd name="connsiteY34" fmla="*/ 177800 h 698500"/>
              <a:gd name="connsiteX35" fmla="*/ 1054100 w 1291787"/>
              <a:gd name="connsiteY35" fmla="*/ 190500 h 698500"/>
              <a:gd name="connsiteX36" fmla="*/ 1168400 w 1291787"/>
              <a:gd name="connsiteY36" fmla="*/ 209550 h 698500"/>
              <a:gd name="connsiteX37" fmla="*/ 1238250 w 1291787"/>
              <a:gd name="connsiteY37" fmla="*/ 228600 h 698500"/>
              <a:gd name="connsiteX38" fmla="*/ 1257300 w 1291787"/>
              <a:gd name="connsiteY38" fmla="*/ 241300 h 698500"/>
              <a:gd name="connsiteX39" fmla="*/ 1276350 w 1291787"/>
              <a:gd name="connsiteY39" fmla="*/ 247650 h 698500"/>
              <a:gd name="connsiteX40" fmla="*/ 1282700 w 1291787"/>
              <a:gd name="connsiteY40" fmla="*/ 266700 h 698500"/>
              <a:gd name="connsiteX41" fmla="*/ 1276350 w 1291787"/>
              <a:gd name="connsiteY41" fmla="*/ 349250 h 698500"/>
              <a:gd name="connsiteX42" fmla="*/ 1270000 w 1291787"/>
              <a:gd name="connsiteY42" fmla="*/ 368300 h 698500"/>
              <a:gd name="connsiteX43" fmla="*/ 1231900 w 1291787"/>
              <a:gd name="connsiteY43" fmla="*/ 381000 h 698500"/>
              <a:gd name="connsiteX44" fmla="*/ 1181100 w 1291787"/>
              <a:gd name="connsiteY44" fmla="*/ 393700 h 698500"/>
              <a:gd name="connsiteX45" fmla="*/ 1162050 w 1291787"/>
              <a:gd name="connsiteY45" fmla="*/ 400050 h 698500"/>
              <a:gd name="connsiteX46" fmla="*/ 1117600 w 1291787"/>
              <a:gd name="connsiteY46" fmla="*/ 412750 h 698500"/>
              <a:gd name="connsiteX47" fmla="*/ 1098550 w 1291787"/>
              <a:gd name="connsiteY47" fmla="*/ 425450 h 698500"/>
              <a:gd name="connsiteX48" fmla="*/ 1098550 w 1291787"/>
              <a:gd name="connsiteY48" fmla="*/ 463550 h 698500"/>
              <a:gd name="connsiteX49" fmla="*/ 1136650 w 1291787"/>
              <a:gd name="connsiteY49" fmla="*/ 476250 h 698500"/>
              <a:gd name="connsiteX50" fmla="*/ 1193800 w 1291787"/>
              <a:gd name="connsiteY50" fmla="*/ 495300 h 698500"/>
              <a:gd name="connsiteX51" fmla="*/ 1212850 w 1291787"/>
              <a:gd name="connsiteY51" fmla="*/ 501650 h 698500"/>
              <a:gd name="connsiteX52" fmla="*/ 1231900 w 1291787"/>
              <a:gd name="connsiteY52" fmla="*/ 508000 h 698500"/>
              <a:gd name="connsiteX53" fmla="*/ 1250950 w 1291787"/>
              <a:gd name="connsiteY53" fmla="*/ 520700 h 698500"/>
              <a:gd name="connsiteX54" fmla="*/ 1270000 w 1291787"/>
              <a:gd name="connsiteY54" fmla="*/ 527050 h 698500"/>
              <a:gd name="connsiteX55" fmla="*/ 1276350 w 1291787"/>
              <a:gd name="connsiteY55" fmla="*/ 546100 h 698500"/>
              <a:gd name="connsiteX56" fmla="*/ 1289050 w 1291787"/>
              <a:gd name="connsiteY56" fmla="*/ 565150 h 698500"/>
              <a:gd name="connsiteX57" fmla="*/ 1282700 w 1291787"/>
              <a:gd name="connsiteY57" fmla="*/ 622300 h 698500"/>
              <a:gd name="connsiteX58" fmla="*/ 1244600 w 1291787"/>
              <a:gd name="connsiteY58" fmla="*/ 647700 h 698500"/>
              <a:gd name="connsiteX59" fmla="*/ 1206500 w 1291787"/>
              <a:gd name="connsiteY59" fmla="*/ 673100 h 698500"/>
              <a:gd name="connsiteX60" fmla="*/ 1187450 w 1291787"/>
              <a:gd name="connsiteY60" fmla="*/ 685800 h 698500"/>
              <a:gd name="connsiteX61" fmla="*/ 1149350 w 1291787"/>
              <a:gd name="connsiteY61" fmla="*/ 698500 h 698500"/>
              <a:gd name="connsiteX62" fmla="*/ 609600 w 1291787"/>
              <a:gd name="connsiteY62" fmla="*/ 685800 h 698500"/>
              <a:gd name="connsiteX63" fmla="*/ 330200 w 1291787"/>
              <a:gd name="connsiteY63" fmla="*/ 666750 h 698500"/>
              <a:gd name="connsiteX64" fmla="*/ 279400 w 1291787"/>
              <a:gd name="connsiteY64" fmla="*/ 660400 h 698500"/>
              <a:gd name="connsiteX65" fmla="*/ 260350 w 1291787"/>
              <a:gd name="connsiteY65" fmla="*/ 539750 h 698500"/>
              <a:gd name="connsiteX66" fmla="*/ 266700 w 1291787"/>
              <a:gd name="connsiteY66" fmla="*/ 425450 h 698500"/>
              <a:gd name="connsiteX67" fmla="*/ 273050 w 1291787"/>
              <a:gd name="connsiteY67" fmla="*/ 406400 h 698500"/>
              <a:gd name="connsiteX68" fmla="*/ 279400 w 1291787"/>
              <a:gd name="connsiteY68" fmla="*/ 381000 h 698500"/>
              <a:gd name="connsiteX69" fmla="*/ 273050 w 1291787"/>
              <a:gd name="connsiteY69" fmla="*/ 330200 h 698500"/>
              <a:gd name="connsiteX70" fmla="*/ 260350 w 1291787"/>
              <a:gd name="connsiteY70" fmla="*/ 311150 h 698500"/>
              <a:gd name="connsiteX71" fmla="*/ 234950 w 1291787"/>
              <a:gd name="connsiteY71" fmla="*/ 317500 h 698500"/>
              <a:gd name="connsiteX72" fmla="*/ 203200 w 1291787"/>
              <a:gd name="connsiteY72" fmla="*/ 361950 h 698500"/>
              <a:gd name="connsiteX73" fmla="*/ 165100 w 1291787"/>
              <a:gd name="connsiteY73" fmla="*/ 342900 h 698500"/>
              <a:gd name="connsiteX74" fmla="*/ 139700 w 1291787"/>
              <a:gd name="connsiteY74" fmla="*/ 311150 h 698500"/>
              <a:gd name="connsiteX75" fmla="*/ 127000 w 1291787"/>
              <a:gd name="connsiteY75" fmla="*/ 330200 h 698500"/>
              <a:gd name="connsiteX76" fmla="*/ 133350 w 1291787"/>
              <a:gd name="connsiteY76" fmla="*/ 361950 h 698500"/>
              <a:gd name="connsiteX77" fmla="*/ 146050 w 1291787"/>
              <a:gd name="connsiteY77" fmla="*/ 400050 h 698500"/>
              <a:gd name="connsiteX78" fmla="*/ 152400 w 1291787"/>
              <a:gd name="connsiteY78" fmla="*/ 419100 h 698500"/>
              <a:gd name="connsiteX79" fmla="*/ 165100 w 1291787"/>
              <a:gd name="connsiteY79" fmla="*/ 457200 h 698500"/>
              <a:gd name="connsiteX80" fmla="*/ 171450 w 1291787"/>
              <a:gd name="connsiteY80" fmla="*/ 476250 h 698500"/>
              <a:gd name="connsiteX81" fmla="*/ 165100 w 1291787"/>
              <a:gd name="connsiteY81" fmla="*/ 622300 h 698500"/>
              <a:gd name="connsiteX82" fmla="*/ 158750 w 1291787"/>
              <a:gd name="connsiteY82" fmla="*/ 641350 h 698500"/>
              <a:gd name="connsiteX83" fmla="*/ 107950 w 1291787"/>
              <a:gd name="connsiteY83" fmla="*/ 673100 h 698500"/>
              <a:gd name="connsiteX84" fmla="*/ 88900 w 1291787"/>
              <a:gd name="connsiteY84" fmla="*/ 679450 h 698500"/>
              <a:gd name="connsiteX85" fmla="*/ 44450 w 1291787"/>
              <a:gd name="connsiteY85" fmla="*/ 673100 h 698500"/>
              <a:gd name="connsiteX86" fmla="*/ 25400 w 1291787"/>
              <a:gd name="connsiteY86" fmla="*/ 666750 h 698500"/>
              <a:gd name="connsiteX87" fmla="*/ 0 w 1291787"/>
              <a:gd name="connsiteY87" fmla="*/ 628650 h 698500"/>
              <a:gd name="connsiteX88" fmla="*/ 6350 w 1291787"/>
              <a:gd name="connsiteY88" fmla="*/ 622300 h 69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91787" h="698500">
                <a:moveTo>
                  <a:pt x="6350" y="622300"/>
                </a:moveTo>
                <a:lnTo>
                  <a:pt x="19050" y="63500"/>
                </a:lnTo>
                <a:cubicBezTo>
                  <a:pt x="19202" y="56808"/>
                  <a:pt x="21219" y="49677"/>
                  <a:pt x="25400" y="44450"/>
                </a:cubicBezTo>
                <a:cubicBezTo>
                  <a:pt x="30168" y="38491"/>
                  <a:pt x="37624" y="35163"/>
                  <a:pt x="44450" y="31750"/>
                </a:cubicBezTo>
                <a:cubicBezTo>
                  <a:pt x="53560" y="27195"/>
                  <a:pt x="80762" y="21085"/>
                  <a:pt x="88900" y="19050"/>
                </a:cubicBezTo>
                <a:cubicBezTo>
                  <a:pt x="101600" y="21167"/>
                  <a:pt x="114375" y="22875"/>
                  <a:pt x="127000" y="25400"/>
                </a:cubicBezTo>
                <a:cubicBezTo>
                  <a:pt x="146934" y="29387"/>
                  <a:pt x="153294" y="32048"/>
                  <a:pt x="171450" y="38100"/>
                </a:cubicBezTo>
                <a:cubicBezTo>
                  <a:pt x="177800" y="42333"/>
                  <a:pt x="185104" y="45404"/>
                  <a:pt x="190500" y="50800"/>
                </a:cubicBezTo>
                <a:cubicBezTo>
                  <a:pt x="202810" y="63110"/>
                  <a:pt x="204385" y="73406"/>
                  <a:pt x="209550" y="88900"/>
                </a:cubicBezTo>
                <a:cubicBezTo>
                  <a:pt x="211131" y="88584"/>
                  <a:pt x="253841" y="81407"/>
                  <a:pt x="260350" y="76200"/>
                </a:cubicBezTo>
                <a:cubicBezTo>
                  <a:pt x="301382" y="43374"/>
                  <a:pt x="244217" y="66761"/>
                  <a:pt x="292100" y="50800"/>
                </a:cubicBezTo>
                <a:cubicBezTo>
                  <a:pt x="298450" y="46567"/>
                  <a:pt x="303535" y="38608"/>
                  <a:pt x="311150" y="38100"/>
                </a:cubicBezTo>
                <a:cubicBezTo>
                  <a:pt x="362944" y="34647"/>
                  <a:pt x="371331" y="39110"/>
                  <a:pt x="406400" y="50800"/>
                </a:cubicBezTo>
                <a:cubicBezTo>
                  <a:pt x="412750" y="55033"/>
                  <a:pt x="421405" y="57028"/>
                  <a:pt x="425450" y="63500"/>
                </a:cubicBezTo>
                <a:cubicBezTo>
                  <a:pt x="432545" y="74852"/>
                  <a:pt x="438150" y="101600"/>
                  <a:pt x="438150" y="101600"/>
                </a:cubicBezTo>
                <a:cubicBezTo>
                  <a:pt x="440267" y="127000"/>
                  <a:pt x="441131" y="152536"/>
                  <a:pt x="444500" y="177800"/>
                </a:cubicBezTo>
                <a:cubicBezTo>
                  <a:pt x="445385" y="184435"/>
                  <a:pt x="445403" y="192959"/>
                  <a:pt x="450850" y="196850"/>
                </a:cubicBezTo>
                <a:cubicBezTo>
                  <a:pt x="461743" y="204631"/>
                  <a:pt x="476250" y="205317"/>
                  <a:pt x="488950" y="209550"/>
                </a:cubicBezTo>
                <a:lnTo>
                  <a:pt x="508000" y="215900"/>
                </a:lnTo>
                <a:cubicBezTo>
                  <a:pt x="533400" y="213783"/>
                  <a:pt x="559839" y="217046"/>
                  <a:pt x="584200" y="209550"/>
                </a:cubicBezTo>
                <a:cubicBezTo>
                  <a:pt x="590597" y="207582"/>
                  <a:pt x="589532" y="197116"/>
                  <a:pt x="590550" y="190500"/>
                </a:cubicBezTo>
                <a:cubicBezTo>
                  <a:pt x="605914" y="90633"/>
                  <a:pt x="585339" y="161684"/>
                  <a:pt x="609600" y="88900"/>
                </a:cubicBezTo>
                <a:cubicBezTo>
                  <a:pt x="612013" y="81660"/>
                  <a:pt x="616557" y="74876"/>
                  <a:pt x="622300" y="69850"/>
                </a:cubicBezTo>
                <a:cubicBezTo>
                  <a:pt x="633787" y="59799"/>
                  <a:pt x="647700" y="52917"/>
                  <a:pt x="660400" y="44450"/>
                </a:cubicBezTo>
                <a:cubicBezTo>
                  <a:pt x="666750" y="40217"/>
                  <a:pt x="672210" y="34163"/>
                  <a:pt x="679450" y="31750"/>
                </a:cubicBezTo>
                <a:lnTo>
                  <a:pt x="717550" y="19050"/>
                </a:lnTo>
                <a:cubicBezTo>
                  <a:pt x="723900" y="16933"/>
                  <a:pt x="730106" y="14323"/>
                  <a:pt x="736600" y="12700"/>
                </a:cubicBezTo>
                <a:lnTo>
                  <a:pt x="787400" y="0"/>
                </a:lnTo>
                <a:cubicBezTo>
                  <a:pt x="840317" y="2117"/>
                  <a:pt x="893326" y="2577"/>
                  <a:pt x="946150" y="6350"/>
                </a:cubicBezTo>
                <a:cubicBezTo>
                  <a:pt x="952826" y="6827"/>
                  <a:pt x="959213" y="9707"/>
                  <a:pt x="965200" y="12700"/>
                </a:cubicBezTo>
                <a:cubicBezTo>
                  <a:pt x="972026" y="16113"/>
                  <a:pt x="977900" y="21167"/>
                  <a:pt x="984250" y="25400"/>
                </a:cubicBezTo>
                <a:lnTo>
                  <a:pt x="996950" y="63500"/>
                </a:lnTo>
                <a:lnTo>
                  <a:pt x="1003300" y="82550"/>
                </a:lnTo>
                <a:cubicBezTo>
                  <a:pt x="1005417" y="110067"/>
                  <a:pt x="1002539" y="138434"/>
                  <a:pt x="1009650" y="165100"/>
                </a:cubicBezTo>
                <a:cubicBezTo>
                  <a:pt x="1011616" y="172474"/>
                  <a:pt x="1022074" y="174014"/>
                  <a:pt x="1028700" y="177800"/>
                </a:cubicBezTo>
                <a:cubicBezTo>
                  <a:pt x="1036919" y="182496"/>
                  <a:pt x="1045311" y="186984"/>
                  <a:pt x="1054100" y="190500"/>
                </a:cubicBezTo>
                <a:cubicBezTo>
                  <a:pt x="1103268" y="210167"/>
                  <a:pt x="1103823" y="204169"/>
                  <a:pt x="1168400" y="209550"/>
                </a:cubicBezTo>
                <a:cubicBezTo>
                  <a:pt x="1225694" y="223873"/>
                  <a:pt x="1202641" y="216730"/>
                  <a:pt x="1238250" y="228600"/>
                </a:cubicBezTo>
                <a:cubicBezTo>
                  <a:pt x="1244600" y="232833"/>
                  <a:pt x="1250474" y="237887"/>
                  <a:pt x="1257300" y="241300"/>
                </a:cubicBezTo>
                <a:cubicBezTo>
                  <a:pt x="1263287" y="244293"/>
                  <a:pt x="1271617" y="242917"/>
                  <a:pt x="1276350" y="247650"/>
                </a:cubicBezTo>
                <a:cubicBezTo>
                  <a:pt x="1281083" y="252383"/>
                  <a:pt x="1280583" y="260350"/>
                  <a:pt x="1282700" y="266700"/>
                </a:cubicBezTo>
                <a:cubicBezTo>
                  <a:pt x="1280583" y="294217"/>
                  <a:pt x="1279773" y="321865"/>
                  <a:pt x="1276350" y="349250"/>
                </a:cubicBezTo>
                <a:cubicBezTo>
                  <a:pt x="1275520" y="355892"/>
                  <a:pt x="1275447" y="364409"/>
                  <a:pt x="1270000" y="368300"/>
                </a:cubicBezTo>
                <a:cubicBezTo>
                  <a:pt x="1259107" y="376081"/>
                  <a:pt x="1244600" y="376767"/>
                  <a:pt x="1231900" y="381000"/>
                </a:cubicBezTo>
                <a:cubicBezTo>
                  <a:pt x="1188354" y="395515"/>
                  <a:pt x="1242402" y="378375"/>
                  <a:pt x="1181100" y="393700"/>
                </a:cubicBezTo>
                <a:cubicBezTo>
                  <a:pt x="1174606" y="395323"/>
                  <a:pt x="1168486" y="398211"/>
                  <a:pt x="1162050" y="400050"/>
                </a:cubicBezTo>
                <a:cubicBezTo>
                  <a:pt x="1106236" y="415997"/>
                  <a:pt x="1163275" y="397525"/>
                  <a:pt x="1117600" y="412750"/>
                </a:cubicBezTo>
                <a:cubicBezTo>
                  <a:pt x="1111250" y="416983"/>
                  <a:pt x="1103318" y="419491"/>
                  <a:pt x="1098550" y="425450"/>
                </a:cubicBezTo>
                <a:cubicBezTo>
                  <a:pt x="1092392" y="433147"/>
                  <a:pt x="1087774" y="455853"/>
                  <a:pt x="1098550" y="463550"/>
                </a:cubicBezTo>
                <a:cubicBezTo>
                  <a:pt x="1109443" y="471331"/>
                  <a:pt x="1123950" y="472017"/>
                  <a:pt x="1136650" y="476250"/>
                </a:cubicBezTo>
                <a:lnTo>
                  <a:pt x="1193800" y="495300"/>
                </a:lnTo>
                <a:lnTo>
                  <a:pt x="1212850" y="501650"/>
                </a:lnTo>
                <a:lnTo>
                  <a:pt x="1231900" y="508000"/>
                </a:lnTo>
                <a:cubicBezTo>
                  <a:pt x="1238250" y="512233"/>
                  <a:pt x="1244124" y="517287"/>
                  <a:pt x="1250950" y="520700"/>
                </a:cubicBezTo>
                <a:cubicBezTo>
                  <a:pt x="1256937" y="523693"/>
                  <a:pt x="1265267" y="522317"/>
                  <a:pt x="1270000" y="527050"/>
                </a:cubicBezTo>
                <a:cubicBezTo>
                  <a:pt x="1274733" y="531783"/>
                  <a:pt x="1273357" y="540113"/>
                  <a:pt x="1276350" y="546100"/>
                </a:cubicBezTo>
                <a:cubicBezTo>
                  <a:pt x="1279763" y="552926"/>
                  <a:pt x="1284817" y="558800"/>
                  <a:pt x="1289050" y="565150"/>
                </a:cubicBezTo>
                <a:cubicBezTo>
                  <a:pt x="1286933" y="584200"/>
                  <a:pt x="1291787" y="605424"/>
                  <a:pt x="1282700" y="622300"/>
                </a:cubicBezTo>
                <a:cubicBezTo>
                  <a:pt x="1275464" y="635739"/>
                  <a:pt x="1257300" y="639233"/>
                  <a:pt x="1244600" y="647700"/>
                </a:cubicBezTo>
                <a:lnTo>
                  <a:pt x="1206500" y="673100"/>
                </a:lnTo>
                <a:cubicBezTo>
                  <a:pt x="1200150" y="677333"/>
                  <a:pt x="1194690" y="683387"/>
                  <a:pt x="1187450" y="685800"/>
                </a:cubicBezTo>
                <a:lnTo>
                  <a:pt x="1149350" y="698500"/>
                </a:lnTo>
                <a:cubicBezTo>
                  <a:pt x="862700" y="693642"/>
                  <a:pt x="836426" y="695881"/>
                  <a:pt x="609600" y="685800"/>
                </a:cubicBezTo>
                <a:cubicBezTo>
                  <a:pt x="475926" y="679859"/>
                  <a:pt x="476383" y="678445"/>
                  <a:pt x="330200" y="666750"/>
                </a:cubicBezTo>
                <a:cubicBezTo>
                  <a:pt x="313189" y="665389"/>
                  <a:pt x="296333" y="662517"/>
                  <a:pt x="279400" y="660400"/>
                </a:cubicBezTo>
                <a:cubicBezTo>
                  <a:pt x="249413" y="615419"/>
                  <a:pt x="260350" y="638728"/>
                  <a:pt x="260350" y="539750"/>
                </a:cubicBezTo>
                <a:cubicBezTo>
                  <a:pt x="260350" y="501591"/>
                  <a:pt x="263082" y="463437"/>
                  <a:pt x="266700" y="425450"/>
                </a:cubicBezTo>
                <a:cubicBezTo>
                  <a:pt x="267335" y="418787"/>
                  <a:pt x="271211" y="412836"/>
                  <a:pt x="273050" y="406400"/>
                </a:cubicBezTo>
                <a:cubicBezTo>
                  <a:pt x="275448" y="398009"/>
                  <a:pt x="277283" y="389467"/>
                  <a:pt x="279400" y="381000"/>
                </a:cubicBezTo>
                <a:cubicBezTo>
                  <a:pt x="277283" y="364067"/>
                  <a:pt x="277540" y="346664"/>
                  <a:pt x="273050" y="330200"/>
                </a:cubicBezTo>
                <a:cubicBezTo>
                  <a:pt x="271042" y="322837"/>
                  <a:pt x="267590" y="313563"/>
                  <a:pt x="260350" y="311150"/>
                </a:cubicBezTo>
                <a:cubicBezTo>
                  <a:pt x="252071" y="308390"/>
                  <a:pt x="243417" y="315383"/>
                  <a:pt x="234950" y="317500"/>
                </a:cubicBezTo>
                <a:cubicBezTo>
                  <a:pt x="220133" y="361950"/>
                  <a:pt x="234950" y="351367"/>
                  <a:pt x="203200" y="361950"/>
                </a:cubicBezTo>
                <a:cubicBezTo>
                  <a:pt x="190651" y="357767"/>
                  <a:pt x="174052" y="354091"/>
                  <a:pt x="165100" y="342900"/>
                </a:cubicBezTo>
                <a:cubicBezTo>
                  <a:pt x="130047" y="299083"/>
                  <a:pt x="194295" y="347546"/>
                  <a:pt x="139700" y="311150"/>
                </a:cubicBezTo>
                <a:cubicBezTo>
                  <a:pt x="135467" y="317500"/>
                  <a:pt x="127947" y="322627"/>
                  <a:pt x="127000" y="330200"/>
                </a:cubicBezTo>
                <a:cubicBezTo>
                  <a:pt x="125661" y="340910"/>
                  <a:pt x="130510" y="351537"/>
                  <a:pt x="133350" y="361950"/>
                </a:cubicBezTo>
                <a:cubicBezTo>
                  <a:pt x="136872" y="374865"/>
                  <a:pt x="141817" y="387350"/>
                  <a:pt x="146050" y="400050"/>
                </a:cubicBezTo>
                <a:lnTo>
                  <a:pt x="152400" y="419100"/>
                </a:lnTo>
                <a:lnTo>
                  <a:pt x="165100" y="457200"/>
                </a:lnTo>
                <a:lnTo>
                  <a:pt x="171450" y="476250"/>
                </a:lnTo>
                <a:cubicBezTo>
                  <a:pt x="169333" y="524933"/>
                  <a:pt x="168837" y="573714"/>
                  <a:pt x="165100" y="622300"/>
                </a:cubicBezTo>
                <a:cubicBezTo>
                  <a:pt x="164587" y="628974"/>
                  <a:pt x="161743" y="635363"/>
                  <a:pt x="158750" y="641350"/>
                </a:cubicBezTo>
                <a:cubicBezTo>
                  <a:pt x="144662" y="669526"/>
                  <a:pt x="142699" y="661517"/>
                  <a:pt x="107950" y="673100"/>
                </a:cubicBezTo>
                <a:lnTo>
                  <a:pt x="88900" y="679450"/>
                </a:lnTo>
                <a:cubicBezTo>
                  <a:pt x="74083" y="677333"/>
                  <a:pt x="59126" y="676035"/>
                  <a:pt x="44450" y="673100"/>
                </a:cubicBezTo>
                <a:cubicBezTo>
                  <a:pt x="37886" y="671787"/>
                  <a:pt x="30133" y="671483"/>
                  <a:pt x="25400" y="666750"/>
                </a:cubicBezTo>
                <a:cubicBezTo>
                  <a:pt x="14607" y="655957"/>
                  <a:pt x="0" y="643914"/>
                  <a:pt x="0" y="628650"/>
                </a:cubicBezTo>
                <a:lnTo>
                  <a:pt x="6350" y="622300"/>
                </a:lnTo>
                <a:close/>
              </a:path>
            </a:pathLst>
          </a:custGeom>
          <a:noFill/>
          <a:ln w="28575">
            <a:solidFill>
              <a:srgbClr val="00B0F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23" name="TextBox 22"/>
          <p:cNvSpPr txBox="1"/>
          <p:nvPr/>
        </p:nvSpPr>
        <p:spPr>
          <a:xfrm>
            <a:off x="8505372" y="6334780"/>
            <a:ext cx="638628" cy="523220"/>
          </a:xfrm>
          <a:prstGeom prst="rect">
            <a:avLst/>
          </a:prstGeom>
          <a:noFill/>
        </p:spPr>
        <p:txBody>
          <a:bodyPr wrap="square" rtlCol="0">
            <a:spAutoFit/>
          </a:bodyPr>
          <a:lstStyle/>
          <a:p>
            <a:pPr algn="ctr"/>
            <a:r>
              <a:rPr lang="ru-RU" sz="2800" b="1" dirty="0" smtClean="0"/>
              <a:t>11</a:t>
            </a:r>
            <a:endParaRPr lang="ru-RU"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09600" y="1810654"/>
            <a:ext cx="3657600" cy="3683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11" name="TextBox 10"/>
          <p:cNvSpPr txBox="1"/>
          <p:nvPr/>
        </p:nvSpPr>
        <p:spPr>
          <a:xfrm>
            <a:off x="5105400" y="1866900"/>
            <a:ext cx="3429000" cy="2308324"/>
          </a:xfrm>
          <a:prstGeom prst="rect">
            <a:avLst/>
          </a:prstGeom>
          <a:noFill/>
        </p:spPr>
        <p:txBody>
          <a:bodyPr wrap="square" rtlCol="0">
            <a:spAutoFit/>
          </a:bodyPr>
          <a:lstStyle/>
          <a:p>
            <a:pPr>
              <a:buClr>
                <a:srgbClr val="00B0F0"/>
              </a:buClr>
              <a:buFont typeface="Wingdings" pitchFamily="2" charset="2"/>
              <a:buChar char="q"/>
            </a:pPr>
            <a:r>
              <a:rPr lang="ru-RU" dirty="0" smtClean="0"/>
              <a:t> Замкнутый контур</a:t>
            </a:r>
          </a:p>
          <a:p>
            <a:pPr>
              <a:lnSpc>
                <a:spcPct val="200000"/>
              </a:lnSpc>
              <a:buClr>
                <a:srgbClr val="00B0F0"/>
              </a:buClr>
              <a:buFont typeface="Wingdings" pitchFamily="2" charset="2"/>
              <a:buChar char="q"/>
            </a:pPr>
            <a:r>
              <a:rPr lang="ru-RU" dirty="0" smtClean="0"/>
              <a:t> 4 точки излома</a:t>
            </a:r>
          </a:p>
          <a:p>
            <a:pPr>
              <a:lnSpc>
                <a:spcPct val="200000"/>
              </a:lnSpc>
              <a:buClr>
                <a:srgbClr val="00B0F0"/>
              </a:buClr>
              <a:buFont typeface="Wingdings" pitchFamily="2" charset="2"/>
              <a:buChar char="q"/>
            </a:pPr>
            <a:r>
              <a:rPr lang="ru-RU" dirty="0" smtClean="0"/>
              <a:t>Углы близкие к 90°</a:t>
            </a:r>
          </a:p>
          <a:p>
            <a:pPr>
              <a:lnSpc>
                <a:spcPct val="200000"/>
              </a:lnSpc>
              <a:buClr>
                <a:srgbClr val="00B0F0"/>
              </a:buClr>
              <a:buFont typeface="Wingdings" pitchFamily="2" charset="2"/>
              <a:buChar char="q"/>
            </a:pPr>
            <a:r>
              <a:rPr lang="ru-RU" dirty="0" smtClean="0"/>
              <a:t>Одинаковые сегменты</a:t>
            </a:r>
          </a:p>
          <a:p>
            <a:pPr>
              <a:buClr>
                <a:srgbClr val="00B0F0"/>
              </a:buClr>
            </a:pPr>
            <a:endParaRPr lang="ru-RU" dirty="0"/>
          </a:p>
        </p:txBody>
      </p:sp>
      <p:sp>
        <p:nvSpPr>
          <p:cNvPr id="6" name="Овал 5"/>
          <p:cNvSpPr/>
          <p:nvPr/>
        </p:nvSpPr>
        <p:spPr>
          <a:xfrm>
            <a:off x="457200" y="1695450"/>
            <a:ext cx="247650" cy="24765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1</a:t>
            </a:r>
            <a:endParaRPr lang="ru-RU" b="1" dirty="0"/>
          </a:p>
        </p:txBody>
      </p:sp>
      <p:sp>
        <p:nvSpPr>
          <p:cNvPr id="7" name="Овал 6"/>
          <p:cNvSpPr/>
          <p:nvPr/>
        </p:nvSpPr>
        <p:spPr>
          <a:xfrm>
            <a:off x="4136572" y="1688193"/>
            <a:ext cx="247650" cy="24765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2</a:t>
            </a:r>
            <a:endParaRPr lang="ru-RU" b="1" dirty="0"/>
          </a:p>
        </p:txBody>
      </p:sp>
      <p:sp>
        <p:nvSpPr>
          <p:cNvPr id="8" name="Овал 7"/>
          <p:cNvSpPr/>
          <p:nvPr/>
        </p:nvSpPr>
        <p:spPr>
          <a:xfrm>
            <a:off x="478971" y="5360308"/>
            <a:ext cx="247650" cy="24765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4</a:t>
            </a:r>
            <a:endParaRPr lang="ru-RU" b="1" dirty="0"/>
          </a:p>
        </p:txBody>
      </p:sp>
      <p:sp>
        <p:nvSpPr>
          <p:cNvPr id="9" name="Овал 8"/>
          <p:cNvSpPr/>
          <p:nvPr/>
        </p:nvSpPr>
        <p:spPr>
          <a:xfrm>
            <a:off x="4136571" y="5360307"/>
            <a:ext cx="247650" cy="24765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3</a:t>
            </a:r>
            <a:endParaRPr lang="ru-RU" b="1" dirty="0"/>
          </a:p>
        </p:txBody>
      </p:sp>
      <p:sp>
        <p:nvSpPr>
          <p:cNvPr id="17" name="Фигура, имеющая форму буквы L 16"/>
          <p:cNvSpPr/>
          <p:nvPr/>
        </p:nvSpPr>
        <p:spPr>
          <a:xfrm>
            <a:off x="3643086" y="1828800"/>
            <a:ext cx="586014" cy="638629"/>
          </a:xfrm>
          <a:prstGeom prst="corner">
            <a:avLst>
              <a:gd name="adj1" fmla="val 24074"/>
              <a:gd name="adj2" fmla="val 2037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18" name="Фигура, имеющая форму буквы L 17"/>
          <p:cNvSpPr/>
          <p:nvPr/>
        </p:nvSpPr>
        <p:spPr>
          <a:xfrm rot="16200000">
            <a:off x="660401" y="1836057"/>
            <a:ext cx="586014" cy="638629"/>
          </a:xfrm>
          <a:prstGeom prst="corner">
            <a:avLst>
              <a:gd name="adj1" fmla="val 24074"/>
              <a:gd name="adj2" fmla="val 2037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9" name="Фигура, имеющая форму буквы L 18"/>
          <p:cNvSpPr/>
          <p:nvPr/>
        </p:nvSpPr>
        <p:spPr>
          <a:xfrm rot="5400000">
            <a:off x="3592286" y="4840514"/>
            <a:ext cx="586014" cy="638629"/>
          </a:xfrm>
          <a:prstGeom prst="corner">
            <a:avLst>
              <a:gd name="adj1" fmla="val 24074"/>
              <a:gd name="adj2" fmla="val 2037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0" name="Фигура, имеющая форму буквы L 19"/>
          <p:cNvSpPr/>
          <p:nvPr/>
        </p:nvSpPr>
        <p:spPr>
          <a:xfrm rot="10800000">
            <a:off x="616858" y="4811486"/>
            <a:ext cx="586014" cy="638629"/>
          </a:xfrm>
          <a:prstGeom prst="corner">
            <a:avLst>
              <a:gd name="adj1" fmla="val 24074"/>
              <a:gd name="adj2" fmla="val 2037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21" name="TextBox 20"/>
          <p:cNvSpPr txBox="1"/>
          <p:nvPr/>
        </p:nvSpPr>
        <p:spPr>
          <a:xfrm>
            <a:off x="3701144" y="2002971"/>
            <a:ext cx="508000" cy="369332"/>
          </a:xfrm>
          <a:prstGeom prst="rect">
            <a:avLst/>
          </a:prstGeom>
          <a:noFill/>
        </p:spPr>
        <p:txBody>
          <a:bodyPr wrap="square" rtlCol="0">
            <a:spAutoFit/>
          </a:bodyPr>
          <a:lstStyle/>
          <a:p>
            <a:r>
              <a:rPr lang="ru-RU" b="1" dirty="0" smtClean="0"/>
              <a:t>90°</a:t>
            </a:r>
            <a:endParaRPr lang="ru-RU" b="1" dirty="0"/>
          </a:p>
        </p:txBody>
      </p:sp>
      <p:sp>
        <p:nvSpPr>
          <p:cNvPr id="23" name="Равно 22"/>
          <p:cNvSpPr/>
          <p:nvPr/>
        </p:nvSpPr>
        <p:spPr>
          <a:xfrm>
            <a:off x="304801" y="3323772"/>
            <a:ext cx="682171" cy="362857"/>
          </a:xfrm>
          <a:prstGeom prst="mathEqua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24" name="Равно 23"/>
          <p:cNvSpPr/>
          <p:nvPr/>
        </p:nvSpPr>
        <p:spPr>
          <a:xfrm>
            <a:off x="3882572" y="3389086"/>
            <a:ext cx="682171" cy="362857"/>
          </a:xfrm>
          <a:prstGeom prst="mathEqua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25" name="Равно 24"/>
          <p:cNvSpPr/>
          <p:nvPr/>
        </p:nvSpPr>
        <p:spPr>
          <a:xfrm rot="5400000">
            <a:off x="2068287" y="1632857"/>
            <a:ext cx="682171" cy="362857"/>
          </a:xfrm>
          <a:prstGeom prst="mathEqua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26" name="Равно 25"/>
          <p:cNvSpPr/>
          <p:nvPr/>
        </p:nvSpPr>
        <p:spPr>
          <a:xfrm rot="5400000">
            <a:off x="2126343" y="5275943"/>
            <a:ext cx="682171" cy="362857"/>
          </a:xfrm>
          <a:prstGeom prst="mathEqua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27" name="Заголовок 4"/>
          <p:cNvSpPr txBox="1">
            <a:spLocks/>
          </p:cNvSpPr>
          <p:nvPr/>
        </p:nvSpPr>
        <p:spPr>
          <a:xfrm>
            <a:off x="457200" y="390833"/>
            <a:ext cx="8229600" cy="1066800"/>
          </a:xfrm>
          <a:prstGeom prst="rect">
            <a:avLst/>
          </a:prstGeom>
        </p:spPr>
        <p:txBody>
          <a:bodyPr vert="horz" anchor="ctr">
            <a:noAutofit/>
          </a:bodyPr>
          <a:lstStyle/>
          <a:p>
            <a:pPr>
              <a:lnSpc>
                <a:spcPct val="80000"/>
              </a:lnSpc>
              <a:spcBef>
                <a:spcPct val="0"/>
              </a:spcBef>
              <a:defRPr/>
            </a:pPr>
            <a:r>
              <a:rPr lang="ru-RU" sz="3700" dirty="0" smtClean="0">
                <a:solidFill>
                  <a:schemeClr val="tx2"/>
                </a:solidFill>
                <a:latin typeface="+mj-lt"/>
                <a:ea typeface="+mj-ea"/>
                <a:cs typeface="+mj-cs"/>
              </a:rPr>
              <a:t>Обнаружение маркеров. </a:t>
            </a:r>
          </a:p>
          <a:p>
            <a:pPr marR="0" indent="0" fontAlgn="auto">
              <a:lnSpc>
                <a:spcPct val="80000"/>
              </a:lnSpc>
              <a:spcBef>
                <a:spcPct val="0"/>
              </a:spcBef>
              <a:spcAft>
                <a:spcPts val="0"/>
              </a:spcAft>
              <a:buClrTx/>
              <a:buSzTx/>
              <a:buFontTx/>
              <a:buNone/>
              <a:tabLst/>
              <a:defRPr/>
            </a:pPr>
            <a:r>
              <a:rPr lang="ru-RU" sz="3700" dirty="0" smtClean="0">
                <a:solidFill>
                  <a:schemeClr val="tx2"/>
                </a:solidFill>
                <a:latin typeface="+mj-lt"/>
                <a:ea typeface="+mj-ea"/>
                <a:cs typeface="+mj-cs"/>
              </a:rPr>
              <a:t>Квадратный контур</a:t>
            </a:r>
          </a:p>
        </p:txBody>
      </p:sp>
      <p:sp>
        <p:nvSpPr>
          <p:cNvPr id="22" name="TextBox 21"/>
          <p:cNvSpPr txBox="1"/>
          <p:nvPr/>
        </p:nvSpPr>
        <p:spPr>
          <a:xfrm>
            <a:off x="8505372" y="6334780"/>
            <a:ext cx="638628" cy="523220"/>
          </a:xfrm>
          <a:prstGeom prst="rect">
            <a:avLst/>
          </a:prstGeom>
          <a:noFill/>
        </p:spPr>
        <p:txBody>
          <a:bodyPr wrap="square" rtlCol="0">
            <a:spAutoFit/>
          </a:bodyPr>
          <a:lstStyle/>
          <a:p>
            <a:pPr algn="ctr"/>
            <a:r>
              <a:rPr lang="ru-RU" sz="2800" b="1" dirty="0" smtClean="0"/>
              <a:t>12</a:t>
            </a:r>
            <a:endParaRPr lang="ru-RU"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
          <p:cNvPicPr>
            <a:picLocks noChangeAspect="1" noChangeArrowheads="1"/>
          </p:cNvPicPr>
          <p:nvPr/>
        </p:nvPicPr>
        <p:blipFill>
          <a:blip r:embed="rId3" cstate="print"/>
          <a:srcRect/>
          <a:stretch>
            <a:fillRect/>
          </a:stretch>
        </p:blipFill>
        <p:spPr bwMode="auto">
          <a:xfrm>
            <a:off x="6378036" y="2235201"/>
            <a:ext cx="2248420" cy="3313112"/>
          </a:xfrm>
          <a:prstGeom prst="rect">
            <a:avLst/>
          </a:prstGeom>
          <a:noFill/>
          <a:ln w="9525">
            <a:noFill/>
            <a:miter lim="800000"/>
            <a:headEnd/>
            <a:tailEnd/>
          </a:ln>
          <a:effectLst/>
        </p:spPr>
      </p:pic>
      <p:sp>
        <p:nvSpPr>
          <p:cNvPr id="4" name="Прямоугольник 3"/>
          <p:cNvSpPr/>
          <p:nvPr/>
        </p:nvSpPr>
        <p:spPr>
          <a:xfrm>
            <a:off x="209550" y="2286000"/>
            <a:ext cx="5048250" cy="2857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5" name="TextBox 20"/>
          <p:cNvSpPr txBox="1">
            <a:spLocks noChangeArrowheads="1"/>
          </p:cNvSpPr>
          <p:nvPr/>
        </p:nvSpPr>
        <p:spPr bwMode="auto">
          <a:xfrm>
            <a:off x="179388" y="5516563"/>
            <a:ext cx="4464050" cy="369887"/>
          </a:xfrm>
          <a:prstGeom prst="rect">
            <a:avLst/>
          </a:prstGeom>
          <a:noFill/>
          <a:ln w="9525">
            <a:noFill/>
            <a:miter lim="800000"/>
            <a:headEnd/>
            <a:tailEnd/>
          </a:ln>
        </p:spPr>
        <p:txBody>
          <a:bodyPr>
            <a:spAutoFit/>
          </a:bodyPr>
          <a:lstStyle/>
          <a:p>
            <a:pPr algn="ctr"/>
            <a:r>
              <a:rPr lang="ru-RU" b="1" dirty="0"/>
              <a:t>Контуры на изображении</a:t>
            </a:r>
          </a:p>
        </p:txBody>
      </p:sp>
      <p:sp>
        <p:nvSpPr>
          <p:cNvPr id="6" name="TextBox 36"/>
          <p:cNvSpPr txBox="1">
            <a:spLocks noChangeArrowheads="1"/>
          </p:cNvSpPr>
          <p:nvPr/>
        </p:nvSpPr>
        <p:spPr bwMode="auto">
          <a:xfrm>
            <a:off x="455159" y="2006962"/>
            <a:ext cx="574675" cy="368300"/>
          </a:xfrm>
          <a:prstGeom prst="rect">
            <a:avLst/>
          </a:prstGeom>
          <a:noFill/>
          <a:ln w="9525">
            <a:noFill/>
            <a:miter lim="800000"/>
            <a:headEnd/>
            <a:tailEnd/>
          </a:ln>
        </p:spPr>
        <p:txBody>
          <a:bodyPr>
            <a:spAutoFit/>
          </a:bodyPr>
          <a:lstStyle/>
          <a:p>
            <a:r>
              <a:rPr lang="ru-RU" b="1" dirty="0">
                <a:solidFill>
                  <a:schemeClr val="bg2">
                    <a:lumMod val="50000"/>
                  </a:schemeClr>
                </a:solidFill>
              </a:rPr>
              <a:t>1</a:t>
            </a:r>
          </a:p>
        </p:txBody>
      </p:sp>
      <p:sp>
        <p:nvSpPr>
          <p:cNvPr id="7" name="Стрелка вправо 6"/>
          <p:cNvSpPr/>
          <p:nvPr/>
        </p:nvSpPr>
        <p:spPr>
          <a:xfrm>
            <a:off x="5387975" y="3421063"/>
            <a:ext cx="792163" cy="504825"/>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pic>
        <p:nvPicPr>
          <p:cNvPr id="8" name="Picture 2"/>
          <p:cNvPicPr>
            <a:picLocks noChangeAspect="1" noChangeArrowheads="1"/>
          </p:cNvPicPr>
          <p:nvPr/>
        </p:nvPicPr>
        <p:blipFill>
          <a:blip r:embed="rId4" cstate="print"/>
          <a:srcRect/>
          <a:stretch>
            <a:fillRect/>
          </a:stretch>
        </p:blipFill>
        <p:spPr bwMode="auto">
          <a:xfrm>
            <a:off x="400051" y="2652674"/>
            <a:ext cx="4762500" cy="2238452"/>
          </a:xfrm>
          <a:prstGeom prst="rect">
            <a:avLst/>
          </a:prstGeom>
          <a:noFill/>
          <a:ln w="9525">
            <a:noFill/>
            <a:miter lim="800000"/>
            <a:headEnd/>
            <a:tailEnd/>
          </a:ln>
          <a:effectLst/>
        </p:spPr>
      </p:pic>
      <p:sp>
        <p:nvSpPr>
          <p:cNvPr id="9" name="Прямоугольник 8"/>
          <p:cNvSpPr/>
          <p:nvPr/>
        </p:nvSpPr>
        <p:spPr>
          <a:xfrm>
            <a:off x="2933700" y="2657475"/>
            <a:ext cx="2228850" cy="2238375"/>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419100" y="2657475"/>
            <a:ext cx="2228850" cy="223837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781050" y="3028951"/>
            <a:ext cx="1485900" cy="14859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3419475" y="3133726"/>
            <a:ext cx="361950" cy="361950"/>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3308350" y="3028951"/>
            <a:ext cx="1485900" cy="1485900"/>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37"/>
          <p:cNvSpPr txBox="1">
            <a:spLocks noChangeArrowheads="1"/>
          </p:cNvSpPr>
          <p:nvPr/>
        </p:nvSpPr>
        <p:spPr bwMode="auto">
          <a:xfrm>
            <a:off x="786039" y="2355170"/>
            <a:ext cx="495300" cy="368300"/>
          </a:xfrm>
          <a:prstGeom prst="rect">
            <a:avLst/>
          </a:prstGeom>
          <a:noFill/>
          <a:ln w="9525">
            <a:noFill/>
            <a:miter lim="800000"/>
            <a:headEnd/>
            <a:tailEnd/>
          </a:ln>
        </p:spPr>
        <p:txBody>
          <a:bodyPr>
            <a:spAutoFit/>
          </a:bodyPr>
          <a:lstStyle/>
          <a:p>
            <a:r>
              <a:rPr lang="ru-RU" b="1" dirty="0">
                <a:solidFill>
                  <a:schemeClr val="bg2">
                    <a:lumMod val="50000"/>
                  </a:schemeClr>
                </a:solidFill>
              </a:rPr>
              <a:t>2</a:t>
            </a:r>
          </a:p>
        </p:txBody>
      </p:sp>
      <p:sp>
        <p:nvSpPr>
          <p:cNvPr id="15" name="TextBox 39"/>
          <p:cNvSpPr txBox="1">
            <a:spLocks noChangeArrowheads="1"/>
          </p:cNvSpPr>
          <p:nvPr/>
        </p:nvSpPr>
        <p:spPr bwMode="auto">
          <a:xfrm>
            <a:off x="2969543" y="2356764"/>
            <a:ext cx="576263" cy="369888"/>
          </a:xfrm>
          <a:prstGeom prst="rect">
            <a:avLst/>
          </a:prstGeom>
          <a:noFill/>
          <a:ln w="9525">
            <a:noFill/>
            <a:miter lim="800000"/>
            <a:headEnd/>
            <a:tailEnd/>
          </a:ln>
        </p:spPr>
        <p:txBody>
          <a:bodyPr>
            <a:spAutoFit/>
          </a:bodyPr>
          <a:lstStyle/>
          <a:p>
            <a:r>
              <a:rPr lang="ru-RU" b="1" dirty="0">
                <a:solidFill>
                  <a:schemeClr val="bg2">
                    <a:lumMod val="50000"/>
                  </a:schemeClr>
                </a:solidFill>
              </a:rPr>
              <a:t>3</a:t>
            </a:r>
          </a:p>
        </p:txBody>
      </p:sp>
      <p:sp>
        <p:nvSpPr>
          <p:cNvPr id="16" name="TextBox 40"/>
          <p:cNvSpPr txBox="1">
            <a:spLocks noChangeArrowheads="1"/>
          </p:cNvSpPr>
          <p:nvPr/>
        </p:nvSpPr>
        <p:spPr bwMode="auto">
          <a:xfrm>
            <a:off x="3400425" y="2697626"/>
            <a:ext cx="576263" cy="369887"/>
          </a:xfrm>
          <a:prstGeom prst="rect">
            <a:avLst/>
          </a:prstGeom>
          <a:noFill/>
          <a:ln w="9525">
            <a:noFill/>
            <a:miter lim="800000"/>
            <a:headEnd/>
            <a:tailEnd/>
          </a:ln>
        </p:spPr>
        <p:txBody>
          <a:bodyPr>
            <a:spAutoFit/>
          </a:bodyPr>
          <a:lstStyle/>
          <a:p>
            <a:r>
              <a:rPr lang="ru-RU" b="1" dirty="0">
                <a:solidFill>
                  <a:schemeClr val="bg2">
                    <a:lumMod val="50000"/>
                  </a:schemeClr>
                </a:solidFill>
              </a:rPr>
              <a:t>5</a:t>
            </a:r>
          </a:p>
        </p:txBody>
      </p:sp>
      <p:sp>
        <p:nvSpPr>
          <p:cNvPr id="17" name="TextBox 38"/>
          <p:cNvSpPr txBox="1">
            <a:spLocks noChangeArrowheads="1"/>
          </p:cNvSpPr>
          <p:nvPr/>
        </p:nvSpPr>
        <p:spPr bwMode="auto">
          <a:xfrm>
            <a:off x="1221015" y="2701017"/>
            <a:ext cx="576263" cy="369888"/>
          </a:xfrm>
          <a:prstGeom prst="rect">
            <a:avLst/>
          </a:prstGeom>
          <a:noFill/>
          <a:ln w="9525">
            <a:noFill/>
            <a:miter lim="800000"/>
            <a:headEnd/>
            <a:tailEnd/>
          </a:ln>
        </p:spPr>
        <p:txBody>
          <a:bodyPr>
            <a:spAutoFit/>
          </a:bodyPr>
          <a:lstStyle/>
          <a:p>
            <a:r>
              <a:rPr lang="ru-RU" b="1" dirty="0">
                <a:solidFill>
                  <a:schemeClr val="bg2">
                    <a:lumMod val="50000"/>
                  </a:schemeClr>
                </a:solidFill>
              </a:rPr>
              <a:t>4</a:t>
            </a:r>
          </a:p>
        </p:txBody>
      </p:sp>
      <p:sp>
        <p:nvSpPr>
          <p:cNvPr id="18" name="TextBox 40"/>
          <p:cNvSpPr txBox="1">
            <a:spLocks noChangeArrowheads="1"/>
          </p:cNvSpPr>
          <p:nvPr/>
        </p:nvSpPr>
        <p:spPr bwMode="auto">
          <a:xfrm>
            <a:off x="3538311" y="3169334"/>
            <a:ext cx="576263" cy="369887"/>
          </a:xfrm>
          <a:prstGeom prst="rect">
            <a:avLst/>
          </a:prstGeom>
          <a:noFill/>
          <a:ln w="9525">
            <a:noFill/>
            <a:miter lim="800000"/>
            <a:headEnd/>
            <a:tailEnd/>
          </a:ln>
        </p:spPr>
        <p:txBody>
          <a:bodyPr>
            <a:spAutoFit/>
          </a:bodyPr>
          <a:lstStyle/>
          <a:p>
            <a:r>
              <a:rPr lang="ru-RU" b="1" dirty="0" smtClean="0">
                <a:solidFill>
                  <a:schemeClr val="bg2">
                    <a:lumMod val="50000"/>
                  </a:schemeClr>
                </a:solidFill>
              </a:rPr>
              <a:t>6</a:t>
            </a:r>
            <a:endParaRPr lang="ru-RU" b="1" dirty="0">
              <a:solidFill>
                <a:schemeClr val="bg2">
                  <a:lumMod val="50000"/>
                </a:schemeClr>
              </a:solidFill>
            </a:endParaRPr>
          </a:p>
        </p:txBody>
      </p:sp>
      <p:sp>
        <p:nvSpPr>
          <p:cNvPr id="20" name="Прямоугольник 19"/>
          <p:cNvSpPr/>
          <p:nvPr/>
        </p:nvSpPr>
        <p:spPr>
          <a:xfrm>
            <a:off x="6202135" y="3660323"/>
            <a:ext cx="488949" cy="490763"/>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6223910" y="2927335"/>
            <a:ext cx="488949" cy="490763"/>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1"/>
          <p:cNvSpPr txBox="1">
            <a:spLocks noChangeArrowheads="1"/>
          </p:cNvSpPr>
          <p:nvPr/>
        </p:nvSpPr>
        <p:spPr bwMode="auto">
          <a:xfrm>
            <a:off x="5651500" y="5516563"/>
            <a:ext cx="3744913" cy="369887"/>
          </a:xfrm>
          <a:prstGeom prst="rect">
            <a:avLst/>
          </a:prstGeom>
          <a:noFill/>
          <a:ln w="9525">
            <a:noFill/>
            <a:miter lim="800000"/>
            <a:headEnd/>
            <a:tailEnd/>
          </a:ln>
        </p:spPr>
        <p:txBody>
          <a:bodyPr>
            <a:spAutoFit/>
          </a:bodyPr>
          <a:lstStyle/>
          <a:p>
            <a:pPr algn="ctr"/>
            <a:r>
              <a:rPr lang="ru-RU" b="1" dirty="0"/>
              <a:t>Дерево контуров</a:t>
            </a:r>
          </a:p>
        </p:txBody>
      </p:sp>
      <p:sp>
        <p:nvSpPr>
          <p:cNvPr id="33" name="TextBox 40"/>
          <p:cNvSpPr txBox="1">
            <a:spLocks noChangeArrowheads="1"/>
          </p:cNvSpPr>
          <p:nvPr/>
        </p:nvSpPr>
        <p:spPr bwMode="auto">
          <a:xfrm>
            <a:off x="4313011" y="3681144"/>
            <a:ext cx="576263" cy="369887"/>
          </a:xfrm>
          <a:prstGeom prst="rect">
            <a:avLst/>
          </a:prstGeom>
          <a:noFill/>
          <a:ln w="9525">
            <a:noFill/>
            <a:miter lim="800000"/>
            <a:headEnd/>
            <a:tailEnd/>
          </a:ln>
        </p:spPr>
        <p:txBody>
          <a:bodyPr>
            <a:spAutoFit/>
          </a:bodyPr>
          <a:lstStyle/>
          <a:p>
            <a:r>
              <a:rPr lang="ru-RU" b="1" dirty="0" smtClean="0">
                <a:solidFill>
                  <a:schemeClr val="bg2">
                    <a:lumMod val="50000"/>
                  </a:schemeClr>
                </a:solidFill>
              </a:rPr>
              <a:t>7</a:t>
            </a:r>
            <a:endParaRPr lang="ru-RU" b="1" dirty="0">
              <a:solidFill>
                <a:schemeClr val="bg2">
                  <a:lumMod val="50000"/>
                </a:schemeClr>
              </a:solidFill>
            </a:endParaRPr>
          </a:p>
        </p:txBody>
      </p:sp>
      <p:sp>
        <p:nvSpPr>
          <p:cNvPr id="34" name="Полилиния 33"/>
          <p:cNvSpPr/>
          <p:nvPr/>
        </p:nvSpPr>
        <p:spPr>
          <a:xfrm>
            <a:off x="3378201" y="3803650"/>
            <a:ext cx="1250950" cy="654050"/>
          </a:xfrm>
          <a:custGeom>
            <a:avLst/>
            <a:gdLst>
              <a:gd name="connsiteX0" fmla="*/ 6350 w 1291787"/>
              <a:gd name="connsiteY0" fmla="*/ 622300 h 698500"/>
              <a:gd name="connsiteX1" fmla="*/ 19050 w 1291787"/>
              <a:gd name="connsiteY1" fmla="*/ 63500 h 698500"/>
              <a:gd name="connsiteX2" fmla="*/ 25400 w 1291787"/>
              <a:gd name="connsiteY2" fmla="*/ 44450 h 698500"/>
              <a:gd name="connsiteX3" fmla="*/ 44450 w 1291787"/>
              <a:gd name="connsiteY3" fmla="*/ 31750 h 698500"/>
              <a:gd name="connsiteX4" fmla="*/ 88900 w 1291787"/>
              <a:gd name="connsiteY4" fmla="*/ 19050 h 698500"/>
              <a:gd name="connsiteX5" fmla="*/ 127000 w 1291787"/>
              <a:gd name="connsiteY5" fmla="*/ 25400 h 698500"/>
              <a:gd name="connsiteX6" fmla="*/ 171450 w 1291787"/>
              <a:gd name="connsiteY6" fmla="*/ 38100 h 698500"/>
              <a:gd name="connsiteX7" fmla="*/ 190500 w 1291787"/>
              <a:gd name="connsiteY7" fmla="*/ 50800 h 698500"/>
              <a:gd name="connsiteX8" fmla="*/ 209550 w 1291787"/>
              <a:gd name="connsiteY8" fmla="*/ 88900 h 698500"/>
              <a:gd name="connsiteX9" fmla="*/ 260350 w 1291787"/>
              <a:gd name="connsiteY9" fmla="*/ 76200 h 698500"/>
              <a:gd name="connsiteX10" fmla="*/ 292100 w 1291787"/>
              <a:gd name="connsiteY10" fmla="*/ 50800 h 698500"/>
              <a:gd name="connsiteX11" fmla="*/ 311150 w 1291787"/>
              <a:gd name="connsiteY11" fmla="*/ 38100 h 698500"/>
              <a:gd name="connsiteX12" fmla="*/ 406400 w 1291787"/>
              <a:gd name="connsiteY12" fmla="*/ 50800 h 698500"/>
              <a:gd name="connsiteX13" fmla="*/ 425450 w 1291787"/>
              <a:gd name="connsiteY13" fmla="*/ 63500 h 698500"/>
              <a:gd name="connsiteX14" fmla="*/ 438150 w 1291787"/>
              <a:gd name="connsiteY14" fmla="*/ 101600 h 698500"/>
              <a:gd name="connsiteX15" fmla="*/ 444500 w 1291787"/>
              <a:gd name="connsiteY15" fmla="*/ 177800 h 698500"/>
              <a:gd name="connsiteX16" fmla="*/ 450850 w 1291787"/>
              <a:gd name="connsiteY16" fmla="*/ 196850 h 698500"/>
              <a:gd name="connsiteX17" fmla="*/ 488950 w 1291787"/>
              <a:gd name="connsiteY17" fmla="*/ 209550 h 698500"/>
              <a:gd name="connsiteX18" fmla="*/ 508000 w 1291787"/>
              <a:gd name="connsiteY18" fmla="*/ 215900 h 698500"/>
              <a:gd name="connsiteX19" fmla="*/ 584200 w 1291787"/>
              <a:gd name="connsiteY19" fmla="*/ 209550 h 698500"/>
              <a:gd name="connsiteX20" fmla="*/ 590550 w 1291787"/>
              <a:gd name="connsiteY20" fmla="*/ 190500 h 698500"/>
              <a:gd name="connsiteX21" fmla="*/ 609600 w 1291787"/>
              <a:gd name="connsiteY21" fmla="*/ 88900 h 698500"/>
              <a:gd name="connsiteX22" fmla="*/ 622300 w 1291787"/>
              <a:gd name="connsiteY22" fmla="*/ 69850 h 698500"/>
              <a:gd name="connsiteX23" fmla="*/ 660400 w 1291787"/>
              <a:gd name="connsiteY23" fmla="*/ 44450 h 698500"/>
              <a:gd name="connsiteX24" fmla="*/ 679450 w 1291787"/>
              <a:gd name="connsiteY24" fmla="*/ 31750 h 698500"/>
              <a:gd name="connsiteX25" fmla="*/ 717550 w 1291787"/>
              <a:gd name="connsiteY25" fmla="*/ 19050 h 698500"/>
              <a:gd name="connsiteX26" fmla="*/ 736600 w 1291787"/>
              <a:gd name="connsiteY26" fmla="*/ 12700 h 698500"/>
              <a:gd name="connsiteX27" fmla="*/ 787400 w 1291787"/>
              <a:gd name="connsiteY27" fmla="*/ 0 h 698500"/>
              <a:gd name="connsiteX28" fmla="*/ 946150 w 1291787"/>
              <a:gd name="connsiteY28" fmla="*/ 6350 h 698500"/>
              <a:gd name="connsiteX29" fmla="*/ 965200 w 1291787"/>
              <a:gd name="connsiteY29" fmla="*/ 12700 h 698500"/>
              <a:gd name="connsiteX30" fmla="*/ 984250 w 1291787"/>
              <a:gd name="connsiteY30" fmla="*/ 25400 h 698500"/>
              <a:gd name="connsiteX31" fmla="*/ 996950 w 1291787"/>
              <a:gd name="connsiteY31" fmla="*/ 63500 h 698500"/>
              <a:gd name="connsiteX32" fmla="*/ 1003300 w 1291787"/>
              <a:gd name="connsiteY32" fmla="*/ 82550 h 698500"/>
              <a:gd name="connsiteX33" fmla="*/ 1009650 w 1291787"/>
              <a:gd name="connsiteY33" fmla="*/ 165100 h 698500"/>
              <a:gd name="connsiteX34" fmla="*/ 1028700 w 1291787"/>
              <a:gd name="connsiteY34" fmla="*/ 177800 h 698500"/>
              <a:gd name="connsiteX35" fmla="*/ 1054100 w 1291787"/>
              <a:gd name="connsiteY35" fmla="*/ 190500 h 698500"/>
              <a:gd name="connsiteX36" fmla="*/ 1168400 w 1291787"/>
              <a:gd name="connsiteY36" fmla="*/ 209550 h 698500"/>
              <a:gd name="connsiteX37" fmla="*/ 1238250 w 1291787"/>
              <a:gd name="connsiteY37" fmla="*/ 228600 h 698500"/>
              <a:gd name="connsiteX38" fmla="*/ 1257300 w 1291787"/>
              <a:gd name="connsiteY38" fmla="*/ 241300 h 698500"/>
              <a:gd name="connsiteX39" fmla="*/ 1276350 w 1291787"/>
              <a:gd name="connsiteY39" fmla="*/ 247650 h 698500"/>
              <a:gd name="connsiteX40" fmla="*/ 1282700 w 1291787"/>
              <a:gd name="connsiteY40" fmla="*/ 266700 h 698500"/>
              <a:gd name="connsiteX41" fmla="*/ 1276350 w 1291787"/>
              <a:gd name="connsiteY41" fmla="*/ 349250 h 698500"/>
              <a:gd name="connsiteX42" fmla="*/ 1270000 w 1291787"/>
              <a:gd name="connsiteY42" fmla="*/ 368300 h 698500"/>
              <a:gd name="connsiteX43" fmla="*/ 1231900 w 1291787"/>
              <a:gd name="connsiteY43" fmla="*/ 381000 h 698500"/>
              <a:gd name="connsiteX44" fmla="*/ 1181100 w 1291787"/>
              <a:gd name="connsiteY44" fmla="*/ 393700 h 698500"/>
              <a:gd name="connsiteX45" fmla="*/ 1162050 w 1291787"/>
              <a:gd name="connsiteY45" fmla="*/ 400050 h 698500"/>
              <a:gd name="connsiteX46" fmla="*/ 1117600 w 1291787"/>
              <a:gd name="connsiteY46" fmla="*/ 412750 h 698500"/>
              <a:gd name="connsiteX47" fmla="*/ 1098550 w 1291787"/>
              <a:gd name="connsiteY47" fmla="*/ 425450 h 698500"/>
              <a:gd name="connsiteX48" fmla="*/ 1098550 w 1291787"/>
              <a:gd name="connsiteY48" fmla="*/ 463550 h 698500"/>
              <a:gd name="connsiteX49" fmla="*/ 1136650 w 1291787"/>
              <a:gd name="connsiteY49" fmla="*/ 476250 h 698500"/>
              <a:gd name="connsiteX50" fmla="*/ 1193800 w 1291787"/>
              <a:gd name="connsiteY50" fmla="*/ 495300 h 698500"/>
              <a:gd name="connsiteX51" fmla="*/ 1212850 w 1291787"/>
              <a:gd name="connsiteY51" fmla="*/ 501650 h 698500"/>
              <a:gd name="connsiteX52" fmla="*/ 1231900 w 1291787"/>
              <a:gd name="connsiteY52" fmla="*/ 508000 h 698500"/>
              <a:gd name="connsiteX53" fmla="*/ 1250950 w 1291787"/>
              <a:gd name="connsiteY53" fmla="*/ 520700 h 698500"/>
              <a:gd name="connsiteX54" fmla="*/ 1270000 w 1291787"/>
              <a:gd name="connsiteY54" fmla="*/ 527050 h 698500"/>
              <a:gd name="connsiteX55" fmla="*/ 1276350 w 1291787"/>
              <a:gd name="connsiteY55" fmla="*/ 546100 h 698500"/>
              <a:gd name="connsiteX56" fmla="*/ 1289050 w 1291787"/>
              <a:gd name="connsiteY56" fmla="*/ 565150 h 698500"/>
              <a:gd name="connsiteX57" fmla="*/ 1282700 w 1291787"/>
              <a:gd name="connsiteY57" fmla="*/ 622300 h 698500"/>
              <a:gd name="connsiteX58" fmla="*/ 1244600 w 1291787"/>
              <a:gd name="connsiteY58" fmla="*/ 647700 h 698500"/>
              <a:gd name="connsiteX59" fmla="*/ 1206500 w 1291787"/>
              <a:gd name="connsiteY59" fmla="*/ 673100 h 698500"/>
              <a:gd name="connsiteX60" fmla="*/ 1187450 w 1291787"/>
              <a:gd name="connsiteY60" fmla="*/ 685800 h 698500"/>
              <a:gd name="connsiteX61" fmla="*/ 1149350 w 1291787"/>
              <a:gd name="connsiteY61" fmla="*/ 698500 h 698500"/>
              <a:gd name="connsiteX62" fmla="*/ 609600 w 1291787"/>
              <a:gd name="connsiteY62" fmla="*/ 685800 h 698500"/>
              <a:gd name="connsiteX63" fmla="*/ 330200 w 1291787"/>
              <a:gd name="connsiteY63" fmla="*/ 666750 h 698500"/>
              <a:gd name="connsiteX64" fmla="*/ 279400 w 1291787"/>
              <a:gd name="connsiteY64" fmla="*/ 660400 h 698500"/>
              <a:gd name="connsiteX65" fmla="*/ 260350 w 1291787"/>
              <a:gd name="connsiteY65" fmla="*/ 539750 h 698500"/>
              <a:gd name="connsiteX66" fmla="*/ 266700 w 1291787"/>
              <a:gd name="connsiteY66" fmla="*/ 425450 h 698500"/>
              <a:gd name="connsiteX67" fmla="*/ 273050 w 1291787"/>
              <a:gd name="connsiteY67" fmla="*/ 406400 h 698500"/>
              <a:gd name="connsiteX68" fmla="*/ 279400 w 1291787"/>
              <a:gd name="connsiteY68" fmla="*/ 381000 h 698500"/>
              <a:gd name="connsiteX69" fmla="*/ 273050 w 1291787"/>
              <a:gd name="connsiteY69" fmla="*/ 330200 h 698500"/>
              <a:gd name="connsiteX70" fmla="*/ 260350 w 1291787"/>
              <a:gd name="connsiteY70" fmla="*/ 311150 h 698500"/>
              <a:gd name="connsiteX71" fmla="*/ 234950 w 1291787"/>
              <a:gd name="connsiteY71" fmla="*/ 317500 h 698500"/>
              <a:gd name="connsiteX72" fmla="*/ 203200 w 1291787"/>
              <a:gd name="connsiteY72" fmla="*/ 361950 h 698500"/>
              <a:gd name="connsiteX73" fmla="*/ 165100 w 1291787"/>
              <a:gd name="connsiteY73" fmla="*/ 342900 h 698500"/>
              <a:gd name="connsiteX74" fmla="*/ 139700 w 1291787"/>
              <a:gd name="connsiteY74" fmla="*/ 311150 h 698500"/>
              <a:gd name="connsiteX75" fmla="*/ 127000 w 1291787"/>
              <a:gd name="connsiteY75" fmla="*/ 330200 h 698500"/>
              <a:gd name="connsiteX76" fmla="*/ 133350 w 1291787"/>
              <a:gd name="connsiteY76" fmla="*/ 361950 h 698500"/>
              <a:gd name="connsiteX77" fmla="*/ 146050 w 1291787"/>
              <a:gd name="connsiteY77" fmla="*/ 400050 h 698500"/>
              <a:gd name="connsiteX78" fmla="*/ 152400 w 1291787"/>
              <a:gd name="connsiteY78" fmla="*/ 419100 h 698500"/>
              <a:gd name="connsiteX79" fmla="*/ 165100 w 1291787"/>
              <a:gd name="connsiteY79" fmla="*/ 457200 h 698500"/>
              <a:gd name="connsiteX80" fmla="*/ 171450 w 1291787"/>
              <a:gd name="connsiteY80" fmla="*/ 476250 h 698500"/>
              <a:gd name="connsiteX81" fmla="*/ 165100 w 1291787"/>
              <a:gd name="connsiteY81" fmla="*/ 622300 h 698500"/>
              <a:gd name="connsiteX82" fmla="*/ 158750 w 1291787"/>
              <a:gd name="connsiteY82" fmla="*/ 641350 h 698500"/>
              <a:gd name="connsiteX83" fmla="*/ 107950 w 1291787"/>
              <a:gd name="connsiteY83" fmla="*/ 673100 h 698500"/>
              <a:gd name="connsiteX84" fmla="*/ 88900 w 1291787"/>
              <a:gd name="connsiteY84" fmla="*/ 679450 h 698500"/>
              <a:gd name="connsiteX85" fmla="*/ 44450 w 1291787"/>
              <a:gd name="connsiteY85" fmla="*/ 673100 h 698500"/>
              <a:gd name="connsiteX86" fmla="*/ 25400 w 1291787"/>
              <a:gd name="connsiteY86" fmla="*/ 666750 h 698500"/>
              <a:gd name="connsiteX87" fmla="*/ 0 w 1291787"/>
              <a:gd name="connsiteY87" fmla="*/ 628650 h 698500"/>
              <a:gd name="connsiteX88" fmla="*/ 6350 w 1291787"/>
              <a:gd name="connsiteY88" fmla="*/ 622300 h 69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91787" h="698500">
                <a:moveTo>
                  <a:pt x="6350" y="622300"/>
                </a:moveTo>
                <a:lnTo>
                  <a:pt x="19050" y="63500"/>
                </a:lnTo>
                <a:cubicBezTo>
                  <a:pt x="19202" y="56808"/>
                  <a:pt x="21219" y="49677"/>
                  <a:pt x="25400" y="44450"/>
                </a:cubicBezTo>
                <a:cubicBezTo>
                  <a:pt x="30168" y="38491"/>
                  <a:pt x="37624" y="35163"/>
                  <a:pt x="44450" y="31750"/>
                </a:cubicBezTo>
                <a:cubicBezTo>
                  <a:pt x="53560" y="27195"/>
                  <a:pt x="80762" y="21085"/>
                  <a:pt x="88900" y="19050"/>
                </a:cubicBezTo>
                <a:cubicBezTo>
                  <a:pt x="101600" y="21167"/>
                  <a:pt x="114375" y="22875"/>
                  <a:pt x="127000" y="25400"/>
                </a:cubicBezTo>
                <a:cubicBezTo>
                  <a:pt x="146934" y="29387"/>
                  <a:pt x="153294" y="32048"/>
                  <a:pt x="171450" y="38100"/>
                </a:cubicBezTo>
                <a:cubicBezTo>
                  <a:pt x="177800" y="42333"/>
                  <a:pt x="185104" y="45404"/>
                  <a:pt x="190500" y="50800"/>
                </a:cubicBezTo>
                <a:cubicBezTo>
                  <a:pt x="202810" y="63110"/>
                  <a:pt x="204385" y="73406"/>
                  <a:pt x="209550" y="88900"/>
                </a:cubicBezTo>
                <a:cubicBezTo>
                  <a:pt x="211131" y="88584"/>
                  <a:pt x="253841" y="81407"/>
                  <a:pt x="260350" y="76200"/>
                </a:cubicBezTo>
                <a:cubicBezTo>
                  <a:pt x="301382" y="43374"/>
                  <a:pt x="244217" y="66761"/>
                  <a:pt x="292100" y="50800"/>
                </a:cubicBezTo>
                <a:cubicBezTo>
                  <a:pt x="298450" y="46567"/>
                  <a:pt x="303535" y="38608"/>
                  <a:pt x="311150" y="38100"/>
                </a:cubicBezTo>
                <a:cubicBezTo>
                  <a:pt x="362944" y="34647"/>
                  <a:pt x="371331" y="39110"/>
                  <a:pt x="406400" y="50800"/>
                </a:cubicBezTo>
                <a:cubicBezTo>
                  <a:pt x="412750" y="55033"/>
                  <a:pt x="421405" y="57028"/>
                  <a:pt x="425450" y="63500"/>
                </a:cubicBezTo>
                <a:cubicBezTo>
                  <a:pt x="432545" y="74852"/>
                  <a:pt x="438150" y="101600"/>
                  <a:pt x="438150" y="101600"/>
                </a:cubicBezTo>
                <a:cubicBezTo>
                  <a:pt x="440267" y="127000"/>
                  <a:pt x="441131" y="152536"/>
                  <a:pt x="444500" y="177800"/>
                </a:cubicBezTo>
                <a:cubicBezTo>
                  <a:pt x="445385" y="184435"/>
                  <a:pt x="445403" y="192959"/>
                  <a:pt x="450850" y="196850"/>
                </a:cubicBezTo>
                <a:cubicBezTo>
                  <a:pt x="461743" y="204631"/>
                  <a:pt x="476250" y="205317"/>
                  <a:pt x="488950" y="209550"/>
                </a:cubicBezTo>
                <a:lnTo>
                  <a:pt x="508000" y="215900"/>
                </a:lnTo>
                <a:cubicBezTo>
                  <a:pt x="533400" y="213783"/>
                  <a:pt x="559839" y="217046"/>
                  <a:pt x="584200" y="209550"/>
                </a:cubicBezTo>
                <a:cubicBezTo>
                  <a:pt x="590597" y="207582"/>
                  <a:pt x="589532" y="197116"/>
                  <a:pt x="590550" y="190500"/>
                </a:cubicBezTo>
                <a:cubicBezTo>
                  <a:pt x="605914" y="90633"/>
                  <a:pt x="585339" y="161684"/>
                  <a:pt x="609600" y="88900"/>
                </a:cubicBezTo>
                <a:cubicBezTo>
                  <a:pt x="612013" y="81660"/>
                  <a:pt x="616557" y="74876"/>
                  <a:pt x="622300" y="69850"/>
                </a:cubicBezTo>
                <a:cubicBezTo>
                  <a:pt x="633787" y="59799"/>
                  <a:pt x="647700" y="52917"/>
                  <a:pt x="660400" y="44450"/>
                </a:cubicBezTo>
                <a:cubicBezTo>
                  <a:pt x="666750" y="40217"/>
                  <a:pt x="672210" y="34163"/>
                  <a:pt x="679450" y="31750"/>
                </a:cubicBezTo>
                <a:lnTo>
                  <a:pt x="717550" y="19050"/>
                </a:lnTo>
                <a:cubicBezTo>
                  <a:pt x="723900" y="16933"/>
                  <a:pt x="730106" y="14323"/>
                  <a:pt x="736600" y="12700"/>
                </a:cubicBezTo>
                <a:lnTo>
                  <a:pt x="787400" y="0"/>
                </a:lnTo>
                <a:cubicBezTo>
                  <a:pt x="840317" y="2117"/>
                  <a:pt x="893326" y="2577"/>
                  <a:pt x="946150" y="6350"/>
                </a:cubicBezTo>
                <a:cubicBezTo>
                  <a:pt x="952826" y="6827"/>
                  <a:pt x="959213" y="9707"/>
                  <a:pt x="965200" y="12700"/>
                </a:cubicBezTo>
                <a:cubicBezTo>
                  <a:pt x="972026" y="16113"/>
                  <a:pt x="977900" y="21167"/>
                  <a:pt x="984250" y="25400"/>
                </a:cubicBezTo>
                <a:lnTo>
                  <a:pt x="996950" y="63500"/>
                </a:lnTo>
                <a:lnTo>
                  <a:pt x="1003300" y="82550"/>
                </a:lnTo>
                <a:cubicBezTo>
                  <a:pt x="1005417" y="110067"/>
                  <a:pt x="1002539" y="138434"/>
                  <a:pt x="1009650" y="165100"/>
                </a:cubicBezTo>
                <a:cubicBezTo>
                  <a:pt x="1011616" y="172474"/>
                  <a:pt x="1022074" y="174014"/>
                  <a:pt x="1028700" y="177800"/>
                </a:cubicBezTo>
                <a:cubicBezTo>
                  <a:pt x="1036919" y="182496"/>
                  <a:pt x="1045311" y="186984"/>
                  <a:pt x="1054100" y="190500"/>
                </a:cubicBezTo>
                <a:cubicBezTo>
                  <a:pt x="1103268" y="210167"/>
                  <a:pt x="1103823" y="204169"/>
                  <a:pt x="1168400" y="209550"/>
                </a:cubicBezTo>
                <a:cubicBezTo>
                  <a:pt x="1225694" y="223873"/>
                  <a:pt x="1202641" y="216730"/>
                  <a:pt x="1238250" y="228600"/>
                </a:cubicBezTo>
                <a:cubicBezTo>
                  <a:pt x="1244600" y="232833"/>
                  <a:pt x="1250474" y="237887"/>
                  <a:pt x="1257300" y="241300"/>
                </a:cubicBezTo>
                <a:cubicBezTo>
                  <a:pt x="1263287" y="244293"/>
                  <a:pt x="1271617" y="242917"/>
                  <a:pt x="1276350" y="247650"/>
                </a:cubicBezTo>
                <a:cubicBezTo>
                  <a:pt x="1281083" y="252383"/>
                  <a:pt x="1280583" y="260350"/>
                  <a:pt x="1282700" y="266700"/>
                </a:cubicBezTo>
                <a:cubicBezTo>
                  <a:pt x="1280583" y="294217"/>
                  <a:pt x="1279773" y="321865"/>
                  <a:pt x="1276350" y="349250"/>
                </a:cubicBezTo>
                <a:cubicBezTo>
                  <a:pt x="1275520" y="355892"/>
                  <a:pt x="1275447" y="364409"/>
                  <a:pt x="1270000" y="368300"/>
                </a:cubicBezTo>
                <a:cubicBezTo>
                  <a:pt x="1259107" y="376081"/>
                  <a:pt x="1244600" y="376767"/>
                  <a:pt x="1231900" y="381000"/>
                </a:cubicBezTo>
                <a:cubicBezTo>
                  <a:pt x="1188354" y="395515"/>
                  <a:pt x="1242402" y="378375"/>
                  <a:pt x="1181100" y="393700"/>
                </a:cubicBezTo>
                <a:cubicBezTo>
                  <a:pt x="1174606" y="395323"/>
                  <a:pt x="1168486" y="398211"/>
                  <a:pt x="1162050" y="400050"/>
                </a:cubicBezTo>
                <a:cubicBezTo>
                  <a:pt x="1106236" y="415997"/>
                  <a:pt x="1163275" y="397525"/>
                  <a:pt x="1117600" y="412750"/>
                </a:cubicBezTo>
                <a:cubicBezTo>
                  <a:pt x="1111250" y="416983"/>
                  <a:pt x="1103318" y="419491"/>
                  <a:pt x="1098550" y="425450"/>
                </a:cubicBezTo>
                <a:cubicBezTo>
                  <a:pt x="1092392" y="433147"/>
                  <a:pt x="1087774" y="455853"/>
                  <a:pt x="1098550" y="463550"/>
                </a:cubicBezTo>
                <a:cubicBezTo>
                  <a:pt x="1109443" y="471331"/>
                  <a:pt x="1123950" y="472017"/>
                  <a:pt x="1136650" y="476250"/>
                </a:cubicBezTo>
                <a:lnTo>
                  <a:pt x="1193800" y="495300"/>
                </a:lnTo>
                <a:lnTo>
                  <a:pt x="1212850" y="501650"/>
                </a:lnTo>
                <a:lnTo>
                  <a:pt x="1231900" y="508000"/>
                </a:lnTo>
                <a:cubicBezTo>
                  <a:pt x="1238250" y="512233"/>
                  <a:pt x="1244124" y="517287"/>
                  <a:pt x="1250950" y="520700"/>
                </a:cubicBezTo>
                <a:cubicBezTo>
                  <a:pt x="1256937" y="523693"/>
                  <a:pt x="1265267" y="522317"/>
                  <a:pt x="1270000" y="527050"/>
                </a:cubicBezTo>
                <a:cubicBezTo>
                  <a:pt x="1274733" y="531783"/>
                  <a:pt x="1273357" y="540113"/>
                  <a:pt x="1276350" y="546100"/>
                </a:cubicBezTo>
                <a:cubicBezTo>
                  <a:pt x="1279763" y="552926"/>
                  <a:pt x="1284817" y="558800"/>
                  <a:pt x="1289050" y="565150"/>
                </a:cubicBezTo>
                <a:cubicBezTo>
                  <a:pt x="1286933" y="584200"/>
                  <a:pt x="1291787" y="605424"/>
                  <a:pt x="1282700" y="622300"/>
                </a:cubicBezTo>
                <a:cubicBezTo>
                  <a:pt x="1275464" y="635739"/>
                  <a:pt x="1257300" y="639233"/>
                  <a:pt x="1244600" y="647700"/>
                </a:cubicBezTo>
                <a:lnTo>
                  <a:pt x="1206500" y="673100"/>
                </a:lnTo>
                <a:cubicBezTo>
                  <a:pt x="1200150" y="677333"/>
                  <a:pt x="1194690" y="683387"/>
                  <a:pt x="1187450" y="685800"/>
                </a:cubicBezTo>
                <a:lnTo>
                  <a:pt x="1149350" y="698500"/>
                </a:lnTo>
                <a:cubicBezTo>
                  <a:pt x="862700" y="693642"/>
                  <a:pt x="836426" y="695881"/>
                  <a:pt x="609600" y="685800"/>
                </a:cubicBezTo>
                <a:cubicBezTo>
                  <a:pt x="475926" y="679859"/>
                  <a:pt x="476383" y="678445"/>
                  <a:pt x="330200" y="666750"/>
                </a:cubicBezTo>
                <a:cubicBezTo>
                  <a:pt x="313189" y="665389"/>
                  <a:pt x="296333" y="662517"/>
                  <a:pt x="279400" y="660400"/>
                </a:cubicBezTo>
                <a:cubicBezTo>
                  <a:pt x="249413" y="615419"/>
                  <a:pt x="260350" y="638728"/>
                  <a:pt x="260350" y="539750"/>
                </a:cubicBezTo>
                <a:cubicBezTo>
                  <a:pt x="260350" y="501591"/>
                  <a:pt x="263082" y="463437"/>
                  <a:pt x="266700" y="425450"/>
                </a:cubicBezTo>
                <a:cubicBezTo>
                  <a:pt x="267335" y="418787"/>
                  <a:pt x="271211" y="412836"/>
                  <a:pt x="273050" y="406400"/>
                </a:cubicBezTo>
                <a:cubicBezTo>
                  <a:pt x="275448" y="398009"/>
                  <a:pt x="277283" y="389467"/>
                  <a:pt x="279400" y="381000"/>
                </a:cubicBezTo>
                <a:cubicBezTo>
                  <a:pt x="277283" y="364067"/>
                  <a:pt x="277540" y="346664"/>
                  <a:pt x="273050" y="330200"/>
                </a:cubicBezTo>
                <a:cubicBezTo>
                  <a:pt x="271042" y="322837"/>
                  <a:pt x="267590" y="313563"/>
                  <a:pt x="260350" y="311150"/>
                </a:cubicBezTo>
                <a:cubicBezTo>
                  <a:pt x="252071" y="308390"/>
                  <a:pt x="243417" y="315383"/>
                  <a:pt x="234950" y="317500"/>
                </a:cubicBezTo>
                <a:cubicBezTo>
                  <a:pt x="220133" y="361950"/>
                  <a:pt x="234950" y="351367"/>
                  <a:pt x="203200" y="361950"/>
                </a:cubicBezTo>
                <a:cubicBezTo>
                  <a:pt x="190651" y="357767"/>
                  <a:pt x="174052" y="354091"/>
                  <a:pt x="165100" y="342900"/>
                </a:cubicBezTo>
                <a:cubicBezTo>
                  <a:pt x="130047" y="299083"/>
                  <a:pt x="194295" y="347546"/>
                  <a:pt x="139700" y="311150"/>
                </a:cubicBezTo>
                <a:cubicBezTo>
                  <a:pt x="135467" y="317500"/>
                  <a:pt x="127947" y="322627"/>
                  <a:pt x="127000" y="330200"/>
                </a:cubicBezTo>
                <a:cubicBezTo>
                  <a:pt x="125661" y="340910"/>
                  <a:pt x="130510" y="351537"/>
                  <a:pt x="133350" y="361950"/>
                </a:cubicBezTo>
                <a:cubicBezTo>
                  <a:pt x="136872" y="374865"/>
                  <a:pt x="141817" y="387350"/>
                  <a:pt x="146050" y="400050"/>
                </a:cubicBezTo>
                <a:lnTo>
                  <a:pt x="152400" y="419100"/>
                </a:lnTo>
                <a:lnTo>
                  <a:pt x="165100" y="457200"/>
                </a:lnTo>
                <a:lnTo>
                  <a:pt x="171450" y="476250"/>
                </a:lnTo>
                <a:cubicBezTo>
                  <a:pt x="169333" y="524933"/>
                  <a:pt x="168837" y="573714"/>
                  <a:pt x="165100" y="622300"/>
                </a:cubicBezTo>
                <a:cubicBezTo>
                  <a:pt x="164587" y="628974"/>
                  <a:pt x="161743" y="635363"/>
                  <a:pt x="158750" y="641350"/>
                </a:cubicBezTo>
                <a:cubicBezTo>
                  <a:pt x="144662" y="669526"/>
                  <a:pt x="142699" y="661517"/>
                  <a:pt x="107950" y="673100"/>
                </a:cubicBezTo>
                <a:lnTo>
                  <a:pt x="88900" y="679450"/>
                </a:lnTo>
                <a:cubicBezTo>
                  <a:pt x="74083" y="677333"/>
                  <a:pt x="59126" y="676035"/>
                  <a:pt x="44450" y="673100"/>
                </a:cubicBezTo>
                <a:cubicBezTo>
                  <a:pt x="37886" y="671787"/>
                  <a:pt x="30133" y="671483"/>
                  <a:pt x="25400" y="666750"/>
                </a:cubicBezTo>
                <a:cubicBezTo>
                  <a:pt x="14607" y="655957"/>
                  <a:pt x="0" y="643914"/>
                  <a:pt x="0" y="628650"/>
                </a:cubicBezTo>
                <a:lnTo>
                  <a:pt x="6350" y="622300"/>
                </a:lnTo>
                <a:close/>
              </a:path>
            </a:pathLst>
          </a:custGeom>
          <a:noFill/>
          <a:ln w="28575">
            <a:solidFill>
              <a:srgbClr val="00B0F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35" name="Заголовок 4"/>
          <p:cNvSpPr txBox="1">
            <a:spLocks/>
          </p:cNvSpPr>
          <p:nvPr/>
        </p:nvSpPr>
        <p:spPr>
          <a:xfrm>
            <a:off x="457200" y="390833"/>
            <a:ext cx="8229600" cy="1066800"/>
          </a:xfrm>
          <a:prstGeom prst="rect">
            <a:avLst/>
          </a:prstGeom>
        </p:spPr>
        <p:txBody>
          <a:bodyPr vert="horz" anchor="ct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z="4000" dirty="0" smtClean="0">
                <a:solidFill>
                  <a:schemeClr val="tx2"/>
                </a:solidFill>
                <a:latin typeface="+mj-lt"/>
                <a:ea typeface="+mj-ea"/>
                <a:cs typeface="+mj-cs"/>
              </a:rPr>
              <a:t>Обнаружение маркеров. </a:t>
            </a:r>
          </a:p>
          <a:p>
            <a:pPr marL="0" marR="0" lvl="0" indent="0" algn="l" defTabSz="914400" rtl="0" eaLnBrk="1" fontAlgn="auto" latinLnBrk="0" hangingPunct="1">
              <a:lnSpc>
                <a:spcPct val="100000"/>
              </a:lnSpc>
              <a:spcBef>
                <a:spcPct val="0"/>
              </a:spcBef>
              <a:spcAft>
                <a:spcPts val="0"/>
              </a:spcAft>
              <a:buClrTx/>
              <a:buSzTx/>
              <a:buFontTx/>
              <a:buNone/>
              <a:tabLst/>
              <a:defRPr/>
            </a:pPr>
            <a:r>
              <a:rPr lang="ru-RU" sz="4000" dirty="0" smtClean="0">
                <a:solidFill>
                  <a:schemeClr val="tx2"/>
                </a:solidFill>
                <a:latin typeface="+mj-lt"/>
                <a:ea typeface="+mj-ea"/>
                <a:cs typeface="+mj-cs"/>
              </a:rPr>
              <a:t>Дерево контуров</a:t>
            </a:r>
            <a:endParaRPr kumimoji="0" lang="ru-RU" sz="40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24" name="TextBox 23"/>
          <p:cNvSpPr txBox="1"/>
          <p:nvPr/>
        </p:nvSpPr>
        <p:spPr>
          <a:xfrm>
            <a:off x="8505372" y="6334780"/>
            <a:ext cx="638628" cy="523220"/>
          </a:xfrm>
          <a:prstGeom prst="rect">
            <a:avLst/>
          </a:prstGeom>
          <a:noFill/>
        </p:spPr>
        <p:txBody>
          <a:bodyPr wrap="square" rtlCol="0">
            <a:spAutoFit/>
          </a:bodyPr>
          <a:lstStyle/>
          <a:p>
            <a:pPr algn="ctr"/>
            <a:r>
              <a:rPr lang="ru-RU" sz="2800" b="1" dirty="0" smtClean="0"/>
              <a:t>13</a:t>
            </a:r>
            <a:endParaRPr lang="ru-RU"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3"/>
          <p:cNvPicPr>
            <a:picLocks noChangeAspect="1" noChangeArrowheads="1"/>
          </p:cNvPicPr>
          <p:nvPr/>
        </p:nvPicPr>
        <p:blipFill>
          <a:blip r:embed="rId3" cstate="print"/>
          <a:srcRect/>
          <a:stretch>
            <a:fillRect/>
          </a:stretch>
        </p:blipFill>
        <p:spPr bwMode="auto">
          <a:xfrm>
            <a:off x="6378036" y="2235201"/>
            <a:ext cx="2248420" cy="3313112"/>
          </a:xfrm>
          <a:prstGeom prst="rect">
            <a:avLst/>
          </a:prstGeom>
          <a:noFill/>
          <a:ln w="9525">
            <a:noFill/>
            <a:miter lim="800000"/>
            <a:headEnd/>
            <a:tailEnd/>
          </a:ln>
          <a:effectLst/>
        </p:spPr>
      </p:pic>
      <p:sp>
        <p:nvSpPr>
          <p:cNvPr id="21" name="Прямоугольник 20"/>
          <p:cNvSpPr/>
          <p:nvPr/>
        </p:nvSpPr>
        <p:spPr>
          <a:xfrm>
            <a:off x="209550" y="2286000"/>
            <a:ext cx="5048250" cy="2857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2" name="TextBox 20"/>
          <p:cNvSpPr txBox="1">
            <a:spLocks noChangeArrowheads="1"/>
          </p:cNvSpPr>
          <p:nvPr/>
        </p:nvSpPr>
        <p:spPr bwMode="auto">
          <a:xfrm>
            <a:off x="179388" y="5516563"/>
            <a:ext cx="4464050" cy="369887"/>
          </a:xfrm>
          <a:prstGeom prst="rect">
            <a:avLst/>
          </a:prstGeom>
          <a:noFill/>
          <a:ln w="9525">
            <a:noFill/>
            <a:miter lim="800000"/>
            <a:headEnd/>
            <a:tailEnd/>
          </a:ln>
        </p:spPr>
        <p:txBody>
          <a:bodyPr>
            <a:spAutoFit/>
          </a:bodyPr>
          <a:lstStyle/>
          <a:p>
            <a:pPr algn="ctr"/>
            <a:r>
              <a:rPr lang="ru-RU" b="1" dirty="0"/>
              <a:t>Контуры на изображении</a:t>
            </a:r>
          </a:p>
        </p:txBody>
      </p:sp>
      <p:sp>
        <p:nvSpPr>
          <p:cNvPr id="23" name="TextBox 36"/>
          <p:cNvSpPr txBox="1">
            <a:spLocks noChangeArrowheads="1"/>
          </p:cNvSpPr>
          <p:nvPr/>
        </p:nvSpPr>
        <p:spPr bwMode="auto">
          <a:xfrm>
            <a:off x="455159" y="2006962"/>
            <a:ext cx="574675" cy="368300"/>
          </a:xfrm>
          <a:prstGeom prst="rect">
            <a:avLst/>
          </a:prstGeom>
          <a:noFill/>
          <a:ln w="9525">
            <a:noFill/>
            <a:miter lim="800000"/>
            <a:headEnd/>
            <a:tailEnd/>
          </a:ln>
        </p:spPr>
        <p:txBody>
          <a:bodyPr>
            <a:spAutoFit/>
          </a:bodyPr>
          <a:lstStyle/>
          <a:p>
            <a:r>
              <a:rPr lang="ru-RU" b="1" dirty="0">
                <a:solidFill>
                  <a:schemeClr val="bg2">
                    <a:lumMod val="50000"/>
                  </a:schemeClr>
                </a:solidFill>
              </a:rPr>
              <a:t>1</a:t>
            </a:r>
          </a:p>
        </p:txBody>
      </p:sp>
      <p:sp>
        <p:nvSpPr>
          <p:cNvPr id="24" name="Стрелка вправо 23"/>
          <p:cNvSpPr/>
          <p:nvPr/>
        </p:nvSpPr>
        <p:spPr>
          <a:xfrm>
            <a:off x="5387975" y="3421063"/>
            <a:ext cx="792163" cy="504825"/>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pic>
        <p:nvPicPr>
          <p:cNvPr id="25" name="Picture 2"/>
          <p:cNvPicPr>
            <a:picLocks noChangeAspect="1" noChangeArrowheads="1"/>
          </p:cNvPicPr>
          <p:nvPr/>
        </p:nvPicPr>
        <p:blipFill>
          <a:blip r:embed="rId4" cstate="print"/>
          <a:srcRect/>
          <a:stretch>
            <a:fillRect/>
          </a:stretch>
        </p:blipFill>
        <p:spPr bwMode="auto">
          <a:xfrm>
            <a:off x="400051" y="2652674"/>
            <a:ext cx="4762500" cy="2238452"/>
          </a:xfrm>
          <a:prstGeom prst="rect">
            <a:avLst/>
          </a:prstGeom>
          <a:noFill/>
          <a:ln w="9525">
            <a:noFill/>
            <a:miter lim="800000"/>
            <a:headEnd/>
            <a:tailEnd/>
          </a:ln>
          <a:effectLst/>
        </p:spPr>
      </p:pic>
      <p:sp>
        <p:nvSpPr>
          <p:cNvPr id="26" name="Прямоугольник 25"/>
          <p:cNvSpPr/>
          <p:nvPr/>
        </p:nvSpPr>
        <p:spPr>
          <a:xfrm>
            <a:off x="2933700" y="2657475"/>
            <a:ext cx="2228850" cy="223837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419100" y="2657475"/>
            <a:ext cx="2228850" cy="2238375"/>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781050" y="3028951"/>
            <a:ext cx="1485900" cy="1485900"/>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3419475" y="3133726"/>
            <a:ext cx="361950" cy="361950"/>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3308350" y="3028951"/>
            <a:ext cx="1485900" cy="14859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7"/>
          <p:cNvSpPr txBox="1">
            <a:spLocks noChangeArrowheads="1"/>
          </p:cNvSpPr>
          <p:nvPr/>
        </p:nvSpPr>
        <p:spPr bwMode="auto">
          <a:xfrm>
            <a:off x="786039" y="2355170"/>
            <a:ext cx="495300" cy="368300"/>
          </a:xfrm>
          <a:prstGeom prst="rect">
            <a:avLst/>
          </a:prstGeom>
          <a:noFill/>
          <a:ln w="9525">
            <a:noFill/>
            <a:miter lim="800000"/>
            <a:headEnd/>
            <a:tailEnd/>
          </a:ln>
        </p:spPr>
        <p:txBody>
          <a:bodyPr>
            <a:spAutoFit/>
          </a:bodyPr>
          <a:lstStyle/>
          <a:p>
            <a:r>
              <a:rPr lang="ru-RU" b="1" dirty="0">
                <a:solidFill>
                  <a:schemeClr val="bg2">
                    <a:lumMod val="50000"/>
                  </a:schemeClr>
                </a:solidFill>
              </a:rPr>
              <a:t>2</a:t>
            </a:r>
          </a:p>
        </p:txBody>
      </p:sp>
      <p:sp>
        <p:nvSpPr>
          <p:cNvPr id="32" name="TextBox 39"/>
          <p:cNvSpPr txBox="1">
            <a:spLocks noChangeArrowheads="1"/>
          </p:cNvSpPr>
          <p:nvPr/>
        </p:nvSpPr>
        <p:spPr bwMode="auto">
          <a:xfrm>
            <a:off x="2969543" y="2356764"/>
            <a:ext cx="576263" cy="369888"/>
          </a:xfrm>
          <a:prstGeom prst="rect">
            <a:avLst/>
          </a:prstGeom>
          <a:noFill/>
          <a:ln w="9525">
            <a:noFill/>
            <a:miter lim="800000"/>
            <a:headEnd/>
            <a:tailEnd/>
          </a:ln>
        </p:spPr>
        <p:txBody>
          <a:bodyPr>
            <a:spAutoFit/>
          </a:bodyPr>
          <a:lstStyle/>
          <a:p>
            <a:r>
              <a:rPr lang="ru-RU" b="1" dirty="0">
                <a:solidFill>
                  <a:schemeClr val="bg2">
                    <a:lumMod val="50000"/>
                  </a:schemeClr>
                </a:solidFill>
              </a:rPr>
              <a:t>3</a:t>
            </a:r>
          </a:p>
        </p:txBody>
      </p:sp>
      <p:sp>
        <p:nvSpPr>
          <p:cNvPr id="33" name="TextBox 40"/>
          <p:cNvSpPr txBox="1">
            <a:spLocks noChangeArrowheads="1"/>
          </p:cNvSpPr>
          <p:nvPr/>
        </p:nvSpPr>
        <p:spPr bwMode="auto">
          <a:xfrm>
            <a:off x="3400425" y="2697626"/>
            <a:ext cx="576263" cy="369887"/>
          </a:xfrm>
          <a:prstGeom prst="rect">
            <a:avLst/>
          </a:prstGeom>
          <a:noFill/>
          <a:ln w="9525">
            <a:noFill/>
            <a:miter lim="800000"/>
            <a:headEnd/>
            <a:tailEnd/>
          </a:ln>
        </p:spPr>
        <p:txBody>
          <a:bodyPr>
            <a:spAutoFit/>
          </a:bodyPr>
          <a:lstStyle/>
          <a:p>
            <a:r>
              <a:rPr lang="ru-RU" b="1" dirty="0">
                <a:solidFill>
                  <a:schemeClr val="bg2">
                    <a:lumMod val="50000"/>
                  </a:schemeClr>
                </a:solidFill>
              </a:rPr>
              <a:t>5</a:t>
            </a:r>
          </a:p>
        </p:txBody>
      </p:sp>
      <p:sp>
        <p:nvSpPr>
          <p:cNvPr id="34" name="TextBox 38"/>
          <p:cNvSpPr txBox="1">
            <a:spLocks noChangeArrowheads="1"/>
          </p:cNvSpPr>
          <p:nvPr/>
        </p:nvSpPr>
        <p:spPr bwMode="auto">
          <a:xfrm>
            <a:off x="1221015" y="2701017"/>
            <a:ext cx="576263" cy="369888"/>
          </a:xfrm>
          <a:prstGeom prst="rect">
            <a:avLst/>
          </a:prstGeom>
          <a:noFill/>
          <a:ln w="9525">
            <a:noFill/>
            <a:miter lim="800000"/>
            <a:headEnd/>
            <a:tailEnd/>
          </a:ln>
        </p:spPr>
        <p:txBody>
          <a:bodyPr>
            <a:spAutoFit/>
          </a:bodyPr>
          <a:lstStyle/>
          <a:p>
            <a:r>
              <a:rPr lang="ru-RU" b="1" dirty="0">
                <a:solidFill>
                  <a:schemeClr val="bg2">
                    <a:lumMod val="50000"/>
                  </a:schemeClr>
                </a:solidFill>
              </a:rPr>
              <a:t>4</a:t>
            </a:r>
          </a:p>
        </p:txBody>
      </p:sp>
      <p:sp>
        <p:nvSpPr>
          <p:cNvPr id="35" name="TextBox 40"/>
          <p:cNvSpPr txBox="1">
            <a:spLocks noChangeArrowheads="1"/>
          </p:cNvSpPr>
          <p:nvPr/>
        </p:nvSpPr>
        <p:spPr bwMode="auto">
          <a:xfrm>
            <a:off x="3538311" y="3169334"/>
            <a:ext cx="576263" cy="369887"/>
          </a:xfrm>
          <a:prstGeom prst="rect">
            <a:avLst/>
          </a:prstGeom>
          <a:noFill/>
          <a:ln w="9525">
            <a:noFill/>
            <a:miter lim="800000"/>
            <a:headEnd/>
            <a:tailEnd/>
          </a:ln>
        </p:spPr>
        <p:txBody>
          <a:bodyPr>
            <a:spAutoFit/>
          </a:bodyPr>
          <a:lstStyle/>
          <a:p>
            <a:r>
              <a:rPr lang="ru-RU" b="1" dirty="0" smtClean="0">
                <a:solidFill>
                  <a:schemeClr val="bg2">
                    <a:lumMod val="50000"/>
                  </a:schemeClr>
                </a:solidFill>
              </a:rPr>
              <a:t>6</a:t>
            </a:r>
            <a:endParaRPr lang="ru-RU" b="1" dirty="0">
              <a:solidFill>
                <a:schemeClr val="bg2">
                  <a:lumMod val="50000"/>
                </a:schemeClr>
              </a:solidFill>
            </a:endParaRPr>
          </a:p>
        </p:txBody>
      </p:sp>
      <p:sp>
        <p:nvSpPr>
          <p:cNvPr id="37" name="Прямоугольник 36"/>
          <p:cNvSpPr/>
          <p:nvPr/>
        </p:nvSpPr>
        <p:spPr>
          <a:xfrm>
            <a:off x="7493875" y="2920095"/>
            <a:ext cx="488949" cy="49076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37"/>
          <p:cNvSpPr/>
          <p:nvPr/>
        </p:nvSpPr>
        <p:spPr>
          <a:xfrm>
            <a:off x="7515650" y="3711107"/>
            <a:ext cx="488949" cy="49076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TextBox 21"/>
          <p:cNvSpPr txBox="1">
            <a:spLocks noChangeArrowheads="1"/>
          </p:cNvSpPr>
          <p:nvPr/>
        </p:nvSpPr>
        <p:spPr bwMode="auto">
          <a:xfrm>
            <a:off x="5651500" y="5516563"/>
            <a:ext cx="3744913" cy="369887"/>
          </a:xfrm>
          <a:prstGeom prst="rect">
            <a:avLst/>
          </a:prstGeom>
          <a:noFill/>
          <a:ln w="9525">
            <a:noFill/>
            <a:miter lim="800000"/>
            <a:headEnd/>
            <a:tailEnd/>
          </a:ln>
        </p:spPr>
        <p:txBody>
          <a:bodyPr>
            <a:spAutoFit/>
          </a:bodyPr>
          <a:lstStyle/>
          <a:p>
            <a:pPr algn="ctr"/>
            <a:r>
              <a:rPr lang="ru-RU" b="1" dirty="0"/>
              <a:t>Дерево контуров</a:t>
            </a:r>
          </a:p>
        </p:txBody>
      </p:sp>
      <p:sp>
        <p:nvSpPr>
          <p:cNvPr id="42" name="TextBox 40"/>
          <p:cNvSpPr txBox="1">
            <a:spLocks noChangeArrowheads="1"/>
          </p:cNvSpPr>
          <p:nvPr/>
        </p:nvSpPr>
        <p:spPr bwMode="auto">
          <a:xfrm>
            <a:off x="4313011" y="3681144"/>
            <a:ext cx="576263" cy="369887"/>
          </a:xfrm>
          <a:prstGeom prst="rect">
            <a:avLst/>
          </a:prstGeom>
          <a:noFill/>
          <a:ln w="9525">
            <a:noFill/>
            <a:miter lim="800000"/>
            <a:headEnd/>
            <a:tailEnd/>
          </a:ln>
        </p:spPr>
        <p:txBody>
          <a:bodyPr>
            <a:spAutoFit/>
          </a:bodyPr>
          <a:lstStyle/>
          <a:p>
            <a:r>
              <a:rPr lang="ru-RU" b="1" dirty="0" smtClean="0">
                <a:solidFill>
                  <a:schemeClr val="bg2">
                    <a:lumMod val="50000"/>
                  </a:schemeClr>
                </a:solidFill>
              </a:rPr>
              <a:t>7</a:t>
            </a:r>
            <a:endParaRPr lang="ru-RU" b="1" dirty="0">
              <a:solidFill>
                <a:schemeClr val="bg2">
                  <a:lumMod val="50000"/>
                </a:schemeClr>
              </a:solidFill>
            </a:endParaRPr>
          </a:p>
        </p:txBody>
      </p:sp>
      <p:sp>
        <p:nvSpPr>
          <p:cNvPr id="43" name="Полилиния 42"/>
          <p:cNvSpPr/>
          <p:nvPr/>
        </p:nvSpPr>
        <p:spPr>
          <a:xfrm>
            <a:off x="3378201" y="3803650"/>
            <a:ext cx="1250950" cy="654050"/>
          </a:xfrm>
          <a:custGeom>
            <a:avLst/>
            <a:gdLst>
              <a:gd name="connsiteX0" fmla="*/ 6350 w 1291787"/>
              <a:gd name="connsiteY0" fmla="*/ 622300 h 698500"/>
              <a:gd name="connsiteX1" fmla="*/ 19050 w 1291787"/>
              <a:gd name="connsiteY1" fmla="*/ 63500 h 698500"/>
              <a:gd name="connsiteX2" fmla="*/ 25400 w 1291787"/>
              <a:gd name="connsiteY2" fmla="*/ 44450 h 698500"/>
              <a:gd name="connsiteX3" fmla="*/ 44450 w 1291787"/>
              <a:gd name="connsiteY3" fmla="*/ 31750 h 698500"/>
              <a:gd name="connsiteX4" fmla="*/ 88900 w 1291787"/>
              <a:gd name="connsiteY4" fmla="*/ 19050 h 698500"/>
              <a:gd name="connsiteX5" fmla="*/ 127000 w 1291787"/>
              <a:gd name="connsiteY5" fmla="*/ 25400 h 698500"/>
              <a:gd name="connsiteX6" fmla="*/ 171450 w 1291787"/>
              <a:gd name="connsiteY6" fmla="*/ 38100 h 698500"/>
              <a:gd name="connsiteX7" fmla="*/ 190500 w 1291787"/>
              <a:gd name="connsiteY7" fmla="*/ 50800 h 698500"/>
              <a:gd name="connsiteX8" fmla="*/ 209550 w 1291787"/>
              <a:gd name="connsiteY8" fmla="*/ 88900 h 698500"/>
              <a:gd name="connsiteX9" fmla="*/ 260350 w 1291787"/>
              <a:gd name="connsiteY9" fmla="*/ 76200 h 698500"/>
              <a:gd name="connsiteX10" fmla="*/ 292100 w 1291787"/>
              <a:gd name="connsiteY10" fmla="*/ 50800 h 698500"/>
              <a:gd name="connsiteX11" fmla="*/ 311150 w 1291787"/>
              <a:gd name="connsiteY11" fmla="*/ 38100 h 698500"/>
              <a:gd name="connsiteX12" fmla="*/ 406400 w 1291787"/>
              <a:gd name="connsiteY12" fmla="*/ 50800 h 698500"/>
              <a:gd name="connsiteX13" fmla="*/ 425450 w 1291787"/>
              <a:gd name="connsiteY13" fmla="*/ 63500 h 698500"/>
              <a:gd name="connsiteX14" fmla="*/ 438150 w 1291787"/>
              <a:gd name="connsiteY14" fmla="*/ 101600 h 698500"/>
              <a:gd name="connsiteX15" fmla="*/ 444500 w 1291787"/>
              <a:gd name="connsiteY15" fmla="*/ 177800 h 698500"/>
              <a:gd name="connsiteX16" fmla="*/ 450850 w 1291787"/>
              <a:gd name="connsiteY16" fmla="*/ 196850 h 698500"/>
              <a:gd name="connsiteX17" fmla="*/ 488950 w 1291787"/>
              <a:gd name="connsiteY17" fmla="*/ 209550 h 698500"/>
              <a:gd name="connsiteX18" fmla="*/ 508000 w 1291787"/>
              <a:gd name="connsiteY18" fmla="*/ 215900 h 698500"/>
              <a:gd name="connsiteX19" fmla="*/ 584200 w 1291787"/>
              <a:gd name="connsiteY19" fmla="*/ 209550 h 698500"/>
              <a:gd name="connsiteX20" fmla="*/ 590550 w 1291787"/>
              <a:gd name="connsiteY20" fmla="*/ 190500 h 698500"/>
              <a:gd name="connsiteX21" fmla="*/ 609600 w 1291787"/>
              <a:gd name="connsiteY21" fmla="*/ 88900 h 698500"/>
              <a:gd name="connsiteX22" fmla="*/ 622300 w 1291787"/>
              <a:gd name="connsiteY22" fmla="*/ 69850 h 698500"/>
              <a:gd name="connsiteX23" fmla="*/ 660400 w 1291787"/>
              <a:gd name="connsiteY23" fmla="*/ 44450 h 698500"/>
              <a:gd name="connsiteX24" fmla="*/ 679450 w 1291787"/>
              <a:gd name="connsiteY24" fmla="*/ 31750 h 698500"/>
              <a:gd name="connsiteX25" fmla="*/ 717550 w 1291787"/>
              <a:gd name="connsiteY25" fmla="*/ 19050 h 698500"/>
              <a:gd name="connsiteX26" fmla="*/ 736600 w 1291787"/>
              <a:gd name="connsiteY26" fmla="*/ 12700 h 698500"/>
              <a:gd name="connsiteX27" fmla="*/ 787400 w 1291787"/>
              <a:gd name="connsiteY27" fmla="*/ 0 h 698500"/>
              <a:gd name="connsiteX28" fmla="*/ 946150 w 1291787"/>
              <a:gd name="connsiteY28" fmla="*/ 6350 h 698500"/>
              <a:gd name="connsiteX29" fmla="*/ 965200 w 1291787"/>
              <a:gd name="connsiteY29" fmla="*/ 12700 h 698500"/>
              <a:gd name="connsiteX30" fmla="*/ 984250 w 1291787"/>
              <a:gd name="connsiteY30" fmla="*/ 25400 h 698500"/>
              <a:gd name="connsiteX31" fmla="*/ 996950 w 1291787"/>
              <a:gd name="connsiteY31" fmla="*/ 63500 h 698500"/>
              <a:gd name="connsiteX32" fmla="*/ 1003300 w 1291787"/>
              <a:gd name="connsiteY32" fmla="*/ 82550 h 698500"/>
              <a:gd name="connsiteX33" fmla="*/ 1009650 w 1291787"/>
              <a:gd name="connsiteY33" fmla="*/ 165100 h 698500"/>
              <a:gd name="connsiteX34" fmla="*/ 1028700 w 1291787"/>
              <a:gd name="connsiteY34" fmla="*/ 177800 h 698500"/>
              <a:gd name="connsiteX35" fmla="*/ 1054100 w 1291787"/>
              <a:gd name="connsiteY35" fmla="*/ 190500 h 698500"/>
              <a:gd name="connsiteX36" fmla="*/ 1168400 w 1291787"/>
              <a:gd name="connsiteY36" fmla="*/ 209550 h 698500"/>
              <a:gd name="connsiteX37" fmla="*/ 1238250 w 1291787"/>
              <a:gd name="connsiteY37" fmla="*/ 228600 h 698500"/>
              <a:gd name="connsiteX38" fmla="*/ 1257300 w 1291787"/>
              <a:gd name="connsiteY38" fmla="*/ 241300 h 698500"/>
              <a:gd name="connsiteX39" fmla="*/ 1276350 w 1291787"/>
              <a:gd name="connsiteY39" fmla="*/ 247650 h 698500"/>
              <a:gd name="connsiteX40" fmla="*/ 1282700 w 1291787"/>
              <a:gd name="connsiteY40" fmla="*/ 266700 h 698500"/>
              <a:gd name="connsiteX41" fmla="*/ 1276350 w 1291787"/>
              <a:gd name="connsiteY41" fmla="*/ 349250 h 698500"/>
              <a:gd name="connsiteX42" fmla="*/ 1270000 w 1291787"/>
              <a:gd name="connsiteY42" fmla="*/ 368300 h 698500"/>
              <a:gd name="connsiteX43" fmla="*/ 1231900 w 1291787"/>
              <a:gd name="connsiteY43" fmla="*/ 381000 h 698500"/>
              <a:gd name="connsiteX44" fmla="*/ 1181100 w 1291787"/>
              <a:gd name="connsiteY44" fmla="*/ 393700 h 698500"/>
              <a:gd name="connsiteX45" fmla="*/ 1162050 w 1291787"/>
              <a:gd name="connsiteY45" fmla="*/ 400050 h 698500"/>
              <a:gd name="connsiteX46" fmla="*/ 1117600 w 1291787"/>
              <a:gd name="connsiteY46" fmla="*/ 412750 h 698500"/>
              <a:gd name="connsiteX47" fmla="*/ 1098550 w 1291787"/>
              <a:gd name="connsiteY47" fmla="*/ 425450 h 698500"/>
              <a:gd name="connsiteX48" fmla="*/ 1098550 w 1291787"/>
              <a:gd name="connsiteY48" fmla="*/ 463550 h 698500"/>
              <a:gd name="connsiteX49" fmla="*/ 1136650 w 1291787"/>
              <a:gd name="connsiteY49" fmla="*/ 476250 h 698500"/>
              <a:gd name="connsiteX50" fmla="*/ 1193800 w 1291787"/>
              <a:gd name="connsiteY50" fmla="*/ 495300 h 698500"/>
              <a:gd name="connsiteX51" fmla="*/ 1212850 w 1291787"/>
              <a:gd name="connsiteY51" fmla="*/ 501650 h 698500"/>
              <a:gd name="connsiteX52" fmla="*/ 1231900 w 1291787"/>
              <a:gd name="connsiteY52" fmla="*/ 508000 h 698500"/>
              <a:gd name="connsiteX53" fmla="*/ 1250950 w 1291787"/>
              <a:gd name="connsiteY53" fmla="*/ 520700 h 698500"/>
              <a:gd name="connsiteX54" fmla="*/ 1270000 w 1291787"/>
              <a:gd name="connsiteY54" fmla="*/ 527050 h 698500"/>
              <a:gd name="connsiteX55" fmla="*/ 1276350 w 1291787"/>
              <a:gd name="connsiteY55" fmla="*/ 546100 h 698500"/>
              <a:gd name="connsiteX56" fmla="*/ 1289050 w 1291787"/>
              <a:gd name="connsiteY56" fmla="*/ 565150 h 698500"/>
              <a:gd name="connsiteX57" fmla="*/ 1282700 w 1291787"/>
              <a:gd name="connsiteY57" fmla="*/ 622300 h 698500"/>
              <a:gd name="connsiteX58" fmla="*/ 1244600 w 1291787"/>
              <a:gd name="connsiteY58" fmla="*/ 647700 h 698500"/>
              <a:gd name="connsiteX59" fmla="*/ 1206500 w 1291787"/>
              <a:gd name="connsiteY59" fmla="*/ 673100 h 698500"/>
              <a:gd name="connsiteX60" fmla="*/ 1187450 w 1291787"/>
              <a:gd name="connsiteY60" fmla="*/ 685800 h 698500"/>
              <a:gd name="connsiteX61" fmla="*/ 1149350 w 1291787"/>
              <a:gd name="connsiteY61" fmla="*/ 698500 h 698500"/>
              <a:gd name="connsiteX62" fmla="*/ 609600 w 1291787"/>
              <a:gd name="connsiteY62" fmla="*/ 685800 h 698500"/>
              <a:gd name="connsiteX63" fmla="*/ 330200 w 1291787"/>
              <a:gd name="connsiteY63" fmla="*/ 666750 h 698500"/>
              <a:gd name="connsiteX64" fmla="*/ 279400 w 1291787"/>
              <a:gd name="connsiteY64" fmla="*/ 660400 h 698500"/>
              <a:gd name="connsiteX65" fmla="*/ 260350 w 1291787"/>
              <a:gd name="connsiteY65" fmla="*/ 539750 h 698500"/>
              <a:gd name="connsiteX66" fmla="*/ 266700 w 1291787"/>
              <a:gd name="connsiteY66" fmla="*/ 425450 h 698500"/>
              <a:gd name="connsiteX67" fmla="*/ 273050 w 1291787"/>
              <a:gd name="connsiteY67" fmla="*/ 406400 h 698500"/>
              <a:gd name="connsiteX68" fmla="*/ 279400 w 1291787"/>
              <a:gd name="connsiteY68" fmla="*/ 381000 h 698500"/>
              <a:gd name="connsiteX69" fmla="*/ 273050 w 1291787"/>
              <a:gd name="connsiteY69" fmla="*/ 330200 h 698500"/>
              <a:gd name="connsiteX70" fmla="*/ 260350 w 1291787"/>
              <a:gd name="connsiteY70" fmla="*/ 311150 h 698500"/>
              <a:gd name="connsiteX71" fmla="*/ 234950 w 1291787"/>
              <a:gd name="connsiteY71" fmla="*/ 317500 h 698500"/>
              <a:gd name="connsiteX72" fmla="*/ 203200 w 1291787"/>
              <a:gd name="connsiteY72" fmla="*/ 361950 h 698500"/>
              <a:gd name="connsiteX73" fmla="*/ 165100 w 1291787"/>
              <a:gd name="connsiteY73" fmla="*/ 342900 h 698500"/>
              <a:gd name="connsiteX74" fmla="*/ 139700 w 1291787"/>
              <a:gd name="connsiteY74" fmla="*/ 311150 h 698500"/>
              <a:gd name="connsiteX75" fmla="*/ 127000 w 1291787"/>
              <a:gd name="connsiteY75" fmla="*/ 330200 h 698500"/>
              <a:gd name="connsiteX76" fmla="*/ 133350 w 1291787"/>
              <a:gd name="connsiteY76" fmla="*/ 361950 h 698500"/>
              <a:gd name="connsiteX77" fmla="*/ 146050 w 1291787"/>
              <a:gd name="connsiteY77" fmla="*/ 400050 h 698500"/>
              <a:gd name="connsiteX78" fmla="*/ 152400 w 1291787"/>
              <a:gd name="connsiteY78" fmla="*/ 419100 h 698500"/>
              <a:gd name="connsiteX79" fmla="*/ 165100 w 1291787"/>
              <a:gd name="connsiteY79" fmla="*/ 457200 h 698500"/>
              <a:gd name="connsiteX80" fmla="*/ 171450 w 1291787"/>
              <a:gd name="connsiteY80" fmla="*/ 476250 h 698500"/>
              <a:gd name="connsiteX81" fmla="*/ 165100 w 1291787"/>
              <a:gd name="connsiteY81" fmla="*/ 622300 h 698500"/>
              <a:gd name="connsiteX82" fmla="*/ 158750 w 1291787"/>
              <a:gd name="connsiteY82" fmla="*/ 641350 h 698500"/>
              <a:gd name="connsiteX83" fmla="*/ 107950 w 1291787"/>
              <a:gd name="connsiteY83" fmla="*/ 673100 h 698500"/>
              <a:gd name="connsiteX84" fmla="*/ 88900 w 1291787"/>
              <a:gd name="connsiteY84" fmla="*/ 679450 h 698500"/>
              <a:gd name="connsiteX85" fmla="*/ 44450 w 1291787"/>
              <a:gd name="connsiteY85" fmla="*/ 673100 h 698500"/>
              <a:gd name="connsiteX86" fmla="*/ 25400 w 1291787"/>
              <a:gd name="connsiteY86" fmla="*/ 666750 h 698500"/>
              <a:gd name="connsiteX87" fmla="*/ 0 w 1291787"/>
              <a:gd name="connsiteY87" fmla="*/ 628650 h 698500"/>
              <a:gd name="connsiteX88" fmla="*/ 6350 w 1291787"/>
              <a:gd name="connsiteY88" fmla="*/ 622300 h 69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91787" h="698500">
                <a:moveTo>
                  <a:pt x="6350" y="622300"/>
                </a:moveTo>
                <a:lnTo>
                  <a:pt x="19050" y="63500"/>
                </a:lnTo>
                <a:cubicBezTo>
                  <a:pt x="19202" y="56808"/>
                  <a:pt x="21219" y="49677"/>
                  <a:pt x="25400" y="44450"/>
                </a:cubicBezTo>
                <a:cubicBezTo>
                  <a:pt x="30168" y="38491"/>
                  <a:pt x="37624" y="35163"/>
                  <a:pt x="44450" y="31750"/>
                </a:cubicBezTo>
                <a:cubicBezTo>
                  <a:pt x="53560" y="27195"/>
                  <a:pt x="80762" y="21085"/>
                  <a:pt x="88900" y="19050"/>
                </a:cubicBezTo>
                <a:cubicBezTo>
                  <a:pt x="101600" y="21167"/>
                  <a:pt x="114375" y="22875"/>
                  <a:pt x="127000" y="25400"/>
                </a:cubicBezTo>
                <a:cubicBezTo>
                  <a:pt x="146934" y="29387"/>
                  <a:pt x="153294" y="32048"/>
                  <a:pt x="171450" y="38100"/>
                </a:cubicBezTo>
                <a:cubicBezTo>
                  <a:pt x="177800" y="42333"/>
                  <a:pt x="185104" y="45404"/>
                  <a:pt x="190500" y="50800"/>
                </a:cubicBezTo>
                <a:cubicBezTo>
                  <a:pt x="202810" y="63110"/>
                  <a:pt x="204385" y="73406"/>
                  <a:pt x="209550" y="88900"/>
                </a:cubicBezTo>
                <a:cubicBezTo>
                  <a:pt x="211131" y="88584"/>
                  <a:pt x="253841" y="81407"/>
                  <a:pt x="260350" y="76200"/>
                </a:cubicBezTo>
                <a:cubicBezTo>
                  <a:pt x="301382" y="43374"/>
                  <a:pt x="244217" y="66761"/>
                  <a:pt x="292100" y="50800"/>
                </a:cubicBezTo>
                <a:cubicBezTo>
                  <a:pt x="298450" y="46567"/>
                  <a:pt x="303535" y="38608"/>
                  <a:pt x="311150" y="38100"/>
                </a:cubicBezTo>
                <a:cubicBezTo>
                  <a:pt x="362944" y="34647"/>
                  <a:pt x="371331" y="39110"/>
                  <a:pt x="406400" y="50800"/>
                </a:cubicBezTo>
                <a:cubicBezTo>
                  <a:pt x="412750" y="55033"/>
                  <a:pt x="421405" y="57028"/>
                  <a:pt x="425450" y="63500"/>
                </a:cubicBezTo>
                <a:cubicBezTo>
                  <a:pt x="432545" y="74852"/>
                  <a:pt x="438150" y="101600"/>
                  <a:pt x="438150" y="101600"/>
                </a:cubicBezTo>
                <a:cubicBezTo>
                  <a:pt x="440267" y="127000"/>
                  <a:pt x="441131" y="152536"/>
                  <a:pt x="444500" y="177800"/>
                </a:cubicBezTo>
                <a:cubicBezTo>
                  <a:pt x="445385" y="184435"/>
                  <a:pt x="445403" y="192959"/>
                  <a:pt x="450850" y="196850"/>
                </a:cubicBezTo>
                <a:cubicBezTo>
                  <a:pt x="461743" y="204631"/>
                  <a:pt x="476250" y="205317"/>
                  <a:pt x="488950" y="209550"/>
                </a:cubicBezTo>
                <a:lnTo>
                  <a:pt x="508000" y="215900"/>
                </a:lnTo>
                <a:cubicBezTo>
                  <a:pt x="533400" y="213783"/>
                  <a:pt x="559839" y="217046"/>
                  <a:pt x="584200" y="209550"/>
                </a:cubicBezTo>
                <a:cubicBezTo>
                  <a:pt x="590597" y="207582"/>
                  <a:pt x="589532" y="197116"/>
                  <a:pt x="590550" y="190500"/>
                </a:cubicBezTo>
                <a:cubicBezTo>
                  <a:pt x="605914" y="90633"/>
                  <a:pt x="585339" y="161684"/>
                  <a:pt x="609600" y="88900"/>
                </a:cubicBezTo>
                <a:cubicBezTo>
                  <a:pt x="612013" y="81660"/>
                  <a:pt x="616557" y="74876"/>
                  <a:pt x="622300" y="69850"/>
                </a:cubicBezTo>
                <a:cubicBezTo>
                  <a:pt x="633787" y="59799"/>
                  <a:pt x="647700" y="52917"/>
                  <a:pt x="660400" y="44450"/>
                </a:cubicBezTo>
                <a:cubicBezTo>
                  <a:pt x="666750" y="40217"/>
                  <a:pt x="672210" y="34163"/>
                  <a:pt x="679450" y="31750"/>
                </a:cubicBezTo>
                <a:lnTo>
                  <a:pt x="717550" y="19050"/>
                </a:lnTo>
                <a:cubicBezTo>
                  <a:pt x="723900" y="16933"/>
                  <a:pt x="730106" y="14323"/>
                  <a:pt x="736600" y="12700"/>
                </a:cubicBezTo>
                <a:lnTo>
                  <a:pt x="787400" y="0"/>
                </a:lnTo>
                <a:cubicBezTo>
                  <a:pt x="840317" y="2117"/>
                  <a:pt x="893326" y="2577"/>
                  <a:pt x="946150" y="6350"/>
                </a:cubicBezTo>
                <a:cubicBezTo>
                  <a:pt x="952826" y="6827"/>
                  <a:pt x="959213" y="9707"/>
                  <a:pt x="965200" y="12700"/>
                </a:cubicBezTo>
                <a:cubicBezTo>
                  <a:pt x="972026" y="16113"/>
                  <a:pt x="977900" y="21167"/>
                  <a:pt x="984250" y="25400"/>
                </a:cubicBezTo>
                <a:lnTo>
                  <a:pt x="996950" y="63500"/>
                </a:lnTo>
                <a:lnTo>
                  <a:pt x="1003300" y="82550"/>
                </a:lnTo>
                <a:cubicBezTo>
                  <a:pt x="1005417" y="110067"/>
                  <a:pt x="1002539" y="138434"/>
                  <a:pt x="1009650" y="165100"/>
                </a:cubicBezTo>
                <a:cubicBezTo>
                  <a:pt x="1011616" y="172474"/>
                  <a:pt x="1022074" y="174014"/>
                  <a:pt x="1028700" y="177800"/>
                </a:cubicBezTo>
                <a:cubicBezTo>
                  <a:pt x="1036919" y="182496"/>
                  <a:pt x="1045311" y="186984"/>
                  <a:pt x="1054100" y="190500"/>
                </a:cubicBezTo>
                <a:cubicBezTo>
                  <a:pt x="1103268" y="210167"/>
                  <a:pt x="1103823" y="204169"/>
                  <a:pt x="1168400" y="209550"/>
                </a:cubicBezTo>
                <a:cubicBezTo>
                  <a:pt x="1225694" y="223873"/>
                  <a:pt x="1202641" y="216730"/>
                  <a:pt x="1238250" y="228600"/>
                </a:cubicBezTo>
                <a:cubicBezTo>
                  <a:pt x="1244600" y="232833"/>
                  <a:pt x="1250474" y="237887"/>
                  <a:pt x="1257300" y="241300"/>
                </a:cubicBezTo>
                <a:cubicBezTo>
                  <a:pt x="1263287" y="244293"/>
                  <a:pt x="1271617" y="242917"/>
                  <a:pt x="1276350" y="247650"/>
                </a:cubicBezTo>
                <a:cubicBezTo>
                  <a:pt x="1281083" y="252383"/>
                  <a:pt x="1280583" y="260350"/>
                  <a:pt x="1282700" y="266700"/>
                </a:cubicBezTo>
                <a:cubicBezTo>
                  <a:pt x="1280583" y="294217"/>
                  <a:pt x="1279773" y="321865"/>
                  <a:pt x="1276350" y="349250"/>
                </a:cubicBezTo>
                <a:cubicBezTo>
                  <a:pt x="1275520" y="355892"/>
                  <a:pt x="1275447" y="364409"/>
                  <a:pt x="1270000" y="368300"/>
                </a:cubicBezTo>
                <a:cubicBezTo>
                  <a:pt x="1259107" y="376081"/>
                  <a:pt x="1244600" y="376767"/>
                  <a:pt x="1231900" y="381000"/>
                </a:cubicBezTo>
                <a:cubicBezTo>
                  <a:pt x="1188354" y="395515"/>
                  <a:pt x="1242402" y="378375"/>
                  <a:pt x="1181100" y="393700"/>
                </a:cubicBezTo>
                <a:cubicBezTo>
                  <a:pt x="1174606" y="395323"/>
                  <a:pt x="1168486" y="398211"/>
                  <a:pt x="1162050" y="400050"/>
                </a:cubicBezTo>
                <a:cubicBezTo>
                  <a:pt x="1106236" y="415997"/>
                  <a:pt x="1163275" y="397525"/>
                  <a:pt x="1117600" y="412750"/>
                </a:cubicBezTo>
                <a:cubicBezTo>
                  <a:pt x="1111250" y="416983"/>
                  <a:pt x="1103318" y="419491"/>
                  <a:pt x="1098550" y="425450"/>
                </a:cubicBezTo>
                <a:cubicBezTo>
                  <a:pt x="1092392" y="433147"/>
                  <a:pt x="1087774" y="455853"/>
                  <a:pt x="1098550" y="463550"/>
                </a:cubicBezTo>
                <a:cubicBezTo>
                  <a:pt x="1109443" y="471331"/>
                  <a:pt x="1123950" y="472017"/>
                  <a:pt x="1136650" y="476250"/>
                </a:cubicBezTo>
                <a:lnTo>
                  <a:pt x="1193800" y="495300"/>
                </a:lnTo>
                <a:lnTo>
                  <a:pt x="1212850" y="501650"/>
                </a:lnTo>
                <a:lnTo>
                  <a:pt x="1231900" y="508000"/>
                </a:lnTo>
                <a:cubicBezTo>
                  <a:pt x="1238250" y="512233"/>
                  <a:pt x="1244124" y="517287"/>
                  <a:pt x="1250950" y="520700"/>
                </a:cubicBezTo>
                <a:cubicBezTo>
                  <a:pt x="1256937" y="523693"/>
                  <a:pt x="1265267" y="522317"/>
                  <a:pt x="1270000" y="527050"/>
                </a:cubicBezTo>
                <a:cubicBezTo>
                  <a:pt x="1274733" y="531783"/>
                  <a:pt x="1273357" y="540113"/>
                  <a:pt x="1276350" y="546100"/>
                </a:cubicBezTo>
                <a:cubicBezTo>
                  <a:pt x="1279763" y="552926"/>
                  <a:pt x="1284817" y="558800"/>
                  <a:pt x="1289050" y="565150"/>
                </a:cubicBezTo>
                <a:cubicBezTo>
                  <a:pt x="1286933" y="584200"/>
                  <a:pt x="1291787" y="605424"/>
                  <a:pt x="1282700" y="622300"/>
                </a:cubicBezTo>
                <a:cubicBezTo>
                  <a:pt x="1275464" y="635739"/>
                  <a:pt x="1257300" y="639233"/>
                  <a:pt x="1244600" y="647700"/>
                </a:cubicBezTo>
                <a:lnTo>
                  <a:pt x="1206500" y="673100"/>
                </a:lnTo>
                <a:cubicBezTo>
                  <a:pt x="1200150" y="677333"/>
                  <a:pt x="1194690" y="683387"/>
                  <a:pt x="1187450" y="685800"/>
                </a:cubicBezTo>
                <a:lnTo>
                  <a:pt x="1149350" y="698500"/>
                </a:lnTo>
                <a:cubicBezTo>
                  <a:pt x="862700" y="693642"/>
                  <a:pt x="836426" y="695881"/>
                  <a:pt x="609600" y="685800"/>
                </a:cubicBezTo>
                <a:cubicBezTo>
                  <a:pt x="475926" y="679859"/>
                  <a:pt x="476383" y="678445"/>
                  <a:pt x="330200" y="666750"/>
                </a:cubicBezTo>
                <a:cubicBezTo>
                  <a:pt x="313189" y="665389"/>
                  <a:pt x="296333" y="662517"/>
                  <a:pt x="279400" y="660400"/>
                </a:cubicBezTo>
                <a:cubicBezTo>
                  <a:pt x="249413" y="615419"/>
                  <a:pt x="260350" y="638728"/>
                  <a:pt x="260350" y="539750"/>
                </a:cubicBezTo>
                <a:cubicBezTo>
                  <a:pt x="260350" y="501591"/>
                  <a:pt x="263082" y="463437"/>
                  <a:pt x="266700" y="425450"/>
                </a:cubicBezTo>
                <a:cubicBezTo>
                  <a:pt x="267335" y="418787"/>
                  <a:pt x="271211" y="412836"/>
                  <a:pt x="273050" y="406400"/>
                </a:cubicBezTo>
                <a:cubicBezTo>
                  <a:pt x="275448" y="398009"/>
                  <a:pt x="277283" y="389467"/>
                  <a:pt x="279400" y="381000"/>
                </a:cubicBezTo>
                <a:cubicBezTo>
                  <a:pt x="277283" y="364067"/>
                  <a:pt x="277540" y="346664"/>
                  <a:pt x="273050" y="330200"/>
                </a:cubicBezTo>
                <a:cubicBezTo>
                  <a:pt x="271042" y="322837"/>
                  <a:pt x="267590" y="313563"/>
                  <a:pt x="260350" y="311150"/>
                </a:cubicBezTo>
                <a:cubicBezTo>
                  <a:pt x="252071" y="308390"/>
                  <a:pt x="243417" y="315383"/>
                  <a:pt x="234950" y="317500"/>
                </a:cubicBezTo>
                <a:cubicBezTo>
                  <a:pt x="220133" y="361950"/>
                  <a:pt x="234950" y="351367"/>
                  <a:pt x="203200" y="361950"/>
                </a:cubicBezTo>
                <a:cubicBezTo>
                  <a:pt x="190651" y="357767"/>
                  <a:pt x="174052" y="354091"/>
                  <a:pt x="165100" y="342900"/>
                </a:cubicBezTo>
                <a:cubicBezTo>
                  <a:pt x="130047" y="299083"/>
                  <a:pt x="194295" y="347546"/>
                  <a:pt x="139700" y="311150"/>
                </a:cubicBezTo>
                <a:cubicBezTo>
                  <a:pt x="135467" y="317500"/>
                  <a:pt x="127947" y="322627"/>
                  <a:pt x="127000" y="330200"/>
                </a:cubicBezTo>
                <a:cubicBezTo>
                  <a:pt x="125661" y="340910"/>
                  <a:pt x="130510" y="351537"/>
                  <a:pt x="133350" y="361950"/>
                </a:cubicBezTo>
                <a:cubicBezTo>
                  <a:pt x="136872" y="374865"/>
                  <a:pt x="141817" y="387350"/>
                  <a:pt x="146050" y="400050"/>
                </a:cubicBezTo>
                <a:lnTo>
                  <a:pt x="152400" y="419100"/>
                </a:lnTo>
                <a:lnTo>
                  <a:pt x="165100" y="457200"/>
                </a:lnTo>
                <a:lnTo>
                  <a:pt x="171450" y="476250"/>
                </a:lnTo>
                <a:cubicBezTo>
                  <a:pt x="169333" y="524933"/>
                  <a:pt x="168837" y="573714"/>
                  <a:pt x="165100" y="622300"/>
                </a:cubicBezTo>
                <a:cubicBezTo>
                  <a:pt x="164587" y="628974"/>
                  <a:pt x="161743" y="635363"/>
                  <a:pt x="158750" y="641350"/>
                </a:cubicBezTo>
                <a:cubicBezTo>
                  <a:pt x="144662" y="669526"/>
                  <a:pt x="142699" y="661517"/>
                  <a:pt x="107950" y="673100"/>
                </a:cubicBezTo>
                <a:lnTo>
                  <a:pt x="88900" y="679450"/>
                </a:lnTo>
                <a:cubicBezTo>
                  <a:pt x="74083" y="677333"/>
                  <a:pt x="59126" y="676035"/>
                  <a:pt x="44450" y="673100"/>
                </a:cubicBezTo>
                <a:cubicBezTo>
                  <a:pt x="37886" y="671787"/>
                  <a:pt x="30133" y="671483"/>
                  <a:pt x="25400" y="666750"/>
                </a:cubicBezTo>
                <a:cubicBezTo>
                  <a:pt x="14607" y="655957"/>
                  <a:pt x="0" y="643914"/>
                  <a:pt x="0" y="628650"/>
                </a:cubicBezTo>
                <a:lnTo>
                  <a:pt x="6350" y="622300"/>
                </a:lnTo>
                <a:close/>
              </a:path>
            </a:pathLst>
          </a:custGeom>
          <a:noFill/>
          <a:ln w="28575">
            <a:solidFill>
              <a:srgbClr val="00B0F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46" name="Заголовок 4"/>
          <p:cNvSpPr txBox="1">
            <a:spLocks/>
          </p:cNvSpPr>
          <p:nvPr/>
        </p:nvSpPr>
        <p:spPr>
          <a:xfrm>
            <a:off x="457200" y="390833"/>
            <a:ext cx="8229600" cy="1066800"/>
          </a:xfrm>
          <a:prstGeom prst="rect">
            <a:avLst/>
          </a:prstGeom>
        </p:spPr>
        <p:txBody>
          <a:bodyPr vert="horz" anchor="ct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z="4000" dirty="0" smtClean="0">
                <a:solidFill>
                  <a:schemeClr val="tx2"/>
                </a:solidFill>
                <a:latin typeface="+mj-lt"/>
                <a:ea typeface="+mj-ea"/>
                <a:cs typeface="+mj-cs"/>
              </a:rPr>
              <a:t>Обнаружение маркеров. </a:t>
            </a:r>
          </a:p>
          <a:p>
            <a:pPr marL="0" marR="0" lvl="0" indent="0" algn="l" defTabSz="914400" rtl="0" eaLnBrk="1" fontAlgn="auto" latinLnBrk="0" hangingPunct="1">
              <a:lnSpc>
                <a:spcPct val="100000"/>
              </a:lnSpc>
              <a:spcBef>
                <a:spcPct val="0"/>
              </a:spcBef>
              <a:spcAft>
                <a:spcPts val="0"/>
              </a:spcAft>
              <a:buClrTx/>
              <a:buSzTx/>
              <a:buFontTx/>
              <a:buNone/>
              <a:tabLst/>
              <a:defRPr/>
            </a:pPr>
            <a:r>
              <a:rPr lang="ru-RU" sz="4000" dirty="0" smtClean="0">
                <a:solidFill>
                  <a:schemeClr val="tx2"/>
                </a:solidFill>
                <a:latin typeface="+mj-lt"/>
                <a:ea typeface="+mj-ea"/>
                <a:cs typeface="+mj-cs"/>
              </a:rPr>
              <a:t>Дерево контуров</a:t>
            </a:r>
            <a:endParaRPr kumimoji="0" lang="ru-RU" sz="40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36" name="TextBox 35"/>
          <p:cNvSpPr txBox="1"/>
          <p:nvPr/>
        </p:nvSpPr>
        <p:spPr>
          <a:xfrm>
            <a:off x="8505372" y="6334780"/>
            <a:ext cx="638628" cy="523220"/>
          </a:xfrm>
          <a:prstGeom prst="rect">
            <a:avLst/>
          </a:prstGeom>
          <a:noFill/>
        </p:spPr>
        <p:txBody>
          <a:bodyPr wrap="square" rtlCol="0">
            <a:spAutoFit/>
          </a:bodyPr>
          <a:lstStyle/>
          <a:p>
            <a:pPr algn="ctr"/>
            <a:r>
              <a:rPr lang="ru-RU" sz="2800" b="1" dirty="0" smtClean="0"/>
              <a:t>13</a:t>
            </a:r>
            <a:endParaRPr lang="ru-RU"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4"/>
          <p:cNvSpPr>
            <a:spLocks noGrp="1"/>
          </p:cNvSpPr>
          <p:nvPr>
            <p:ph type="title"/>
          </p:nvPr>
        </p:nvSpPr>
        <p:spPr>
          <a:xfrm>
            <a:off x="457199" y="390833"/>
            <a:ext cx="9354457" cy="1066800"/>
          </a:xfrm>
        </p:spPr>
        <p:txBody>
          <a:bodyPr>
            <a:normAutofit/>
          </a:bodyPr>
          <a:lstStyle/>
          <a:p>
            <a:pPr>
              <a:lnSpc>
                <a:spcPct val="80000"/>
              </a:lnSpc>
              <a:defRPr/>
            </a:pPr>
            <a:r>
              <a:rPr lang="ru-RU" sz="3700" dirty="0" smtClean="0"/>
              <a:t>Распознавание маркеров. </a:t>
            </a:r>
            <a:br>
              <a:rPr lang="ru-RU" sz="3700" dirty="0" smtClean="0"/>
            </a:br>
            <a:r>
              <a:rPr lang="ru-RU" sz="3700" dirty="0" smtClean="0"/>
              <a:t>Задача классификации</a:t>
            </a:r>
          </a:p>
        </p:txBody>
      </p:sp>
      <p:sp>
        <p:nvSpPr>
          <p:cNvPr id="6" name="TextBox 5"/>
          <p:cNvSpPr txBox="1"/>
          <p:nvPr/>
        </p:nvSpPr>
        <p:spPr>
          <a:xfrm>
            <a:off x="5007431" y="1509485"/>
            <a:ext cx="4034971" cy="923330"/>
          </a:xfrm>
          <a:prstGeom prst="rect">
            <a:avLst/>
          </a:prstGeom>
          <a:noFill/>
        </p:spPr>
        <p:txBody>
          <a:bodyPr wrap="square" rtlCol="0">
            <a:spAutoFit/>
          </a:bodyPr>
          <a:lstStyle/>
          <a:p>
            <a:pPr>
              <a:lnSpc>
                <a:spcPct val="150000"/>
              </a:lnSpc>
              <a:buClr>
                <a:srgbClr val="00B0F0"/>
              </a:buClr>
              <a:buFont typeface="Wingdings" pitchFamily="2" charset="2"/>
              <a:buChar char="q"/>
            </a:pPr>
            <a:r>
              <a:rPr lang="ru-RU" dirty="0" smtClean="0"/>
              <a:t>Особые точки изображения</a:t>
            </a:r>
          </a:p>
          <a:p>
            <a:pPr>
              <a:lnSpc>
                <a:spcPct val="150000"/>
              </a:lnSpc>
              <a:buClr>
                <a:srgbClr val="00B0F0"/>
              </a:buClr>
              <a:buFont typeface="Wingdings" pitchFamily="2" charset="2"/>
              <a:buChar char="q"/>
            </a:pPr>
            <a:r>
              <a:rPr lang="ru-RU" dirty="0" smtClean="0"/>
              <a:t>Метод потенциальных функций</a:t>
            </a:r>
            <a:endParaRPr lang="ru-RU" dirty="0"/>
          </a:p>
        </p:txBody>
      </p:sp>
      <p:pic>
        <p:nvPicPr>
          <p:cNvPr id="7" name="Picture 12"/>
          <p:cNvPicPr>
            <a:picLocks noChangeAspect="1" noChangeArrowheads="1"/>
          </p:cNvPicPr>
          <p:nvPr/>
        </p:nvPicPr>
        <p:blipFill>
          <a:blip r:embed="rId3" cstate="print"/>
          <a:srcRect/>
          <a:stretch>
            <a:fillRect/>
          </a:stretch>
        </p:blipFill>
        <p:spPr bwMode="auto">
          <a:xfrm>
            <a:off x="361949" y="1464048"/>
            <a:ext cx="4257675" cy="5103663"/>
          </a:xfrm>
          <a:prstGeom prst="rect">
            <a:avLst/>
          </a:prstGeom>
          <a:noFill/>
          <a:ln w="9525">
            <a:noFill/>
            <a:miter lim="800000"/>
            <a:headEnd/>
            <a:tailEnd/>
          </a:ln>
          <a:effectLst/>
        </p:spPr>
      </p:pic>
      <p:sp>
        <p:nvSpPr>
          <p:cNvPr id="8" name="TextBox 7"/>
          <p:cNvSpPr txBox="1"/>
          <p:nvPr/>
        </p:nvSpPr>
        <p:spPr>
          <a:xfrm>
            <a:off x="711197" y="3396341"/>
            <a:ext cx="841829" cy="1015663"/>
          </a:xfrm>
          <a:prstGeom prst="rect">
            <a:avLst/>
          </a:prstGeom>
          <a:noFill/>
        </p:spPr>
        <p:txBody>
          <a:bodyPr wrap="square" rtlCol="0">
            <a:spAutoFit/>
          </a:bodyPr>
          <a:lstStyle/>
          <a:p>
            <a:r>
              <a:rPr lang="ru-RU" sz="6000" dirty="0" smtClean="0">
                <a:solidFill>
                  <a:srgbClr val="00B0F0"/>
                </a:solidFill>
              </a:rPr>
              <a:t>?</a:t>
            </a:r>
            <a:endParaRPr lang="ru-RU" sz="6000" dirty="0">
              <a:solidFill>
                <a:srgbClr val="00B0F0"/>
              </a:solidFill>
            </a:endParaRPr>
          </a:p>
        </p:txBody>
      </p:sp>
      <p:sp>
        <p:nvSpPr>
          <p:cNvPr id="9" name="Стрелка вправо 8"/>
          <p:cNvSpPr/>
          <p:nvPr/>
        </p:nvSpPr>
        <p:spPr>
          <a:xfrm rot="19544206">
            <a:off x="1770742" y="2539998"/>
            <a:ext cx="1451429" cy="42091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0" name="Стрелка вправо 9"/>
          <p:cNvSpPr/>
          <p:nvPr/>
        </p:nvSpPr>
        <p:spPr>
          <a:xfrm>
            <a:off x="1792513" y="3621312"/>
            <a:ext cx="1451429" cy="42091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1" name="Стрелка вправо 10"/>
          <p:cNvSpPr/>
          <p:nvPr/>
        </p:nvSpPr>
        <p:spPr>
          <a:xfrm rot="2730831">
            <a:off x="1748971" y="4811485"/>
            <a:ext cx="1451429" cy="42091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2" name="TextBox 11"/>
          <p:cNvSpPr txBox="1"/>
          <p:nvPr/>
        </p:nvSpPr>
        <p:spPr>
          <a:xfrm>
            <a:off x="8505372" y="6334780"/>
            <a:ext cx="638628" cy="523220"/>
          </a:xfrm>
          <a:prstGeom prst="rect">
            <a:avLst/>
          </a:prstGeom>
          <a:noFill/>
        </p:spPr>
        <p:txBody>
          <a:bodyPr wrap="square" rtlCol="0">
            <a:spAutoFit/>
          </a:bodyPr>
          <a:lstStyle/>
          <a:p>
            <a:pPr algn="ctr"/>
            <a:r>
              <a:rPr lang="ru-RU" sz="2800" b="1" dirty="0" smtClean="0"/>
              <a:t>14</a:t>
            </a:r>
            <a:endParaRPr lang="ru-RU"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М\Dropbox\Учеба\Курсовая 4.2 курс\картинки\выделенные особые точки\job.png"/>
          <p:cNvPicPr>
            <a:picLocks noChangeAspect="1" noChangeArrowheads="1"/>
          </p:cNvPicPr>
          <p:nvPr/>
        </p:nvPicPr>
        <p:blipFill>
          <a:blip r:embed="rId3" cstate="print"/>
          <a:srcRect/>
          <a:stretch>
            <a:fillRect/>
          </a:stretch>
        </p:blipFill>
        <p:spPr bwMode="auto">
          <a:xfrm>
            <a:off x="5646965" y="2043440"/>
            <a:ext cx="1810338" cy="17919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0" name="Picture 4" descr="C:\Users\М\Dropbox\Учеба\Курсовая 4.2 курс\картинки\выделенные особые точки\marks.png"/>
          <p:cNvPicPr>
            <a:picLocks noChangeAspect="1" noChangeArrowheads="1"/>
          </p:cNvPicPr>
          <p:nvPr/>
        </p:nvPicPr>
        <p:blipFill>
          <a:blip r:embed="rId4" cstate="print"/>
          <a:srcRect/>
          <a:stretch>
            <a:fillRect/>
          </a:stretch>
        </p:blipFill>
        <p:spPr bwMode="auto">
          <a:xfrm>
            <a:off x="5646965" y="4641717"/>
            <a:ext cx="1782535" cy="1764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3" descr="C:\Users\М\Dropbox\Учеба\Курсовая 4.2 курс\картинки\выделенные особые точки\job.png"/>
          <p:cNvPicPr>
            <a:picLocks noChangeAspect="1" noChangeArrowheads="1"/>
          </p:cNvPicPr>
          <p:nvPr/>
        </p:nvPicPr>
        <p:blipFill>
          <a:blip r:embed="rId3" cstate="print"/>
          <a:srcRect/>
          <a:stretch>
            <a:fillRect/>
          </a:stretch>
        </p:blipFill>
        <p:spPr bwMode="auto">
          <a:xfrm>
            <a:off x="268967" y="2333046"/>
            <a:ext cx="3780520" cy="3742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 name="Rectangle 5"/>
          <p:cNvSpPr>
            <a:spLocks noChangeArrowheads="1"/>
          </p:cNvSpPr>
          <p:nvPr/>
        </p:nvSpPr>
        <p:spPr bwMode="auto">
          <a:xfrm>
            <a:off x="0" y="1952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TextBox 36"/>
          <p:cNvSpPr txBox="1"/>
          <p:nvPr/>
        </p:nvSpPr>
        <p:spPr>
          <a:xfrm>
            <a:off x="5094515" y="3918857"/>
            <a:ext cx="3033485" cy="584775"/>
          </a:xfrm>
          <a:prstGeom prst="rect">
            <a:avLst/>
          </a:prstGeom>
          <a:noFill/>
        </p:spPr>
        <p:txBody>
          <a:bodyPr wrap="square" rtlCol="0">
            <a:spAutoFit/>
          </a:bodyPr>
          <a:lstStyle/>
          <a:p>
            <a:pPr algn="ctr"/>
            <a:r>
              <a:rPr lang="en-US" sz="3200" dirty="0" smtClean="0"/>
              <a:t>…</a:t>
            </a:r>
            <a:endParaRPr lang="ru-RU" sz="3200" dirty="0"/>
          </a:p>
        </p:txBody>
      </p:sp>
      <p:sp>
        <p:nvSpPr>
          <p:cNvPr id="38" name="TextBox 37"/>
          <p:cNvSpPr txBox="1"/>
          <p:nvPr/>
        </p:nvSpPr>
        <p:spPr>
          <a:xfrm>
            <a:off x="246743" y="1553029"/>
            <a:ext cx="4368800" cy="338554"/>
          </a:xfrm>
          <a:prstGeom prst="rect">
            <a:avLst/>
          </a:prstGeom>
          <a:noFill/>
        </p:spPr>
        <p:txBody>
          <a:bodyPr wrap="square" rtlCol="0">
            <a:spAutoFit/>
          </a:bodyPr>
          <a:lstStyle/>
          <a:p>
            <a:r>
              <a:rPr lang="ru-RU" sz="1600" dirty="0" smtClean="0">
                <a:latin typeface="Arial Black" pitchFamily="34" charset="0"/>
              </a:rPr>
              <a:t>Распознаваемое изображение</a:t>
            </a:r>
            <a:endParaRPr lang="ru-RU" sz="1600" dirty="0">
              <a:latin typeface="Arial Black" pitchFamily="34" charset="0"/>
            </a:endParaRPr>
          </a:p>
        </p:txBody>
      </p:sp>
      <p:sp>
        <p:nvSpPr>
          <p:cNvPr id="39" name="TextBox 38"/>
          <p:cNvSpPr txBox="1"/>
          <p:nvPr/>
        </p:nvSpPr>
        <p:spPr>
          <a:xfrm>
            <a:off x="5203355" y="1553029"/>
            <a:ext cx="4368800" cy="338554"/>
          </a:xfrm>
          <a:prstGeom prst="rect">
            <a:avLst/>
          </a:prstGeom>
          <a:noFill/>
        </p:spPr>
        <p:txBody>
          <a:bodyPr wrap="square" rtlCol="0">
            <a:spAutoFit/>
          </a:bodyPr>
          <a:lstStyle/>
          <a:p>
            <a:r>
              <a:rPr lang="ru-RU" sz="1600" dirty="0" smtClean="0">
                <a:latin typeface="Arial Black" pitchFamily="34" charset="0"/>
              </a:rPr>
              <a:t>Эталонные изображения</a:t>
            </a:r>
            <a:endParaRPr lang="ru-RU" sz="1600" dirty="0">
              <a:latin typeface="Arial Black" pitchFamily="34" charset="0"/>
            </a:endParaRPr>
          </a:p>
        </p:txBody>
      </p:sp>
      <p:cxnSp>
        <p:nvCxnSpPr>
          <p:cNvPr id="17" name="Прямая соединительная линия 16"/>
          <p:cNvCxnSpPr/>
          <p:nvPr/>
        </p:nvCxnSpPr>
        <p:spPr>
          <a:xfrm>
            <a:off x="2095500" y="3302000"/>
            <a:ext cx="5003800" cy="2628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2070100" y="3314700"/>
            <a:ext cx="5046980" cy="18364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V="1">
            <a:off x="2019300" y="3238500"/>
            <a:ext cx="4737100" cy="50800"/>
          </a:xfrm>
          <a:prstGeom prst="line">
            <a:avLst/>
          </a:prstGeom>
        </p:spPr>
        <p:style>
          <a:lnRef idx="1">
            <a:schemeClr val="accent4"/>
          </a:lnRef>
          <a:fillRef idx="0">
            <a:schemeClr val="accent4"/>
          </a:fillRef>
          <a:effectRef idx="0">
            <a:schemeClr val="accent4"/>
          </a:effectRef>
          <a:fontRef idx="minor">
            <a:schemeClr val="tx1"/>
          </a:fontRef>
        </p:style>
      </p:cxnSp>
      <p:cxnSp>
        <p:nvCxnSpPr>
          <p:cNvPr id="27" name="Прямая соединительная линия 26"/>
          <p:cNvCxnSpPr/>
          <p:nvPr/>
        </p:nvCxnSpPr>
        <p:spPr>
          <a:xfrm flipV="1">
            <a:off x="2055628" y="2491740"/>
            <a:ext cx="4444232" cy="818531"/>
          </a:xfrm>
          <a:prstGeom prst="line">
            <a:avLst/>
          </a:prstGeom>
        </p:spPr>
        <p:style>
          <a:lnRef idx="1">
            <a:schemeClr val="accent4"/>
          </a:lnRef>
          <a:fillRef idx="0">
            <a:schemeClr val="accent4"/>
          </a:fillRef>
          <a:effectRef idx="0">
            <a:schemeClr val="accent4"/>
          </a:effectRef>
          <a:fontRef idx="minor">
            <a:schemeClr val="tx1"/>
          </a:fontRef>
        </p:style>
      </p:cxnSp>
      <p:sp>
        <p:nvSpPr>
          <p:cNvPr id="30" name="Заголовок 4"/>
          <p:cNvSpPr txBox="1">
            <a:spLocks/>
          </p:cNvSpPr>
          <p:nvPr/>
        </p:nvSpPr>
        <p:spPr>
          <a:xfrm>
            <a:off x="457199" y="390833"/>
            <a:ext cx="9354457" cy="1066800"/>
          </a:xfrm>
          <a:prstGeom prst="rect">
            <a:avLst/>
          </a:prstGeom>
        </p:spPr>
        <p:txBody>
          <a:bodyPr vert="horz" anchor="ctr">
            <a:norm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ru-RU" sz="3700" b="0" i="0" u="none" strike="noStrike" kern="1200" cap="none" spc="0" normalizeH="0" baseline="0" noProof="0" smtClean="0">
                <a:ln>
                  <a:noFill/>
                </a:ln>
                <a:solidFill>
                  <a:schemeClr val="tx2"/>
                </a:solidFill>
                <a:effectLst/>
                <a:uLnTx/>
                <a:uFillTx/>
                <a:latin typeface="+mj-lt"/>
                <a:ea typeface="+mj-ea"/>
                <a:cs typeface="+mj-cs"/>
              </a:rPr>
              <a:t>Распознавание маркеров. </a:t>
            </a:r>
            <a:br>
              <a:rPr kumimoji="0" lang="ru-RU" sz="3700" b="0" i="0" u="none" strike="noStrike" kern="1200" cap="none" spc="0" normalizeH="0" baseline="0" noProof="0" smtClean="0">
                <a:ln>
                  <a:noFill/>
                </a:ln>
                <a:solidFill>
                  <a:schemeClr val="tx2"/>
                </a:solidFill>
                <a:effectLst/>
                <a:uLnTx/>
                <a:uFillTx/>
                <a:latin typeface="+mj-lt"/>
                <a:ea typeface="+mj-ea"/>
                <a:cs typeface="+mj-cs"/>
              </a:rPr>
            </a:br>
            <a:r>
              <a:rPr kumimoji="0" lang="ru-RU" sz="3700" b="0" i="0" u="none" strike="noStrike" kern="1200" cap="none" spc="0" normalizeH="0" baseline="0" noProof="0" smtClean="0">
                <a:ln>
                  <a:noFill/>
                </a:ln>
                <a:solidFill>
                  <a:schemeClr val="tx2"/>
                </a:solidFill>
                <a:effectLst/>
                <a:uLnTx/>
                <a:uFillTx/>
                <a:latin typeface="+mj-lt"/>
                <a:ea typeface="+mj-ea"/>
                <a:cs typeface="+mj-cs"/>
              </a:rPr>
              <a:t>Задача классификации</a:t>
            </a:r>
            <a:endParaRPr kumimoji="0" lang="ru-RU" sz="37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16" name="TextBox 15"/>
          <p:cNvSpPr txBox="1"/>
          <p:nvPr/>
        </p:nvSpPr>
        <p:spPr>
          <a:xfrm>
            <a:off x="8505372" y="6334780"/>
            <a:ext cx="638628" cy="523220"/>
          </a:xfrm>
          <a:prstGeom prst="rect">
            <a:avLst/>
          </a:prstGeom>
          <a:noFill/>
        </p:spPr>
        <p:txBody>
          <a:bodyPr wrap="square" rtlCol="0">
            <a:spAutoFit/>
          </a:bodyPr>
          <a:lstStyle/>
          <a:p>
            <a:pPr algn="ctr"/>
            <a:r>
              <a:rPr lang="ru-RU" sz="2800" b="1" dirty="0" smtClean="0"/>
              <a:t>15</a:t>
            </a:r>
            <a:endParaRPr lang="ru-RU"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4" name="Rectangle 16"/>
          <p:cNvSpPr>
            <a:spLocks noChangeArrowheads="1"/>
          </p:cNvSpPr>
          <p:nvPr/>
        </p:nvSpPr>
        <p:spPr bwMode="auto">
          <a:xfrm>
            <a:off x="0" y="333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187" name="Rectangle 19"/>
          <p:cNvSpPr>
            <a:spLocks noChangeArrowheads="1"/>
          </p:cNvSpPr>
          <p:nvPr/>
        </p:nvSpPr>
        <p:spPr bwMode="auto">
          <a:xfrm>
            <a:off x="0" y="3343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TextBox 54"/>
          <p:cNvSpPr txBox="1"/>
          <p:nvPr/>
        </p:nvSpPr>
        <p:spPr>
          <a:xfrm>
            <a:off x="330201" y="5902966"/>
            <a:ext cx="4238171" cy="461665"/>
          </a:xfrm>
          <a:prstGeom prst="rect">
            <a:avLst/>
          </a:prstGeom>
          <a:noFill/>
        </p:spPr>
        <p:txBody>
          <a:bodyPr wrap="square" rtlCol="0">
            <a:spAutoFit/>
          </a:bodyPr>
          <a:lstStyle/>
          <a:p>
            <a:pPr algn="r"/>
            <a:r>
              <a:rPr lang="ru-RU" sz="2400" dirty="0" smtClean="0">
                <a:solidFill>
                  <a:srgbClr val="00B0F0"/>
                </a:solidFill>
              </a:rPr>
              <a:t>Формула расчета потенциала</a:t>
            </a:r>
            <a:r>
              <a:rPr lang="en-US" sz="2400" dirty="0" smtClean="0">
                <a:solidFill>
                  <a:srgbClr val="00B0F0"/>
                </a:solidFill>
              </a:rPr>
              <a:t>:</a:t>
            </a:r>
            <a:endParaRPr lang="ru-RU" sz="2400" dirty="0">
              <a:solidFill>
                <a:srgbClr val="00B0F0"/>
              </a:solidFill>
            </a:endParaRPr>
          </a:p>
        </p:txBody>
      </p:sp>
      <p:pic>
        <p:nvPicPr>
          <p:cNvPr id="37" name="Picture 4" descr="C:\Users\М\Dropbox\Учеба\Курсовая 4.2 курс\картинки\выделенные особые точки\marks.png"/>
          <p:cNvPicPr>
            <a:picLocks noChangeAspect="1" noChangeArrowheads="1"/>
          </p:cNvPicPr>
          <p:nvPr/>
        </p:nvPicPr>
        <p:blipFill>
          <a:blip r:embed="rId3" cstate="print"/>
          <a:srcRect/>
          <a:stretch>
            <a:fillRect/>
          </a:stretch>
        </p:blipFill>
        <p:spPr bwMode="auto">
          <a:xfrm>
            <a:off x="5468794" y="1429506"/>
            <a:ext cx="2828116" cy="27992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 name="Picture 3" descr="C:\Users\М\Dropbox\Учеба\Курсовая 4.2 курс\картинки\выделенные особые точки\job.png"/>
          <p:cNvPicPr>
            <a:picLocks noChangeAspect="1" noChangeArrowheads="1"/>
          </p:cNvPicPr>
          <p:nvPr/>
        </p:nvPicPr>
        <p:blipFill>
          <a:blip r:embed="rId4" cstate="print"/>
          <a:srcRect/>
          <a:stretch>
            <a:fillRect/>
          </a:stretch>
        </p:blipFill>
        <p:spPr bwMode="auto">
          <a:xfrm>
            <a:off x="732760" y="1606550"/>
            <a:ext cx="2720854" cy="2693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40" name="Прямая соединительная линия 39"/>
          <p:cNvCxnSpPr/>
          <p:nvPr/>
        </p:nvCxnSpPr>
        <p:spPr>
          <a:xfrm flipV="1">
            <a:off x="2387600" y="2247900"/>
            <a:ext cx="5397500" cy="355600"/>
          </a:xfrm>
          <a:prstGeom prst="line">
            <a:avLst/>
          </a:prstGeom>
        </p:spPr>
        <p:style>
          <a:lnRef idx="3">
            <a:schemeClr val="accent1"/>
          </a:lnRef>
          <a:fillRef idx="0">
            <a:schemeClr val="accent1"/>
          </a:fillRef>
          <a:effectRef idx="2">
            <a:schemeClr val="accent1"/>
          </a:effectRef>
          <a:fontRef idx="minor">
            <a:schemeClr val="tx1"/>
          </a:fontRef>
        </p:style>
      </p:cxnSp>
      <p:cxnSp>
        <p:nvCxnSpPr>
          <p:cNvPr id="42" name="Прямая соединительная линия 41"/>
          <p:cNvCxnSpPr/>
          <p:nvPr/>
        </p:nvCxnSpPr>
        <p:spPr>
          <a:xfrm flipV="1">
            <a:off x="2409825" y="2197100"/>
            <a:ext cx="3559175" cy="403225"/>
          </a:xfrm>
          <a:prstGeom prst="line">
            <a:avLst/>
          </a:prstGeom>
        </p:spPr>
        <p:style>
          <a:lnRef idx="3">
            <a:schemeClr val="accent1"/>
          </a:lnRef>
          <a:fillRef idx="0">
            <a:schemeClr val="accent1"/>
          </a:fillRef>
          <a:effectRef idx="2">
            <a:schemeClr val="accent1"/>
          </a:effectRef>
          <a:fontRef idx="minor">
            <a:schemeClr val="tx1"/>
          </a:fontRef>
        </p:style>
      </p:cxnSp>
      <p:cxnSp>
        <p:nvCxnSpPr>
          <p:cNvPr id="48" name="Прямая соединительная линия 47"/>
          <p:cNvCxnSpPr/>
          <p:nvPr/>
        </p:nvCxnSpPr>
        <p:spPr>
          <a:xfrm>
            <a:off x="2298700" y="2349500"/>
            <a:ext cx="3708400" cy="1130300"/>
          </a:xfrm>
          <a:prstGeom prst="line">
            <a:avLst/>
          </a:prstGeom>
        </p:spPr>
        <p:style>
          <a:lnRef idx="1">
            <a:schemeClr val="accent3"/>
          </a:lnRef>
          <a:fillRef idx="0">
            <a:schemeClr val="accent3"/>
          </a:fillRef>
          <a:effectRef idx="0">
            <a:schemeClr val="accent3"/>
          </a:effectRef>
          <a:fontRef idx="minor">
            <a:schemeClr val="tx1"/>
          </a:fontRef>
        </p:style>
      </p:cxnSp>
      <p:cxnSp>
        <p:nvCxnSpPr>
          <p:cNvPr id="53" name="Прямая соединительная линия 52"/>
          <p:cNvCxnSpPr/>
          <p:nvPr/>
        </p:nvCxnSpPr>
        <p:spPr>
          <a:xfrm>
            <a:off x="2298700" y="2349500"/>
            <a:ext cx="5486400" cy="1117600"/>
          </a:xfrm>
          <a:prstGeom prst="line">
            <a:avLst/>
          </a:prstGeom>
        </p:spPr>
        <p:style>
          <a:lnRef idx="1">
            <a:schemeClr val="accent3"/>
          </a:lnRef>
          <a:fillRef idx="0">
            <a:schemeClr val="accent3"/>
          </a:fillRef>
          <a:effectRef idx="0">
            <a:schemeClr val="accent3"/>
          </a:effectRef>
          <a:fontRef idx="minor">
            <a:schemeClr val="tx1"/>
          </a:fontRef>
        </p:style>
      </p:cxnSp>
      <p:sp>
        <p:nvSpPr>
          <p:cNvPr id="56" name="TextBox 55"/>
          <p:cNvSpPr txBox="1"/>
          <p:nvPr/>
        </p:nvSpPr>
        <p:spPr>
          <a:xfrm>
            <a:off x="381001" y="4861566"/>
            <a:ext cx="4238171" cy="461665"/>
          </a:xfrm>
          <a:prstGeom prst="rect">
            <a:avLst/>
          </a:prstGeom>
          <a:noFill/>
        </p:spPr>
        <p:txBody>
          <a:bodyPr wrap="square" rtlCol="0">
            <a:spAutoFit/>
          </a:bodyPr>
          <a:lstStyle/>
          <a:p>
            <a:pPr algn="r"/>
            <a:r>
              <a:rPr lang="ru-RU" sz="2400" dirty="0" smtClean="0">
                <a:solidFill>
                  <a:srgbClr val="00B0F0"/>
                </a:solidFill>
              </a:rPr>
              <a:t>Формула фильтрации</a:t>
            </a:r>
            <a:r>
              <a:rPr lang="en-US" sz="2400" dirty="0" smtClean="0">
                <a:solidFill>
                  <a:srgbClr val="00B0F0"/>
                </a:solidFill>
              </a:rPr>
              <a:t>:</a:t>
            </a:r>
            <a:endParaRPr lang="ru-RU" sz="2400" dirty="0">
              <a:solidFill>
                <a:srgbClr val="00B0F0"/>
              </a:solidFill>
            </a:endParaRPr>
          </a:p>
        </p:txBody>
      </p:sp>
      <p:sp>
        <p:nvSpPr>
          <p:cNvPr id="3379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3796" name="Rectangle 4"/>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3797"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564083" y="2045442"/>
            <a:ext cx="208067" cy="246937"/>
          </a:xfrm>
          <a:prstGeom prst="rect">
            <a:avLst/>
          </a:prstGeom>
          <a:noFill/>
        </p:spPr>
      </p:pic>
      <p:sp>
        <p:nvSpPr>
          <p:cNvPr id="338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3799"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43073" y="2226791"/>
            <a:ext cx="209435" cy="248561"/>
          </a:xfrm>
          <a:prstGeom prst="rect">
            <a:avLst/>
          </a:prstGeom>
          <a:noFill/>
        </p:spPr>
      </p:pic>
      <p:grpSp>
        <p:nvGrpSpPr>
          <p:cNvPr id="62" name="Группа 61"/>
          <p:cNvGrpSpPr/>
          <p:nvPr/>
        </p:nvGrpSpPr>
        <p:grpSpPr>
          <a:xfrm>
            <a:off x="4572000" y="5551715"/>
            <a:ext cx="2162629" cy="998744"/>
            <a:chOff x="4572000" y="5551715"/>
            <a:chExt cx="2162629" cy="998744"/>
          </a:xfrm>
        </p:grpSpPr>
        <p:sp>
          <p:nvSpPr>
            <p:cNvPr id="33802" name="Rectangle 10"/>
            <p:cNvSpPr>
              <a:spLocks noChangeArrowheads="1"/>
            </p:cNvSpPr>
            <p:nvPr/>
          </p:nvSpPr>
          <p:spPr bwMode="auto">
            <a:xfrm>
              <a:off x="4572000" y="5819783"/>
              <a:ext cx="82731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3801"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007429" y="5551715"/>
              <a:ext cx="1727200" cy="998744"/>
            </a:xfrm>
            <a:prstGeom prst="rect">
              <a:avLst/>
            </a:prstGeom>
            <a:noFill/>
          </p:spPr>
        </p:pic>
      </p:grpSp>
      <p:sp>
        <p:nvSpPr>
          <p:cNvPr id="33803" name="Rectangle 11"/>
          <p:cNvSpPr>
            <a:spLocks noChangeArrowheads="1"/>
          </p:cNvSpPr>
          <p:nvPr/>
        </p:nvSpPr>
        <p:spPr bwMode="auto">
          <a:xfrm>
            <a:off x="0" y="3343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10"/>
          <p:cNvSpPr>
            <a:spLocks noChangeArrowheads="1"/>
          </p:cNvSpPr>
          <p:nvPr/>
        </p:nvSpPr>
        <p:spPr bwMode="auto">
          <a:xfrm>
            <a:off x="4579255" y="4811041"/>
            <a:ext cx="1603829"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t>
            </a:r>
            <a:r>
              <a:rPr lang="en-US" sz="3600" dirty="0" smtClean="0">
                <a:latin typeface="Calibri" pitchFamily="34" charset="0"/>
                <a:ea typeface="Calibri" pitchFamily="34" charset="0"/>
                <a:cs typeface="Times New Roman" pitchFamily="18" charset="0"/>
              </a:rPr>
              <a:t>DF=</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80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3804" name="Picture 1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776686" y="4680859"/>
            <a:ext cx="2207614" cy="791028"/>
          </a:xfrm>
          <a:prstGeom prst="rect">
            <a:avLst/>
          </a:prstGeom>
          <a:noFill/>
        </p:spPr>
      </p:pic>
      <p:sp>
        <p:nvSpPr>
          <p:cNvPr id="33806" name="Rectangle 14"/>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Заголовок 4"/>
          <p:cNvSpPr>
            <a:spLocks noGrp="1"/>
          </p:cNvSpPr>
          <p:nvPr>
            <p:ph type="title"/>
          </p:nvPr>
        </p:nvSpPr>
        <p:spPr>
          <a:xfrm>
            <a:off x="457199" y="390833"/>
            <a:ext cx="9354457" cy="1066800"/>
          </a:xfrm>
        </p:spPr>
        <p:txBody>
          <a:bodyPr>
            <a:normAutofit/>
          </a:bodyPr>
          <a:lstStyle/>
          <a:p>
            <a:pPr>
              <a:lnSpc>
                <a:spcPct val="80000"/>
              </a:lnSpc>
              <a:defRPr/>
            </a:pPr>
            <a:r>
              <a:rPr lang="ru-RU" sz="3700" dirty="0" smtClean="0"/>
              <a:t>Распознавание маркеров. </a:t>
            </a:r>
            <a:br>
              <a:rPr lang="ru-RU" sz="3700" dirty="0" smtClean="0"/>
            </a:br>
            <a:r>
              <a:rPr lang="ru-RU" sz="3700" dirty="0" smtClean="0"/>
              <a:t>Задача классификации</a:t>
            </a:r>
          </a:p>
        </p:txBody>
      </p:sp>
      <p:cxnSp>
        <p:nvCxnSpPr>
          <p:cNvPr id="69" name="Прямая соединительная линия 68"/>
          <p:cNvCxnSpPr/>
          <p:nvPr/>
        </p:nvCxnSpPr>
        <p:spPr>
          <a:xfrm flipV="1">
            <a:off x="2686050" y="2647950"/>
            <a:ext cx="3267075" cy="381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70" name="Прямая соединительная линия 69"/>
          <p:cNvCxnSpPr/>
          <p:nvPr/>
        </p:nvCxnSpPr>
        <p:spPr>
          <a:xfrm flipV="1">
            <a:off x="2705100" y="2857500"/>
            <a:ext cx="4133850" cy="171450"/>
          </a:xfrm>
          <a:prstGeom prst="line">
            <a:avLst/>
          </a:prstGeom>
        </p:spPr>
        <p:style>
          <a:lnRef idx="1">
            <a:schemeClr val="accent5"/>
          </a:lnRef>
          <a:fillRef idx="0">
            <a:schemeClr val="accent5"/>
          </a:fillRef>
          <a:effectRef idx="0">
            <a:schemeClr val="accent5"/>
          </a:effectRef>
          <a:fontRef idx="minor">
            <a:schemeClr val="tx1"/>
          </a:fontRef>
        </p:style>
      </p:cxnSp>
      <p:sp>
        <p:nvSpPr>
          <p:cNvPr id="29" name="TextBox 28"/>
          <p:cNvSpPr txBox="1"/>
          <p:nvPr/>
        </p:nvSpPr>
        <p:spPr>
          <a:xfrm>
            <a:off x="8505372" y="6334780"/>
            <a:ext cx="638628" cy="523220"/>
          </a:xfrm>
          <a:prstGeom prst="rect">
            <a:avLst/>
          </a:prstGeom>
          <a:noFill/>
        </p:spPr>
        <p:txBody>
          <a:bodyPr wrap="square" rtlCol="0">
            <a:spAutoFit/>
          </a:bodyPr>
          <a:lstStyle/>
          <a:p>
            <a:pPr algn="ctr"/>
            <a:r>
              <a:rPr lang="ru-RU" sz="2800" b="1" dirty="0" smtClean="0"/>
              <a:t>16</a:t>
            </a:r>
            <a:endParaRPr lang="ru-RU"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811274"/>
            <a:ext cx="8229600" cy="4325112"/>
          </a:xfrm>
        </p:spPr>
        <p:txBody>
          <a:bodyPr>
            <a:normAutofit fontScale="70000" lnSpcReduction="20000"/>
          </a:bodyPr>
          <a:lstStyle/>
          <a:p>
            <a:pPr>
              <a:lnSpc>
                <a:spcPct val="160000"/>
              </a:lnSpc>
            </a:pPr>
            <a:r>
              <a:rPr lang="ru-RU" dirty="0" smtClean="0"/>
              <a:t>Язык разработки </a:t>
            </a:r>
            <a:r>
              <a:rPr lang="en-US" dirty="0" smtClean="0"/>
              <a:t>Java</a:t>
            </a:r>
            <a:r>
              <a:rPr lang="ru-RU" dirty="0" smtClean="0"/>
              <a:t>, С++</a:t>
            </a:r>
            <a:endParaRPr lang="en-US" dirty="0" smtClean="0"/>
          </a:p>
          <a:p>
            <a:pPr>
              <a:lnSpc>
                <a:spcPct val="160000"/>
              </a:lnSpc>
            </a:pPr>
            <a:r>
              <a:rPr lang="ru-RU" dirty="0" smtClean="0"/>
              <a:t>Используемая библиотека</a:t>
            </a:r>
            <a:r>
              <a:rPr lang="en-US" dirty="0" smtClean="0"/>
              <a:t>:</a:t>
            </a:r>
            <a:r>
              <a:rPr lang="ru-RU" dirty="0" smtClean="0"/>
              <a:t> </a:t>
            </a:r>
            <a:r>
              <a:rPr lang="en-US" dirty="0" err="1" smtClean="0"/>
              <a:t>OpenCV</a:t>
            </a:r>
            <a:r>
              <a:rPr lang="en-US" dirty="0" smtClean="0"/>
              <a:t> 2.4.3 </a:t>
            </a:r>
          </a:p>
          <a:p>
            <a:pPr>
              <a:lnSpc>
                <a:spcPct val="160000"/>
              </a:lnSpc>
              <a:spcBef>
                <a:spcPts val="0"/>
              </a:spcBef>
            </a:pPr>
            <a:r>
              <a:rPr lang="ru-RU" dirty="0" smtClean="0"/>
              <a:t>Устройства для тестирования</a:t>
            </a:r>
            <a:r>
              <a:rPr lang="en-US" dirty="0" smtClean="0"/>
              <a:t>: </a:t>
            </a:r>
            <a:r>
              <a:rPr lang="ru-RU" dirty="0" smtClean="0"/>
              <a:t>мобильные устройства на базе </a:t>
            </a:r>
            <a:r>
              <a:rPr lang="en-US" dirty="0" smtClean="0"/>
              <a:t>Android</a:t>
            </a:r>
            <a:endParaRPr lang="ru-RU" dirty="0" smtClean="0"/>
          </a:p>
          <a:p>
            <a:pPr>
              <a:lnSpc>
                <a:spcPct val="160000"/>
              </a:lnSpc>
              <a:buNone/>
            </a:pPr>
            <a:endParaRPr lang="en-US" dirty="0" smtClean="0"/>
          </a:p>
          <a:p>
            <a:pPr>
              <a:lnSpc>
                <a:spcPct val="160000"/>
              </a:lnSpc>
            </a:pPr>
            <a:r>
              <a:rPr lang="ru-RU" dirty="0" smtClean="0"/>
              <a:t>Объем тестовой выборки более 10000 изображений</a:t>
            </a:r>
          </a:p>
          <a:p>
            <a:pPr>
              <a:lnSpc>
                <a:spcPct val="160000"/>
              </a:lnSpc>
            </a:pPr>
            <a:r>
              <a:rPr lang="ru-RU" dirty="0" smtClean="0"/>
              <a:t>Характеристики выборки</a:t>
            </a:r>
            <a:r>
              <a:rPr lang="en-US" dirty="0" smtClean="0"/>
              <a:t>:</a:t>
            </a:r>
          </a:p>
          <a:p>
            <a:pPr lvl="1"/>
            <a:r>
              <a:rPr lang="ru-RU" sz="2200" dirty="0" smtClean="0"/>
              <a:t>Угол обзора(до 80° от перпендикуляра к плоскости)</a:t>
            </a:r>
          </a:p>
          <a:p>
            <a:pPr lvl="1"/>
            <a:r>
              <a:rPr lang="ru-RU" sz="2200" dirty="0" smtClean="0"/>
              <a:t>Масштаб (маркера занимает от 10% изображения)</a:t>
            </a:r>
          </a:p>
          <a:p>
            <a:pPr lvl="1"/>
            <a:r>
              <a:rPr lang="ru-RU" sz="2200" dirty="0" smtClean="0"/>
              <a:t>Освещенность</a:t>
            </a:r>
            <a:r>
              <a:rPr lang="en-US" sz="2200" dirty="0" smtClean="0"/>
              <a:t>(</a:t>
            </a:r>
            <a:r>
              <a:rPr lang="ru-RU" sz="2200" dirty="0" smtClean="0"/>
              <a:t>офисное освещение и ниже</a:t>
            </a:r>
            <a:r>
              <a:rPr lang="en-US" sz="2200" dirty="0" smtClean="0"/>
              <a:t>)</a:t>
            </a:r>
            <a:endParaRPr lang="ru-RU" sz="2200" dirty="0" smtClean="0"/>
          </a:p>
          <a:p>
            <a:pPr lvl="1"/>
            <a:r>
              <a:rPr lang="ru-RU" sz="2200" dirty="0" smtClean="0"/>
              <a:t>Разрешающая способность видеокамеры(</a:t>
            </a:r>
            <a:r>
              <a:rPr lang="en-US" sz="2200" dirty="0" smtClean="0"/>
              <a:t>5mpx, 8mpx</a:t>
            </a:r>
            <a:r>
              <a:rPr lang="ru-RU" sz="2200" dirty="0" smtClean="0"/>
              <a:t>)</a:t>
            </a:r>
          </a:p>
        </p:txBody>
      </p:sp>
      <p:sp>
        <p:nvSpPr>
          <p:cNvPr id="4" name="Заголовок 4"/>
          <p:cNvSpPr>
            <a:spLocks noGrp="1"/>
          </p:cNvSpPr>
          <p:nvPr>
            <p:ph type="title"/>
          </p:nvPr>
        </p:nvSpPr>
        <p:spPr>
          <a:xfrm>
            <a:off x="457200" y="390833"/>
            <a:ext cx="8229600" cy="1066800"/>
          </a:xfrm>
        </p:spPr>
        <p:txBody>
          <a:bodyPr>
            <a:normAutofit/>
          </a:bodyPr>
          <a:lstStyle/>
          <a:p>
            <a:r>
              <a:rPr lang="ru-RU" dirty="0" smtClean="0"/>
              <a:t>Реализация и тестирование</a:t>
            </a:r>
          </a:p>
        </p:txBody>
      </p:sp>
      <p:sp>
        <p:nvSpPr>
          <p:cNvPr id="5" name="TextBox 4"/>
          <p:cNvSpPr txBox="1"/>
          <p:nvPr/>
        </p:nvSpPr>
        <p:spPr>
          <a:xfrm>
            <a:off x="8505372" y="6334780"/>
            <a:ext cx="638628" cy="523220"/>
          </a:xfrm>
          <a:prstGeom prst="rect">
            <a:avLst/>
          </a:prstGeom>
          <a:noFill/>
        </p:spPr>
        <p:txBody>
          <a:bodyPr wrap="square" rtlCol="0">
            <a:spAutoFit/>
          </a:bodyPr>
          <a:lstStyle/>
          <a:p>
            <a:pPr algn="ctr"/>
            <a:r>
              <a:rPr lang="ru-RU" sz="2800" b="1" dirty="0" smtClean="0"/>
              <a:t>17</a:t>
            </a:r>
            <a:endParaRPr lang="ru-RU"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390833"/>
            <a:ext cx="8229600" cy="1066800"/>
          </a:xfrm>
        </p:spPr>
        <p:txBody>
          <a:bodyPr/>
          <a:lstStyle/>
          <a:p>
            <a:r>
              <a:rPr lang="ru-RU" dirty="0" smtClean="0"/>
              <a:t>Текущее состояние доски</a:t>
            </a:r>
            <a:endParaRPr lang="ru-RU" dirty="0"/>
          </a:p>
        </p:txBody>
      </p:sp>
      <p:pic>
        <p:nvPicPr>
          <p:cNvPr id="4" name="Picture 2" descr="C:\Users\Irina Shaidurova\Desktop\защита\Фото0140.jpg"/>
          <p:cNvPicPr>
            <a:picLocks noChangeAspect="1" noChangeArrowheads="1"/>
          </p:cNvPicPr>
          <p:nvPr/>
        </p:nvPicPr>
        <p:blipFill>
          <a:blip r:embed="rId3" cstate="print"/>
          <a:srcRect/>
          <a:stretch>
            <a:fillRect/>
          </a:stretch>
        </p:blipFill>
        <p:spPr bwMode="auto">
          <a:xfrm>
            <a:off x="592085" y="1230923"/>
            <a:ext cx="8129885" cy="5390998"/>
          </a:xfrm>
          <a:prstGeom prst="rect">
            <a:avLst/>
          </a:prstGeom>
          <a:ln>
            <a:noFill/>
          </a:ln>
          <a:effectLst>
            <a:softEdge rad="112500"/>
          </a:effectLst>
        </p:spPr>
      </p:pic>
      <p:sp>
        <p:nvSpPr>
          <p:cNvPr id="7" name="TextBox 6"/>
          <p:cNvSpPr txBox="1"/>
          <p:nvPr/>
        </p:nvSpPr>
        <p:spPr>
          <a:xfrm>
            <a:off x="8505372" y="6334780"/>
            <a:ext cx="638628" cy="523220"/>
          </a:xfrm>
          <a:prstGeom prst="rect">
            <a:avLst/>
          </a:prstGeom>
          <a:noFill/>
        </p:spPr>
        <p:txBody>
          <a:bodyPr wrap="square" rtlCol="0">
            <a:spAutoFit/>
          </a:bodyPr>
          <a:lstStyle/>
          <a:p>
            <a:pPr algn="ctr"/>
            <a:r>
              <a:rPr lang="ru-RU" sz="2800" b="1" dirty="0" smtClean="0"/>
              <a:t>1</a:t>
            </a:r>
            <a:endParaRPr lang="ru-RU"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4"/>
          <p:cNvSpPr>
            <a:spLocks noGrp="1"/>
          </p:cNvSpPr>
          <p:nvPr>
            <p:ph type="title"/>
          </p:nvPr>
        </p:nvSpPr>
        <p:spPr>
          <a:xfrm>
            <a:off x="457200" y="390833"/>
            <a:ext cx="8229600" cy="1066800"/>
          </a:xfrm>
        </p:spPr>
        <p:txBody>
          <a:bodyPr>
            <a:normAutofit/>
          </a:bodyPr>
          <a:lstStyle/>
          <a:p>
            <a:r>
              <a:rPr lang="ru-RU" dirty="0" smtClean="0"/>
              <a:t>Тестирование </a:t>
            </a:r>
          </a:p>
        </p:txBody>
      </p:sp>
      <p:graphicFrame>
        <p:nvGraphicFramePr>
          <p:cNvPr id="4" name="Диаграмма 3"/>
          <p:cNvGraphicFramePr/>
          <p:nvPr/>
        </p:nvGraphicFramePr>
        <p:xfrm>
          <a:off x="573314" y="1416050"/>
          <a:ext cx="8113486" cy="2748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5"/>
          <p:cNvGraphicFramePr/>
          <p:nvPr/>
        </p:nvGraphicFramePr>
        <p:xfrm>
          <a:off x="573314" y="4109357"/>
          <a:ext cx="8113486" cy="2748643"/>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8505372" y="6334780"/>
            <a:ext cx="638628" cy="523220"/>
          </a:xfrm>
          <a:prstGeom prst="rect">
            <a:avLst/>
          </a:prstGeom>
          <a:noFill/>
        </p:spPr>
        <p:txBody>
          <a:bodyPr wrap="square" rtlCol="0">
            <a:spAutoFit/>
          </a:bodyPr>
          <a:lstStyle/>
          <a:p>
            <a:pPr algn="ctr"/>
            <a:r>
              <a:rPr lang="ru-RU" sz="2800" b="1" dirty="0" smtClean="0"/>
              <a:t>18</a:t>
            </a:r>
            <a:endParaRPr lang="ru-RU"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nvGraphicFramePr>
        <p:xfrm>
          <a:off x="595086" y="2104571"/>
          <a:ext cx="7982857" cy="4390571"/>
        </p:xfrm>
        <a:graphic>
          <a:graphicData uri="http://schemas.openxmlformats.org/drawingml/2006/chart">
            <c:chart xmlns:c="http://schemas.openxmlformats.org/drawingml/2006/chart" xmlns:r="http://schemas.openxmlformats.org/officeDocument/2006/relationships" r:id="rId3"/>
          </a:graphicData>
        </a:graphic>
      </p:graphicFrame>
      <p:sp>
        <p:nvSpPr>
          <p:cNvPr id="8" name="Заголовок 4"/>
          <p:cNvSpPr>
            <a:spLocks noGrp="1"/>
          </p:cNvSpPr>
          <p:nvPr>
            <p:ph type="title"/>
          </p:nvPr>
        </p:nvSpPr>
        <p:spPr>
          <a:xfrm>
            <a:off x="457200" y="390833"/>
            <a:ext cx="8229600" cy="1066800"/>
          </a:xfrm>
        </p:spPr>
        <p:txBody>
          <a:bodyPr>
            <a:normAutofit fontScale="90000"/>
          </a:bodyPr>
          <a:lstStyle/>
          <a:p>
            <a:r>
              <a:rPr lang="ru-RU" dirty="0" smtClean="0"/>
              <a:t>Тестирование. Усредненный результат</a:t>
            </a:r>
          </a:p>
        </p:txBody>
      </p:sp>
      <p:sp>
        <p:nvSpPr>
          <p:cNvPr id="4" name="TextBox 3"/>
          <p:cNvSpPr txBox="1"/>
          <p:nvPr/>
        </p:nvSpPr>
        <p:spPr>
          <a:xfrm>
            <a:off x="8505372" y="6334780"/>
            <a:ext cx="638628" cy="523220"/>
          </a:xfrm>
          <a:prstGeom prst="rect">
            <a:avLst/>
          </a:prstGeom>
          <a:noFill/>
        </p:spPr>
        <p:txBody>
          <a:bodyPr wrap="square" rtlCol="0">
            <a:spAutoFit/>
          </a:bodyPr>
          <a:lstStyle/>
          <a:p>
            <a:pPr algn="ctr"/>
            <a:r>
              <a:rPr lang="ru-RU" sz="2800" b="1" dirty="0" smtClean="0"/>
              <a:t>19</a:t>
            </a:r>
            <a:endParaRPr lang="ru-RU"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4"/>
          <p:cNvSpPr>
            <a:spLocks noGrp="1"/>
          </p:cNvSpPr>
          <p:nvPr>
            <p:ph type="title"/>
          </p:nvPr>
        </p:nvSpPr>
        <p:spPr>
          <a:xfrm>
            <a:off x="457200" y="390833"/>
            <a:ext cx="8229600" cy="1066800"/>
          </a:xfrm>
        </p:spPr>
        <p:txBody>
          <a:bodyPr>
            <a:normAutofit/>
          </a:bodyPr>
          <a:lstStyle/>
          <a:p>
            <a:r>
              <a:rPr lang="ru-RU" dirty="0" smtClean="0"/>
              <a:t>Оптимизация</a:t>
            </a:r>
          </a:p>
        </p:txBody>
      </p:sp>
      <p:grpSp>
        <p:nvGrpSpPr>
          <p:cNvPr id="15" name="Группа 14"/>
          <p:cNvGrpSpPr/>
          <p:nvPr/>
        </p:nvGrpSpPr>
        <p:grpSpPr>
          <a:xfrm>
            <a:off x="438150" y="1809750"/>
            <a:ext cx="2476500" cy="1619250"/>
            <a:chOff x="400050" y="2533650"/>
            <a:chExt cx="4191000" cy="2952750"/>
          </a:xfrm>
        </p:grpSpPr>
        <p:sp>
          <p:nvSpPr>
            <p:cNvPr id="11" name="Прямоугольник 10"/>
            <p:cNvSpPr/>
            <p:nvPr/>
          </p:nvSpPr>
          <p:spPr>
            <a:xfrm>
              <a:off x="400050" y="2533650"/>
              <a:ext cx="4191000" cy="29527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9" name="Picture 3"/>
            <p:cNvPicPr>
              <a:picLocks noChangeAspect="1" noChangeArrowheads="1"/>
            </p:cNvPicPr>
            <p:nvPr/>
          </p:nvPicPr>
          <p:blipFill>
            <a:blip r:embed="rId3" cstate="print"/>
            <a:srcRect/>
            <a:stretch>
              <a:fillRect/>
            </a:stretch>
          </p:blipFill>
          <p:spPr bwMode="auto">
            <a:xfrm>
              <a:off x="2139315" y="3174365"/>
              <a:ext cx="1416685" cy="1416685"/>
            </a:xfrm>
            <a:prstGeom prst="rect">
              <a:avLst/>
            </a:prstGeom>
            <a:noFill/>
            <a:ln w="9525">
              <a:noFill/>
              <a:miter lim="800000"/>
              <a:headEnd/>
              <a:tailEnd/>
            </a:ln>
            <a:effectLst/>
          </p:spPr>
        </p:pic>
        <p:pic>
          <p:nvPicPr>
            <p:cNvPr id="10" name="Picture 6"/>
            <p:cNvPicPr>
              <a:picLocks noChangeAspect="1" noChangeArrowheads="1"/>
            </p:cNvPicPr>
            <p:nvPr/>
          </p:nvPicPr>
          <p:blipFill>
            <a:blip r:embed="rId4" cstate="print"/>
            <a:srcRect/>
            <a:stretch>
              <a:fillRect/>
            </a:stretch>
          </p:blipFill>
          <p:spPr bwMode="auto">
            <a:xfrm>
              <a:off x="546735" y="2717165"/>
              <a:ext cx="1416685" cy="1416685"/>
            </a:xfrm>
            <a:prstGeom prst="rect">
              <a:avLst/>
            </a:prstGeom>
            <a:noFill/>
            <a:ln w="9525">
              <a:noFill/>
              <a:miter lim="800000"/>
              <a:headEnd/>
              <a:tailEnd/>
            </a:ln>
            <a:effectLst/>
          </p:spPr>
        </p:pic>
      </p:grpSp>
      <p:grpSp>
        <p:nvGrpSpPr>
          <p:cNvPr id="16" name="Группа 15"/>
          <p:cNvGrpSpPr/>
          <p:nvPr/>
        </p:nvGrpSpPr>
        <p:grpSpPr>
          <a:xfrm>
            <a:off x="3733800" y="3086100"/>
            <a:ext cx="4191000" cy="2952750"/>
            <a:chOff x="4724400" y="2571750"/>
            <a:chExt cx="4191000" cy="2952750"/>
          </a:xfrm>
        </p:grpSpPr>
        <p:sp>
          <p:nvSpPr>
            <p:cNvPr id="12" name="Прямоугольник 11"/>
            <p:cNvSpPr/>
            <p:nvPr/>
          </p:nvSpPr>
          <p:spPr>
            <a:xfrm>
              <a:off x="4724400" y="2571750"/>
              <a:ext cx="4191000" cy="29527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13" name="Picture 3"/>
            <p:cNvPicPr>
              <a:picLocks noChangeAspect="1" noChangeArrowheads="1"/>
            </p:cNvPicPr>
            <p:nvPr/>
          </p:nvPicPr>
          <p:blipFill>
            <a:blip r:embed="rId3" cstate="print"/>
            <a:srcRect/>
            <a:stretch>
              <a:fillRect/>
            </a:stretch>
          </p:blipFill>
          <p:spPr bwMode="auto">
            <a:xfrm>
              <a:off x="6463665" y="3841115"/>
              <a:ext cx="1416685" cy="1416685"/>
            </a:xfrm>
            <a:prstGeom prst="rect">
              <a:avLst/>
            </a:prstGeom>
            <a:noFill/>
            <a:ln w="9525">
              <a:noFill/>
              <a:miter lim="800000"/>
              <a:headEnd/>
              <a:tailEnd/>
            </a:ln>
            <a:effectLst/>
          </p:spPr>
        </p:pic>
        <p:pic>
          <p:nvPicPr>
            <p:cNvPr id="14" name="Picture 6"/>
            <p:cNvPicPr>
              <a:picLocks noChangeAspect="1" noChangeArrowheads="1"/>
            </p:cNvPicPr>
            <p:nvPr/>
          </p:nvPicPr>
          <p:blipFill>
            <a:blip r:embed="rId4" cstate="print"/>
            <a:srcRect/>
            <a:stretch>
              <a:fillRect/>
            </a:stretch>
          </p:blipFill>
          <p:spPr bwMode="auto">
            <a:xfrm>
              <a:off x="4871085" y="3383915"/>
              <a:ext cx="1416685" cy="1416685"/>
            </a:xfrm>
            <a:prstGeom prst="rect">
              <a:avLst/>
            </a:prstGeom>
            <a:noFill/>
            <a:ln w="9525">
              <a:noFill/>
              <a:miter lim="800000"/>
              <a:headEnd/>
              <a:tailEnd/>
            </a:ln>
            <a:effectLst/>
          </p:spPr>
        </p:pic>
      </p:grpSp>
      <p:sp>
        <p:nvSpPr>
          <p:cNvPr id="17" name="TextBox 16"/>
          <p:cNvSpPr txBox="1"/>
          <p:nvPr/>
        </p:nvSpPr>
        <p:spPr>
          <a:xfrm>
            <a:off x="341993" y="1324429"/>
            <a:ext cx="4368800" cy="338554"/>
          </a:xfrm>
          <a:prstGeom prst="rect">
            <a:avLst/>
          </a:prstGeom>
          <a:noFill/>
        </p:spPr>
        <p:txBody>
          <a:bodyPr wrap="square" rtlCol="0">
            <a:spAutoFit/>
          </a:bodyPr>
          <a:lstStyle/>
          <a:p>
            <a:r>
              <a:rPr lang="ru-RU" sz="1600" dirty="0" smtClean="0">
                <a:latin typeface="Arial Black" pitchFamily="34" charset="0"/>
              </a:rPr>
              <a:t>Предыдущий кадр</a:t>
            </a:r>
            <a:endParaRPr lang="ru-RU" sz="1600" dirty="0">
              <a:latin typeface="Arial Black" pitchFamily="34" charset="0"/>
            </a:endParaRPr>
          </a:p>
        </p:txBody>
      </p:sp>
      <p:sp>
        <p:nvSpPr>
          <p:cNvPr id="18" name="TextBox 17"/>
          <p:cNvSpPr txBox="1"/>
          <p:nvPr/>
        </p:nvSpPr>
        <p:spPr>
          <a:xfrm>
            <a:off x="3784600" y="2600779"/>
            <a:ext cx="4368800" cy="338554"/>
          </a:xfrm>
          <a:prstGeom prst="rect">
            <a:avLst/>
          </a:prstGeom>
          <a:noFill/>
        </p:spPr>
        <p:txBody>
          <a:bodyPr wrap="square" rtlCol="0">
            <a:spAutoFit/>
          </a:bodyPr>
          <a:lstStyle/>
          <a:p>
            <a:r>
              <a:rPr lang="ru-RU" sz="1600" dirty="0" smtClean="0">
                <a:latin typeface="Arial Black" pitchFamily="34" charset="0"/>
              </a:rPr>
              <a:t>Текущий кадр</a:t>
            </a:r>
            <a:endParaRPr lang="ru-RU" sz="1600" dirty="0">
              <a:latin typeface="Arial Black" pitchFamily="34" charset="0"/>
            </a:endParaRPr>
          </a:p>
        </p:txBody>
      </p:sp>
      <p:sp>
        <p:nvSpPr>
          <p:cNvPr id="22" name="TextBox 21"/>
          <p:cNvSpPr txBox="1"/>
          <p:nvPr/>
        </p:nvSpPr>
        <p:spPr>
          <a:xfrm>
            <a:off x="4324350" y="3448050"/>
            <a:ext cx="438150" cy="461665"/>
          </a:xfrm>
          <a:prstGeom prst="rect">
            <a:avLst/>
          </a:prstGeom>
          <a:noFill/>
        </p:spPr>
        <p:txBody>
          <a:bodyPr wrap="square" rtlCol="0">
            <a:spAutoFit/>
          </a:bodyPr>
          <a:lstStyle/>
          <a:p>
            <a:r>
              <a:rPr lang="ru-RU" sz="2400" dirty="0" smtClean="0">
                <a:solidFill>
                  <a:srgbClr val="FF0000"/>
                </a:solidFill>
                <a:latin typeface="Arial Black" pitchFamily="34" charset="0"/>
              </a:rPr>
              <a:t>?</a:t>
            </a:r>
            <a:endParaRPr lang="ru-RU" sz="2400" dirty="0">
              <a:solidFill>
                <a:srgbClr val="FF0000"/>
              </a:solidFill>
              <a:latin typeface="Arial Black" pitchFamily="34" charset="0"/>
            </a:endParaRPr>
          </a:p>
        </p:txBody>
      </p:sp>
      <p:sp>
        <p:nvSpPr>
          <p:cNvPr id="23" name="TextBox 22"/>
          <p:cNvSpPr txBox="1"/>
          <p:nvPr/>
        </p:nvSpPr>
        <p:spPr>
          <a:xfrm>
            <a:off x="5848350" y="3924301"/>
            <a:ext cx="819150" cy="461665"/>
          </a:xfrm>
          <a:prstGeom prst="rect">
            <a:avLst/>
          </a:prstGeom>
          <a:noFill/>
        </p:spPr>
        <p:txBody>
          <a:bodyPr wrap="square" rtlCol="0">
            <a:spAutoFit/>
          </a:bodyPr>
          <a:lstStyle/>
          <a:p>
            <a:r>
              <a:rPr lang="en-US" sz="2400" dirty="0" smtClean="0"/>
              <a:t>job</a:t>
            </a:r>
            <a:endParaRPr lang="ru-RU" sz="2400" dirty="0"/>
          </a:p>
        </p:txBody>
      </p:sp>
      <p:sp>
        <p:nvSpPr>
          <p:cNvPr id="28" name="Стрелка углом 27"/>
          <p:cNvSpPr/>
          <p:nvPr/>
        </p:nvSpPr>
        <p:spPr>
          <a:xfrm rot="10800000" flipH="1">
            <a:off x="723900" y="2724150"/>
            <a:ext cx="3105150" cy="2514600"/>
          </a:xfrm>
          <a:prstGeom prst="bentArrow">
            <a:avLst>
              <a:gd name="adj1" fmla="val 20555"/>
              <a:gd name="adj2" fmla="val 24259"/>
              <a:gd name="adj3" fmla="val 25000"/>
              <a:gd name="adj4" fmla="val 2300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29" name="Прямоугольник 28"/>
          <p:cNvSpPr/>
          <p:nvPr/>
        </p:nvSpPr>
        <p:spPr>
          <a:xfrm>
            <a:off x="1644538" y="1796534"/>
            <a:ext cx="482824" cy="369332"/>
          </a:xfrm>
          <a:prstGeom prst="rect">
            <a:avLst/>
          </a:prstGeom>
        </p:spPr>
        <p:txBody>
          <a:bodyPr wrap="none">
            <a:spAutoFit/>
          </a:bodyPr>
          <a:lstStyle/>
          <a:p>
            <a:r>
              <a:rPr lang="en-US" dirty="0" smtClean="0"/>
              <a:t>job</a:t>
            </a:r>
            <a:endParaRPr lang="ru-RU" dirty="0"/>
          </a:p>
        </p:txBody>
      </p:sp>
      <p:sp>
        <p:nvSpPr>
          <p:cNvPr id="30" name="Прямоугольник 29"/>
          <p:cNvSpPr/>
          <p:nvPr/>
        </p:nvSpPr>
        <p:spPr>
          <a:xfrm>
            <a:off x="577738" y="1567934"/>
            <a:ext cx="751616" cy="369332"/>
          </a:xfrm>
          <a:prstGeom prst="rect">
            <a:avLst/>
          </a:prstGeom>
        </p:spPr>
        <p:txBody>
          <a:bodyPr wrap="none">
            <a:spAutoFit/>
          </a:bodyPr>
          <a:lstStyle/>
          <a:p>
            <a:r>
              <a:rPr lang="en-US" dirty="0" smtClean="0"/>
              <a:t>marks</a:t>
            </a:r>
            <a:endParaRPr lang="ru-RU" dirty="0"/>
          </a:p>
        </p:txBody>
      </p:sp>
      <p:pic>
        <p:nvPicPr>
          <p:cNvPr id="57346"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14401" y="4324350"/>
            <a:ext cx="1540722" cy="331470"/>
          </a:xfrm>
          <a:prstGeom prst="rect">
            <a:avLst/>
          </a:prstGeom>
          <a:noFill/>
        </p:spPr>
      </p:pic>
      <p:pic>
        <p:nvPicPr>
          <p:cNvPr id="57345"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28750" y="4648201"/>
            <a:ext cx="1657350" cy="313055"/>
          </a:xfrm>
          <a:prstGeom prst="rect">
            <a:avLst/>
          </a:prstGeom>
          <a:noFill/>
        </p:spPr>
      </p:pic>
      <p:sp>
        <p:nvSpPr>
          <p:cNvPr id="5734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348" name="Rectangle 4"/>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7349" name="Rectangle 5"/>
          <p:cNvSpPr>
            <a:spLocks noChangeArrowheads="1"/>
          </p:cNvSpPr>
          <p:nvPr/>
        </p:nvSpPr>
        <p:spPr bwMode="auto">
          <a:xfrm>
            <a:off x="0" y="1457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TextBox 23"/>
          <p:cNvSpPr txBox="1"/>
          <p:nvPr/>
        </p:nvSpPr>
        <p:spPr>
          <a:xfrm>
            <a:off x="8505372" y="6334780"/>
            <a:ext cx="638628" cy="523220"/>
          </a:xfrm>
          <a:prstGeom prst="rect">
            <a:avLst/>
          </a:prstGeom>
          <a:noFill/>
        </p:spPr>
        <p:txBody>
          <a:bodyPr wrap="square" rtlCol="0">
            <a:spAutoFit/>
          </a:bodyPr>
          <a:lstStyle/>
          <a:p>
            <a:pPr algn="ctr"/>
            <a:r>
              <a:rPr lang="ru-RU" sz="2800" b="1" dirty="0" smtClean="0"/>
              <a:t>20</a:t>
            </a:r>
            <a:endParaRPr lang="ru-RU"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4"/>
          <p:cNvSpPr>
            <a:spLocks noGrp="1"/>
          </p:cNvSpPr>
          <p:nvPr>
            <p:ph type="title"/>
          </p:nvPr>
        </p:nvSpPr>
        <p:spPr>
          <a:xfrm>
            <a:off x="457200" y="390833"/>
            <a:ext cx="8229600" cy="1066800"/>
          </a:xfrm>
        </p:spPr>
        <p:txBody>
          <a:bodyPr>
            <a:normAutofit/>
          </a:bodyPr>
          <a:lstStyle/>
          <a:p>
            <a:r>
              <a:rPr lang="ru-RU" dirty="0" smtClean="0"/>
              <a:t>Тестирование</a:t>
            </a:r>
          </a:p>
        </p:txBody>
      </p:sp>
      <p:graphicFrame>
        <p:nvGraphicFramePr>
          <p:cNvPr id="3" name="Диаграмма 2"/>
          <p:cNvGraphicFramePr/>
          <p:nvPr/>
        </p:nvGraphicFramePr>
        <p:xfrm>
          <a:off x="422275" y="1173557"/>
          <a:ext cx="3997325" cy="27676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Диаграмма 3"/>
          <p:cNvGraphicFramePr/>
          <p:nvPr/>
        </p:nvGraphicFramePr>
        <p:xfrm>
          <a:off x="422275" y="3858986"/>
          <a:ext cx="3999694" cy="27595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Диаграмма 6"/>
          <p:cNvGraphicFramePr/>
          <p:nvPr/>
        </p:nvGraphicFramePr>
        <p:xfrm>
          <a:off x="4794688" y="1173557"/>
          <a:ext cx="3936561" cy="28650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Диаграмма 8"/>
          <p:cNvGraphicFramePr/>
          <p:nvPr/>
        </p:nvGraphicFramePr>
        <p:xfrm>
          <a:off x="4620986" y="3858986"/>
          <a:ext cx="3989614" cy="2999014"/>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p:cNvSpPr txBox="1"/>
          <p:nvPr/>
        </p:nvSpPr>
        <p:spPr>
          <a:xfrm>
            <a:off x="8505372" y="6334780"/>
            <a:ext cx="638628" cy="523220"/>
          </a:xfrm>
          <a:prstGeom prst="rect">
            <a:avLst/>
          </a:prstGeom>
          <a:noFill/>
        </p:spPr>
        <p:txBody>
          <a:bodyPr wrap="square" rtlCol="0">
            <a:spAutoFit/>
          </a:bodyPr>
          <a:lstStyle/>
          <a:p>
            <a:pPr algn="ctr"/>
            <a:r>
              <a:rPr lang="ru-RU" sz="2800" b="1" dirty="0" smtClean="0"/>
              <a:t>21</a:t>
            </a:r>
            <a:endParaRPr lang="ru-RU"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4"/>
          <p:cNvSpPr>
            <a:spLocks noGrp="1"/>
          </p:cNvSpPr>
          <p:nvPr>
            <p:ph type="title"/>
          </p:nvPr>
        </p:nvSpPr>
        <p:spPr>
          <a:xfrm>
            <a:off x="457200" y="390833"/>
            <a:ext cx="8229600" cy="1066800"/>
          </a:xfrm>
        </p:spPr>
        <p:txBody>
          <a:bodyPr>
            <a:normAutofit/>
          </a:bodyPr>
          <a:lstStyle/>
          <a:p>
            <a:r>
              <a:rPr lang="ru-RU" dirty="0" smtClean="0"/>
              <a:t>Тестирование</a:t>
            </a:r>
          </a:p>
        </p:txBody>
      </p:sp>
      <p:graphicFrame>
        <p:nvGraphicFramePr>
          <p:cNvPr id="5" name="Диаграмма 4"/>
          <p:cNvGraphicFramePr/>
          <p:nvPr/>
        </p:nvGraphicFramePr>
        <p:xfrm>
          <a:off x="393700" y="1143001"/>
          <a:ext cx="8372929" cy="2914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nvGraphicFramePr>
        <p:xfrm>
          <a:off x="393700" y="3943520"/>
          <a:ext cx="8372929" cy="291448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8505372" y="6334780"/>
            <a:ext cx="638628" cy="523220"/>
          </a:xfrm>
          <a:prstGeom prst="rect">
            <a:avLst/>
          </a:prstGeom>
          <a:noFill/>
        </p:spPr>
        <p:txBody>
          <a:bodyPr wrap="square" rtlCol="0">
            <a:spAutoFit/>
          </a:bodyPr>
          <a:lstStyle/>
          <a:p>
            <a:pPr algn="ctr"/>
            <a:r>
              <a:rPr lang="ru-RU" sz="2800" b="1" dirty="0" smtClean="0"/>
              <a:t>22</a:t>
            </a:r>
            <a:endParaRPr lang="ru-RU"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81000" y="1322324"/>
            <a:ext cx="8229600" cy="4325112"/>
          </a:xfrm>
        </p:spPr>
        <p:txBody>
          <a:bodyPr>
            <a:normAutofit/>
          </a:bodyPr>
          <a:lstStyle/>
          <a:p>
            <a:r>
              <a:rPr lang="ru-RU" dirty="0" smtClean="0"/>
              <a:t>Были применены</a:t>
            </a:r>
            <a:r>
              <a:rPr lang="en-US" dirty="0" smtClean="0"/>
              <a:t>:</a:t>
            </a:r>
          </a:p>
          <a:p>
            <a:pPr lvl="1"/>
            <a:r>
              <a:rPr lang="ru-RU" dirty="0" smtClean="0"/>
              <a:t>Контурный анализ</a:t>
            </a:r>
          </a:p>
          <a:p>
            <a:pPr lvl="1"/>
            <a:r>
              <a:rPr lang="ru-RU" dirty="0" smtClean="0"/>
              <a:t>Метод потенциальных функций</a:t>
            </a:r>
          </a:p>
          <a:p>
            <a:pPr lvl="1"/>
            <a:r>
              <a:rPr lang="ru-RU" dirty="0" smtClean="0"/>
              <a:t>Особые точки изображения</a:t>
            </a:r>
          </a:p>
          <a:p>
            <a:pPr lvl="1"/>
            <a:endParaRPr lang="ru-RU" dirty="0" smtClean="0"/>
          </a:p>
          <a:p>
            <a:r>
              <a:rPr lang="ru-RU" dirty="0" smtClean="0"/>
              <a:t>Классификация маркеров с точность до 100%</a:t>
            </a:r>
          </a:p>
          <a:p>
            <a:r>
              <a:rPr lang="ru-RU" dirty="0" smtClean="0"/>
              <a:t>Отсев маркеров в худшем случае до 9%</a:t>
            </a:r>
          </a:p>
          <a:p>
            <a:pPr>
              <a:buNone/>
            </a:pPr>
            <a:endParaRPr lang="ru-RU" dirty="0" smtClean="0"/>
          </a:p>
          <a:p>
            <a:endParaRPr lang="ru-RU" dirty="0"/>
          </a:p>
        </p:txBody>
      </p:sp>
      <p:sp>
        <p:nvSpPr>
          <p:cNvPr id="4" name="Заголовок 4"/>
          <p:cNvSpPr>
            <a:spLocks noGrp="1"/>
          </p:cNvSpPr>
          <p:nvPr>
            <p:ph type="title"/>
          </p:nvPr>
        </p:nvSpPr>
        <p:spPr>
          <a:xfrm>
            <a:off x="457200" y="390833"/>
            <a:ext cx="8229600" cy="1066800"/>
          </a:xfrm>
        </p:spPr>
        <p:txBody>
          <a:bodyPr>
            <a:normAutofit/>
          </a:bodyPr>
          <a:lstStyle/>
          <a:p>
            <a:r>
              <a:rPr lang="ru-RU" dirty="0" smtClean="0"/>
              <a:t>Выводы</a:t>
            </a:r>
          </a:p>
        </p:txBody>
      </p:sp>
      <p:sp>
        <p:nvSpPr>
          <p:cNvPr id="5" name="TextBox 4"/>
          <p:cNvSpPr txBox="1"/>
          <p:nvPr/>
        </p:nvSpPr>
        <p:spPr>
          <a:xfrm>
            <a:off x="8505372" y="6334780"/>
            <a:ext cx="638628" cy="523220"/>
          </a:xfrm>
          <a:prstGeom prst="rect">
            <a:avLst/>
          </a:prstGeom>
          <a:noFill/>
        </p:spPr>
        <p:txBody>
          <a:bodyPr wrap="square" rtlCol="0">
            <a:spAutoFit/>
          </a:bodyPr>
          <a:lstStyle/>
          <a:p>
            <a:pPr algn="ctr"/>
            <a:r>
              <a:rPr lang="ru-RU" sz="2800" b="1" dirty="0" smtClean="0"/>
              <a:t>23</a:t>
            </a:r>
            <a:endParaRPr lang="ru-RU"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4601030" y="4262796"/>
            <a:ext cx="4542970" cy="1752600"/>
          </a:xfrm>
        </p:spPr>
        <p:txBody>
          <a:bodyPr/>
          <a:lstStyle/>
          <a:p>
            <a:r>
              <a:rPr lang="ru-RU" dirty="0" smtClean="0"/>
              <a:t>Дроздова Юлия</a:t>
            </a:r>
          </a:p>
          <a:p>
            <a:r>
              <a:rPr lang="ru-RU" sz="2000" dirty="0" smtClean="0"/>
              <a:t>Студент 4 курса кафедры МОВС ПГНИУ</a:t>
            </a:r>
          </a:p>
          <a:p>
            <a:r>
              <a:rPr lang="en-US" sz="2000" dirty="0" smtClean="0"/>
              <a:t>Drazara@gmail.com</a:t>
            </a:r>
            <a:endParaRPr lang="ru-RU" sz="2000" dirty="0" smtClean="0"/>
          </a:p>
        </p:txBody>
      </p:sp>
      <p:sp>
        <p:nvSpPr>
          <p:cNvPr id="4" name="Заголовок 3"/>
          <p:cNvSpPr>
            <a:spLocks noGrp="1"/>
          </p:cNvSpPr>
          <p:nvPr>
            <p:ph type="ctrTitle"/>
          </p:nvPr>
        </p:nvSpPr>
        <p:spPr/>
        <p:txBody>
          <a:bodyPr/>
          <a:lstStyle/>
          <a:p>
            <a:r>
              <a:rPr lang="ru-RU" dirty="0" smtClean="0"/>
              <a:t>Спасибо за внимание</a:t>
            </a:r>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4"/>
          <p:cNvSpPr>
            <a:spLocks noGrp="1"/>
          </p:cNvSpPr>
          <p:nvPr>
            <p:ph type="title"/>
          </p:nvPr>
        </p:nvSpPr>
        <p:spPr>
          <a:xfrm>
            <a:off x="457200" y="390833"/>
            <a:ext cx="8229600" cy="1066800"/>
          </a:xfrm>
        </p:spPr>
        <p:txBody>
          <a:bodyPr>
            <a:normAutofit fontScale="90000"/>
          </a:bodyPr>
          <a:lstStyle/>
          <a:p>
            <a:r>
              <a:rPr lang="ru-RU" dirty="0" smtClean="0"/>
              <a:t>Интерактивная информационная доска</a:t>
            </a:r>
          </a:p>
        </p:txBody>
      </p:sp>
      <p:pic>
        <p:nvPicPr>
          <p:cNvPr id="10" name="Picture 7"/>
          <p:cNvPicPr>
            <a:picLocks noChangeAspect="1" noChangeArrowheads="1"/>
          </p:cNvPicPr>
          <p:nvPr/>
        </p:nvPicPr>
        <p:blipFill>
          <a:blip r:embed="rId3" cstate="print"/>
          <a:srcRect/>
          <a:stretch>
            <a:fillRect/>
          </a:stretch>
        </p:blipFill>
        <p:spPr bwMode="auto">
          <a:xfrm>
            <a:off x="4371279" y="1987415"/>
            <a:ext cx="4772722" cy="4870585"/>
          </a:xfrm>
          <a:prstGeom prst="rect">
            <a:avLst/>
          </a:prstGeom>
          <a:noFill/>
          <a:ln w="9525">
            <a:noFill/>
            <a:miter lim="800000"/>
            <a:headEnd/>
            <a:tailEnd/>
          </a:ln>
        </p:spPr>
      </p:pic>
      <p:pic>
        <p:nvPicPr>
          <p:cNvPr id="16" name="Picture 20" descr="C:\Users\М\Desktop\курсовая 4 курс\защита\телефон.jpg"/>
          <p:cNvPicPr>
            <a:picLocks noChangeAspect="1" noChangeArrowheads="1"/>
          </p:cNvPicPr>
          <p:nvPr/>
        </p:nvPicPr>
        <p:blipFill>
          <a:blip r:embed="rId4" cstate="print"/>
          <a:srcRect/>
          <a:stretch>
            <a:fillRect/>
          </a:stretch>
        </p:blipFill>
        <p:spPr bwMode="auto">
          <a:xfrm rot="5400000">
            <a:off x="1313271" y="1041355"/>
            <a:ext cx="2511510" cy="4644573"/>
          </a:xfrm>
          <a:prstGeom prst="rect">
            <a:avLst/>
          </a:prstGeom>
          <a:noFill/>
        </p:spPr>
      </p:pic>
      <p:pic>
        <p:nvPicPr>
          <p:cNvPr id="5122" name="Picture 2"/>
          <p:cNvPicPr>
            <a:picLocks noChangeAspect="1" noChangeArrowheads="1"/>
          </p:cNvPicPr>
          <p:nvPr/>
        </p:nvPicPr>
        <p:blipFill>
          <a:blip r:embed="rId5" cstate="print"/>
          <a:srcRect/>
          <a:stretch>
            <a:fillRect/>
          </a:stretch>
        </p:blipFill>
        <p:spPr bwMode="auto">
          <a:xfrm>
            <a:off x="5203825" y="3940056"/>
            <a:ext cx="738414" cy="873364"/>
          </a:xfrm>
          <a:prstGeom prst="rect">
            <a:avLst/>
          </a:prstGeom>
          <a:noFill/>
          <a:ln w="9525">
            <a:noFill/>
            <a:miter lim="800000"/>
            <a:headEnd/>
            <a:tailEnd/>
          </a:ln>
          <a:effectLst/>
        </p:spPr>
      </p:pic>
      <p:pic>
        <p:nvPicPr>
          <p:cNvPr id="5123" name="Picture 3"/>
          <p:cNvPicPr>
            <a:picLocks noChangeAspect="1" noChangeArrowheads="1"/>
          </p:cNvPicPr>
          <p:nvPr/>
        </p:nvPicPr>
        <p:blipFill>
          <a:blip r:embed="rId6" cstate="print"/>
          <a:srcRect/>
          <a:stretch>
            <a:fillRect/>
          </a:stretch>
        </p:blipFill>
        <p:spPr bwMode="auto">
          <a:xfrm>
            <a:off x="6266543" y="3955333"/>
            <a:ext cx="738414" cy="842810"/>
          </a:xfrm>
          <a:prstGeom prst="rect">
            <a:avLst/>
          </a:prstGeom>
          <a:noFill/>
          <a:ln w="9525">
            <a:noFill/>
            <a:miter lim="800000"/>
            <a:headEnd/>
            <a:tailEnd/>
          </a:ln>
          <a:effectLst/>
        </p:spPr>
      </p:pic>
      <p:pic>
        <p:nvPicPr>
          <p:cNvPr id="5125" name="Picture 5"/>
          <p:cNvPicPr>
            <a:picLocks noChangeAspect="1" noChangeArrowheads="1"/>
          </p:cNvPicPr>
          <p:nvPr/>
        </p:nvPicPr>
        <p:blipFill>
          <a:blip r:embed="rId7" cstate="print"/>
          <a:srcRect/>
          <a:stretch>
            <a:fillRect/>
          </a:stretch>
        </p:blipFill>
        <p:spPr bwMode="auto">
          <a:xfrm>
            <a:off x="7375981" y="3939773"/>
            <a:ext cx="738410" cy="845354"/>
          </a:xfrm>
          <a:prstGeom prst="rect">
            <a:avLst/>
          </a:prstGeom>
          <a:noFill/>
          <a:ln w="9525">
            <a:noFill/>
            <a:miter lim="800000"/>
            <a:headEnd/>
            <a:tailEnd/>
          </a:ln>
          <a:effectLst/>
        </p:spPr>
      </p:pic>
      <p:pic>
        <p:nvPicPr>
          <p:cNvPr id="5127" name="Picture 7"/>
          <p:cNvPicPr>
            <a:picLocks noChangeAspect="1" noChangeArrowheads="1"/>
          </p:cNvPicPr>
          <p:nvPr/>
        </p:nvPicPr>
        <p:blipFill>
          <a:blip r:embed="rId8" cstate="print"/>
          <a:srcRect/>
          <a:stretch>
            <a:fillRect/>
          </a:stretch>
        </p:blipFill>
        <p:spPr bwMode="auto">
          <a:xfrm>
            <a:off x="6861177" y="4880517"/>
            <a:ext cx="738410" cy="852992"/>
          </a:xfrm>
          <a:prstGeom prst="rect">
            <a:avLst/>
          </a:prstGeom>
          <a:noFill/>
          <a:ln w="9525">
            <a:noFill/>
            <a:miter lim="800000"/>
            <a:headEnd/>
            <a:tailEnd/>
          </a:ln>
          <a:effectLst/>
        </p:spPr>
      </p:pic>
      <p:pic>
        <p:nvPicPr>
          <p:cNvPr id="5128" name="Picture 8"/>
          <p:cNvPicPr>
            <a:picLocks noChangeAspect="1" noChangeArrowheads="1"/>
          </p:cNvPicPr>
          <p:nvPr/>
        </p:nvPicPr>
        <p:blipFill>
          <a:blip r:embed="rId9" cstate="print"/>
          <a:srcRect/>
          <a:stretch>
            <a:fillRect/>
          </a:stretch>
        </p:blipFill>
        <p:spPr bwMode="auto">
          <a:xfrm>
            <a:off x="5643336" y="4885804"/>
            <a:ext cx="738414" cy="868272"/>
          </a:xfrm>
          <a:prstGeom prst="rect">
            <a:avLst/>
          </a:prstGeom>
          <a:noFill/>
          <a:ln w="9525">
            <a:noFill/>
            <a:miter lim="800000"/>
            <a:headEnd/>
            <a:tailEnd/>
          </a:ln>
          <a:effectLst/>
        </p:spPr>
      </p:pic>
      <p:sp>
        <p:nvSpPr>
          <p:cNvPr id="11" name="TextBox 10"/>
          <p:cNvSpPr txBox="1"/>
          <p:nvPr/>
        </p:nvSpPr>
        <p:spPr>
          <a:xfrm>
            <a:off x="8505372" y="6334780"/>
            <a:ext cx="638628" cy="523220"/>
          </a:xfrm>
          <a:prstGeom prst="rect">
            <a:avLst/>
          </a:prstGeom>
          <a:noFill/>
        </p:spPr>
        <p:txBody>
          <a:bodyPr wrap="square" rtlCol="0">
            <a:spAutoFit/>
          </a:bodyPr>
          <a:lstStyle/>
          <a:p>
            <a:pPr algn="ctr"/>
            <a:r>
              <a:rPr lang="ru-RU" sz="2800" b="1" dirty="0" smtClean="0"/>
              <a:t>2</a:t>
            </a:r>
            <a:endParaRPr lang="ru-RU"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4"/>
          <p:cNvSpPr>
            <a:spLocks noGrp="1"/>
          </p:cNvSpPr>
          <p:nvPr>
            <p:ph type="title"/>
          </p:nvPr>
        </p:nvSpPr>
        <p:spPr>
          <a:xfrm>
            <a:off x="457200" y="390833"/>
            <a:ext cx="8229600" cy="1066800"/>
          </a:xfrm>
        </p:spPr>
        <p:txBody>
          <a:bodyPr>
            <a:normAutofit/>
          </a:bodyPr>
          <a:lstStyle/>
          <a:p>
            <a:r>
              <a:rPr lang="ru-RU" dirty="0" smtClean="0"/>
              <a:t>Схема программного комплекса</a:t>
            </a:r>
          </a:p>
        </p:txBody>
      </p:sp>
      <p:pic>
        <p:nvPicPr>
          <p:cNvPr id="1026" name="Picture 2"/>
          <p:cNvPicPr>
            <a:picLocks noChangeAspect="1" noChangeArrowheads="1"/>
          </p:cNvPicPr>
          <p:nvPr/>
        </p:nvPicPr>
        <p:blipFill>
          <a:blip r:embed="rId3" cstate="print"/>
          <a:srcRect/>
          <a:stretch>
            <a:fillRect/>
          </a:stretch>
        </p:blipFill>
        <p:spPr bwMode="auto">
          <a:xfrm>
            <a:off x="345440" y="1476006"/>
            <a:ext cx="8453120" cy="4850234"/>
          </a:xfrm>
          <a:prstGeom prst="rect">
            <a:avLst/>
          </a:prstGeom>
          <a:noFill/>
          <a:ln w="9525">
            <a:noFill/>
            <a:miter lim="800000"/>
            <a:headEnd/>
            <a:tailEnd/>
          </a:ln>
          <a:effectLst/>
        </p:spPr>
      </p:pic>
      <p:sp>
        <p:nvSpPr>
          <p:cNvPr id="18" name="Прямоугольник 17"/>
          <p:cNvSpPr/>
          <p:nvPr/>
        </p:nvSpPr>
        <p:spPr>
          <a:xfrm>
            <a:off x="6258560" y="1341120"/>
            <a:ext cx="2458720" cy="2357120"/>
          </a:xfrm>
          <a:prstGeom prst="rect">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9" name="TextBox 18"/>
          <p:cNvSpPr txBox="1"/>
          <p:nvPr/>
        </p:nvSpPr>
        <p:spPr>
          <a:xfrm>
            <a:off x="8046720" y="1259840"/>
            <a:ext cx="751840" cy="1569660"/>
          </a:xfrm>
          <a:prstGeom prst="rect">
            <a:avLst/>
          </a:prstGeom>
          <a:noFill/>
        </p:spPr>
        <p:txBody>
          <a:bodyPr wrap="square" rtlCol="0">
            <a:spAutoFit/>
          </a:bodyPr>
          <a:lstStyle/>
          <a:p>
            <a:r>
              <a:rPr lang="ru-RU" sz="9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ru-RU" sz="9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TextBox 5"/>
          <p:cNvSpPr txBox="1"/>
          <p:nvPr/>
        </p:nvSpPr>
        <p:spPr>
          <a:xfrm>
            <a:off x="8505372" y="6334780"/>
            <a:ext cx="638628" cy="523220"/>
          </a:xfrm>
          <a:prstGeom prst="rect">
            <a:avLst/>
          </a:prstGeom>
          <a:noFill/>
        </p:spPr>
        <p:txBody>
          <a:bodyPr wrap="square" rtlCol="0">
            <a:spAutoFit/>
          </a:bodyPr>
          <a:lstStyle/>
          <a:p>
            <a:pPr algn="ctr"/>
            <a:r>
              <a:rPr lang="ru-RU" sz="2800" b="1" dirty="0" smtClean="0"/>
              <a:t>3</a:t>
            </a:r>
            <a:endParaRPr lang="ru-RU"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4"/>
          <p:cNvSpPr>
            <a:spLocks noGrp="1"/>
          </p:cNvSpPr>
          <p:nvPr>
            <p:ph type="title"/>
          </p:nvPr>
        </p:nvSpPr>
        <p:spPr>
          <a:xfrm>
            <a:off x="457200" y="390833"/>
            <a:ext cx="8229600" cy="1066800"/>
          </a:xfrm>
        </p:spPr>
        <p:txBody>
          <a:bodyPr>
            <a:normAutofit/>
          </a:bodyPr>
          <a:lstStyle/>
          <a:p>
            <a:r>
              <a:rPr lang="ru-RU" dirty="0" smtClean="0"/>
              <a:t>Обзор существующих решений</a:t>
            </a:r>
          </a:p>
        </p:txBody>
      </p:sp>
      <p:pic>
        <p:nvPicPr>
          <p:cNvPr id="4" name="Picture 2" descr="http://christophercatania.com/wp-content/uploads/2010/08/Layar-Logo.jpg"/>
          <p:cNvPicPr>
            <a:picLocks noChangeAspect="1" noChangeArrowheads="1"/>
          </p:cNvPicPr>
          <p:nvPr/>
        </p:nvPicPr>
        <p:blipFill>
          <a:blip r:embed="rId3" cstate="print"/>
          <a:srcRect/>
          <a:stretch>
            <a:fillRect/>
          </a:stretch>
        </p:blipFill>
        <p:spPr bwMode="auto">
          <a:xfrm>
            <a:off x="250825" y="1989138"/>
            <a:ext cx="4572000" cy="3932237"/>
          </a:xfrm>
          <a:prstGeom prst="rect">
            <a:avLst/>
          </a:prstGeom>
          <a:noFill/>
          <a:ln w="9525">
            <a:noFill/>
            <a:miter lim="800000"/>
            <a:headEnd/>
            <a:tailEnd/>
          </a:ln>
        </p:spPr>
      </p:pic>
      <p:sp>
        <p:nvSpPr>
          <p:cNvPr id="5" name="Скругленный прямоугольник 4"/>
          <p:cNvSpPr/>
          <p:nvPr/>
        </p:nvSpPr>
        <p:spPr>
          <a:xfrm>
            <a:off x="4859338" y="2060575"/>
            <a:ext cx="3816350" cy="3671888"/>
          </a:xfrm>
          <a:prstGeom prst="roundRect">
            <a:avLst>
              <a:gd name="adj" fmla="val 4170"/>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a:off x="5220072" y="3429000"/>
            <a:ext cx="3211648" cy="923330"/>
          </a:xfrm>
          <a:prstGeom prst="rect">
            <a:avLst/>
          </a:prstGeom>
          <a:noFill/>
        </p:spPr>
        <p:txBody>
          <a:bodyPr wrap="none">
            <a:spAutoFit/>
          </a:bodyPr>
          <a:lstStyle/>
          <a:p>
            <a:pPr algn="ctr" fontAlgn="auto">
              <a:spcBef>
                <a:spcPts val="0"/>
              </a:spcBef>
              <a:spcAft>
                <a:spcPts val="0"/>
              </a:spcAft>
              <a:defRPr/>
            </a:pPr>
            <a:r>
              <a:rPr lang="en-US" sz="5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ARToolKit</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sp>
        <p:nvSpPr>
          <p:cNvPr id="7" name="TextBox 6"/>
          <p:cNvSpPr txBox="1"/>
          <p:nvPr/>
        </p:nvSpPr>
        <p:spPr>
          <a:xfrm>
            <a:off x="8505372" y="6334780"/>
            <a:ext cx="638628" cy="523220"/>
          </a:xfrm>
          <a:prstGeom prst="rect">
            <a:avLst/>
          </a:prstGeom>
          <a:noFill/>
        </p:spPr>
        <p:txBody>
          <a:bodyPr wrap="square" rtlCol="0">
            <a:spAutoFit/>
          </a:bodyPr>
          <a:lstStyle/>
          <a:p>
            <a:pPr algn="ctr"/>
            <a:r>
              <a:rPr lang="ru-RU" sz="2800" b="1" dirty="0" smtClean="0"/>
              <a:t>4</a:t>
            </a:r>
            <a:endParaRPr lang="ru-RU"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4"/>
          <p:cNvSpPr>
            <a:spLocks noGrp="1"/>
          </p:cNvSpPr>
          <p:nvPr>
            <p:ph type="title"/>
          </p:nvPr>
        </p:nvSpPr>
        <p:spPr>
          <a:xfrm>
            <a:off x="457200" y="390833"/>
            <a:ext cx="8229600" cy="1066800"/>
          </a:xfrm>
        </p:spPr>
        <p:txBody>
          <a:bodyPr>
            <a:normAutofit/>
          </a:bodyPr>
          <a:lstStyle/>
          <a:p>
            <a:r>
              <a:rPr lang="ru-RU" dirty="0" smtClean="0"/>
              <a:t>Обзор существующих решений</a:t>
            </a:r>
          </a:p>
        </p:txBody>
      </p:sp>
      <p:graphicFrame>
        <p:nvGraphicFramePr>
          <p:cNvPr id="7" name="Содержимое 6"/>
          <p:cNvGraphicFramePr>
            <a:graphicFrameLocks noGrp="1"/>
          </p:cNvGraphicFramePr>
          <p:nvPr>
            <p:ph sz="quarter" idx="4294967295"/>
          </p:nvPr>
        </p:nvGraphicFramePr>
        <p:xfrm>
          <a:off x="550228" y="1518920"/>
          <a:ext cx="8151441" cy="4894312"/>
        </p:xfrm>
        <a:graphic>
          <a:graphicData uri="http://schemas.openxmlformats.org/drawingml/2006/table">
            <a:tbl>
              <a:tblPr firstRow="1" bandRow="1">
                <a:tableStyleId>{5DA37D80-6434-44D0-A028-1B22A696006F}</a:tableStyleId>
              </a:tblPr>
              <a:tblGrid>
                <a:gridCol w="2717147"/>
                <a:gridCol w="2717147"/>
                <a:gridCol w="2717147"/>
              </a:tblGrid>
              <a:tr h="370840">
                <a:tc>
                  <a:txBody>
                    <a:bodyPr/>
                    <a:lstStyle/>
                    <a:p>
                      <a:pPr algn="ctr"/>
                      <a:r>
                        <a:rPr lang="ru-RU" sz="1600" baseline="0" dirty="0" smtClean="0"/>
                        <a:t>Основные критерии сравнения</a:t>
                      </a:r>
                      <a:endParaRPr lang="ru-RU" sz="1600" b="1" dirty="0"/>
                    </a:p>
                  </a:txBody>
                  <a:tcPr/>
                </a:tc>
                <a:tc>
                  <a:txBody>
                    <a:bodyPr/>
                    <a:lstStyle/>
                    <a:p>
                      <a:pPr algn="ctr"/>
                      <a:r>
                        <a:rPr lang="en-US" sz="1600" dirty="0" err="1" smtClean="0"/>
                        <a:t>ARToolKit</a:t>
                      </a:r>
                      <a:endParaRPr lang="ru-RU" sz="1600" dirty="0"/>
                    </a:p>
                  </a:txBody>
                  <a:tcPr/>
                </a:tc>
                <a:tc>
                  <a:txBody>
                    <a:bodyPr/>
                    <a:lstStyle/>
                    <a:p>
                      <a:pPr algn="ctr"/>
                      <a:r>
                        <a:rPr lang="en-US" sz="1600" dirty="0" err="1" smtClean="0"/>
                        <a:t>Layar</a:t>
                      </a:r>
                      <a:endParaRPr lang="ru-RU" sz="1600" dirty="0"/>
                    </a:p>
                  </a:txBody>
                  <a:tcPr/>
                </a:tc>
              </a:tr>
              <a:tr h="370840">
                <a:tc>
                  <a:txBody>
                    <a:bodyPr/>
                    <a:lstStyle/>
                    <a:p>
                      <a:pPr algn="ctr"/>
                      <a:r>
                        <a:rPr lang="ru-RU" sz="1600" dirty="0" smtClean="0"/>
                        <a:t>парадигма</a:t>
                      </a:r>
                      <a:endParaRPr lang="ru-RU" sz="1600" b="1" dirty="0"/>
                    </a:p>
                  </a:txBody>
                  <a:tcPr anchor="ctr"/>
                </a:tc>
                <a:tc>
                  <a:txBody>
                    <a:bodyPr/>
                    <a:lstStyle/>
                    <a:p>
                      <a:pPr algn="l"/>
                      <a:r>
                        <a:rPr lang="ru-RU" sz="1600" dirty="0" err="1" smtClean="0"/>
                        <a:t>видеозрение</a:t>
                      </a:r>
                      <a:endParaRPr lang="ru-RU" sz="1600" dirty="0"/>
                    </a:p>
                  </a:txBody>
                  <a:tcPr anchor="ctr"/>
                </a:tc>
                <a:tc>
                  <a:txBody>
                    <a:bodyPr/>
                    <a:lstStyle/>
                    <a:p>
                      <a:pPr algn="l"/>
                      <a:r>
                        <a:rPr lang="en-US" sz="1600" dirty="0" smtClean="0"/>
                        <a:t>GPS-</a:t>
                      </a:r>
                      <a:r>
                        <a:rPr lang="ru-RU" sz="1600" dirty="0" smtClean="0"/>
                        <a:t>координаты</a:t>
                      </a:r>
                      <a:endParaRPr lang="ru-RU" sz="1600" dirty="0"/>
                    </a:p>
                  </a:txBody>
                  <a:tcPr anchor="ctr"/>
                </a:tc>
              </a:tr>
              <a:tr h="1079232">
                <a:tc>
                  <a:txBody>
                    <a:bodyPr/>
                    <a:lstStyle/>
                    <a:p>
                      <a:pPr algn="ctr"/>
                      <a:r>
                        <a:rPr lang="ru-RU" sz="1600" dirty="0" smtClean="0"/>
                        <a:t>Размещаемый доп. </a:t>
                      </a:r>
                      <a:r>
                        <a:rPr lang="ru-RU" sz="1600" dirty="0" err="1" smtClean="0"/>
                        <a:t>контент</a:t>
                      </a:r>
                      <a:endParaRPr lang="ru-RU" sz="1600" b="1" dirty="0"/>
                    </a:p>
                  </a:txBody>
                  <a:tcPr anchor="ctr"/>
                </a:tc>
                <a:tc>
                  <a:txBody>
                    <a:bodyPr/>
                    <a:lstStyle/>
                    <a:p>
                      <a:pPr algn="l"/>
                      <a:r>
                        <a:rPr kumimoji="0" lang="ru-RU" sz="1600" kern="1200" dirty="0" smtClean="0"/>
                        <a:t>определяются разработчиком</a:t>
                      </a:r>
                      <a:endParaRPr lang="ru-RU" sz="1600" dirty="0"/>
                    </a:p>
                  </a:txBody>
                  <a:tcPr anchor="ctr"/>
                </a:tc>
                <a:tc>
                  <a:txBody>
                    <a:bodyPr/>
                    <a:lstStyle/>
                    <a:p>
                      <a:pPr>
                        <a:buFont typeface="Arial" pitchFamily="34" charset="0"/>
                        <a:buChar char="•"/>
                      </a:pPr>
                      <a:r>
                        <a:rPr lang="ru-RU" sz="1600" dirty="0" smtClean="0"/>
                        <a:t> текстовая информация</a:t>
                      </a:r>
                      <a:r>
                        <a:rPr lang="en-US" sz="1600" dirty="0" smtClean="0"/>
                        <a:t>;</a:t>
                      </a:r>
                    </a:p>
                    <a:p>
                      <a:pPr>
                        <a:buFont typeface="Arial" pitchFamily="34" charset="0"/>
                        <a:buChar char="•"/>
                      </a:pPr>
                      <a:r>
                        <a:rPr lang="ru-RU" sz="1600" dirty="0" smtClean="0"/>
                        <a:t> гиперссылки</a:t>
                      </a:r>
                      <a:r>
                        <a:rPr lang="en-US" sz="1600" baseline="0" dirty="0" smtClean="0"/>
                        <a:t>;</a:t>
                      </a:r>
                      <a:endParaRPr lang="ru-RU" sz="1600" baseline="0" dirty="0" smtClean="0"/>
                    </a:p>
                    <a:p>
                      <a:pPr>
                        <a:buFont typeface="Arial" pitchFamily="34" charset="0"/>
                        <a:buChar char="•"/>
                      </a:pPr>
                      <a:r>
                        <a:rPr lang="ru-RU" sz="1600" baseline="0" dirty="0" smtClean="0"/>
                        <a:t> изображения(</a:t>
                      </a:r>
                      <a:r>
                        <a:rPr lang="en-US" sz="1600" baseline="0" dirty="0" smtClean="0"/>
                        <a:t>non free</a:t>
                      </a:r>
                      <a:r>
                        <a:rPr lang="ru-RU" sz="1600" baseline="0" dirty="0" smtClean="0"/>
                        <a:t>).</a:t>
                      </a:r>
                      <a:endParaRPr lang="ru-RU" sz="1600" dirty="0" smtClean="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Процесс разработки приложения</a:t>
                      </a:r>
                      <a:endParaRPr lang="ru-RU" sz="1600" b="1" dirty="0" smtClean="0"/>
                    </a:p>
                  </a:txBody>
                  <a:tcPr anchor="ctr"/>
                </a:tc>
                <a:tc>
                  <a:txBody>
                    <a:bodyPr/>
                    <a:lstStyle/>
                    <a:p>
                      <a:pPr>
                        <a:buFont typeface="Arial" pitchFamily="34" charset="0"/>
                        <a:buChar char="•"/>
                      </a:pPr>
                      <a:r>
                        <a:rPr lang="ru-RU" sz="1600" dirty="0" smtClean="0"/>
                        <a:t> возможные трудности при компиляции</a:t>
                      </a:r>
                      <a:r>
                        <a:rPr lang="en-US" sz="1600" dirty="0" smtClean="0"/>
                        <a:t>;</a:t>
                      </a:r>
                    </a:p>
                    <a:p>
                      <a:pPr>
                        <a:buFont typeface="Arial" pitchFamily="34" charset="0"/>
                        <a:buChar char="•"/>
                      </a:pPr>
                      <a:r>
                        <a:rPr lang="ru-RU" sz="1600" dirty="0" smtClean="0"/>
                        <a:t> требуются</a:t>
                      </a:r>
                      <a:r>
                        <a:rPr lang="ru-RU" sz="1600" baseline="0" dirty="0" smtClean="0"/>
                        <a:t> программистские навыки</a:t>
                      </a:r>
                      <a:r>
                        <a:rPr lang="en-US" sz="1600" baseline="0" dirty="0" smtClean="0"/>
                        <a:t>;</a:t>
                      </a:r>
                      <a:endParaRPr lang="ru-RU" sz="1600" baseline="0" dirty="0" smtClean="0"/>
                    </a:p>
                    <a:p>
                      <a:pPr>
                        <a:buFont typeface="Arial" pitchFamily="34" charset="0"/>
                        <a:buChar char="•"/>
                      </a:pPr>
                      <a:r>
                        <a:rPr lang="ru-RU" sz="1600" baseline="0" dirty="0" smtClean="0"/>
                        <a:t> свобода действий разработчика.</a:t>
                      </a:r>
                      <a:endParaRPr lang="en-US" sz="1600" baseline="0" dirty="0" smtClean="0"/>
                    </a:p>
                  </a:txBody>
                  <a:tcPr anchor="ctr"/>
                </a:tc>
                <a:tc>
                  <a:txBody>
                    <a:bodyPr/>
                    <a:lstStyle/>
                    <a:p>
                      <a:pPr>
                        <a:buFont typeface="Arial" pitchFamily="34" charset="0"/>
                        <a:buChar char="•"/>
                      </a:pPr>
                      <a:r>
                        <a:rPr lang="ru-RU" sz="1600" dirty="0" smtClean="0"/>
                        <a:t> существуют</a:t>
                      </a:r>
                      <a:r>
                        <a:rPr lang="ru-RU" sz="1600" baseline="0" dirty="0" smtClean="0"/>
                        <a:t> спец. приложения для разработки</a:t>
                      </a:r>
                      <a:r>
                        <a:rPr lang="en-US" sz="1600" baseline="0" dirty="0" smtClean="0"/>
                        <a:t>;</a:t>
                      </a:r>
                      <a:endParaRPr lang="ru-RU" sz="1600" baseline="0" dirty="0" smtClean="0"/>
                    </a:p>
                    <a:p>
                      <a:pPr>
                        <a:buFont typeface="Arial" pitchFamily="34" charset="0"/>
                        <a:buChar char="•"/>
                      </a:pPr>
                      <a:r>
                        <a:rPr lang="ru-RU" sz="1600" baseline="0" dirty="0" smtClean="0"/>
                        <a:t> не требуется программистских навыков</a:t>
                      </a:r>
                      <a:r>
                        <a:rPr lang="en-US" sz="1600" baseline="0" dirty="0" smtClean="0"/>
                        <a:t>;</a:t>
                      </a:r>
                    </a:p>
                    <a:p>
                      <a:pPr>
                        <a:buFont typeface="Arial" pitchFamily="34" charset="0"/>
                        <a:buChar char="•"/>
                      </a:pPr>
                      <a:r>
                        <a:rPr lang="ru-RU" sz="1600" baseline="0" dirty="0" smtClean="0"/>
                        <a:t> ограничение свободы.</a:t>
                      </a:r>
                      <a:endParaRPr lang="ru-RU" sz="1600" dirty="0" smtClean="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t>Основные</a:t>
                      </a:r>
                      <a:r>
                        <a:rPr lang="ru-RU" sz="1600" b="1" baseline="0" dirty="0" smtClean="0"/>
                        <a:t> недостатки</a:t>
                      </a:r>
                      <a:endParaRPr lang="ru-RU" sz="1600" b="1" dirty="0" smtClean="0"/>
                    </a:p>
                  </a:txBody>
                  <a:tcPr anchor="ctr"/>
                </a:tc>
                <a:tc>
                  <a:txBody>
                    <a:bodyPr/>
                    <a:lstStyle/>
                    <a:p>
                      <a:pPr>
                        <a:buFont typeface="Arial" pitchFamily="34" charset="0"/>
                        <a:buChar char="•"/>
                      </a:pPr>
                      <a:r>
                        <a:rPr lang="ru-RU" sz="1600" baseline="0" dirty="0" smtClean="0"/>
                        <a:t>Устаревшие алгоритмы</a:t>
                      </a:r>
                    </a:p>
                    <a:p>
                      <a:pPr>
                        <a:buFont typeface="Arial" pitchFamily="34" charset="0"/>
                        <a:buChar char="•"/>
                      </a:pPr>
                      <a:r>
                        <a:rPr lang="ru-RU" sz="1600" baseline="0" dirty="0" smtClean="0"/>
                        <a:t>Распознавание монохромных изображений</a:t>
                      </a:r>
                    </a:p>
                    <a:p>
                      <a:pPr>
                        <a:buFont typeface="Arial" pitchFamily="34" charset="0"/>
                        <a:buChar char="•"/>
                      </a:pPr>
                      <a:r>
                        <a:rPr lang="ru-RU" sz="1600" baseline="0" dirty="0" smtClean="0"/>
                        <a:t>Неосмысленный выбор изображений</a:t>
                      </a:r>
                      <a:endParaRPr lang="en-US" sz="1600" baseline="0" dirty="0" smtClean="0"/>
                    </a:p>
                  </a:txBody>
                  <a:tcPr anchor="ctr"/>
                </a:tc>
                <a:tc>
                  <a:txBody>
                    <a:bodyPr/>
                    <a:lstStyle/>
                    <a:p>
                      <a:pPr>
                        <a:buFont typeface="Arial" pitchFamily="34" charset="0"/>
                        <a:buChar char="•"/>
                      </a:pPr>
                      <a:r>
                        <a:rPr lang="ru-RU" sz="1600" baseline="0" dirty="0" smtClean="0"/>
                        <a:t>Точность идентификации положения точек расширения не удовлетворяет требованиям предметной области</a:t>
                      </a:r>
                      <a:endParaRPr lang="ru-RU" sz="1600" dirty="0"/>
                    </a:p>
                  </a:txBody>
                  <a:tcPr anchor="ctr"/>
                </a:tc>
              </a:tr>
            </a:tbl>
          </a:graphicData>
        </a:graphic>
      </p:graphicFrame>
      <p:sp>
        <p:nvSpPr>
          <p:cNvPr id="4" name="TextBox 3"/>
          <p:cNvSpPr txBox="1"/>
          <p:nvPr/>
        </p:nvSpPr>
        <p:spPr>
          <a:xfrm>
            <a:off x="8505372" y="6334780"/>
            <a:ext cx="638628" cy="523220"/>
          </a:xfrm>
          <a:prstGeom prst="rect">
            <a:avLst/>
          </a:prstGeom>
          <a:noFill/>
        </p:spPr>
        <p:txBody>
          <a:bodyPr wrap="square" rtlCol="0">
            <a:spAutoFit/>
          </a:bodyPr>
          <a:lstStyle/>
          <a:p>
            <a:pPr algn="ctr"/>
            <a:r>
              <a:rPr lang="ru-RU" sz="2800" b="1" dirty="0" smtClean="0"/>
              <a:t>5</a:t>
            </a:r>
            <a:endParaRPr lang="ru-RU"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трелка вправо 11"/>
          <p:cNvSpPr/>
          <p:nvPr/>
        </p:nvSpPr>
        <p:spPr>
          <a:xfrm rot="5400000">
            <a:off x="5066839" y="2843435"/>
            <a:ext cx="2038350" cy="7493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grpSp>
        <p:nvGrpSpPr>
          <p:cNvPr id="2" name="Группа 22"/>
          <p:cNvGrpSpPr/>
          <p:nvPr/>
        </p:nvGrpSpPr>
        <p:grpSpPr>
          <a:xfrm>
            <a:off x="1742614" y="2630255"/>
            <a:ext cx="2419350" cy="1104900"/>
            <a:chOff x="1352550" y="2505075"/>
            <a:chExt cx="2419350" cy="1104900"/>
          </a:xfrm>
        </p:grpSpPr>
        <p:sp>
          <p:nvSpPr>
            <p:cNvPr id="7" name="Прямоугольник 6"/>
            <p:cNvSpPr/>
            <p:nvPr/>
          </p:nvSpPr>
          <p:spPr>
            <a:xfrm>
              <a:off x="1571625" y="2505075"/>
              <a:ext cx="2019300" cy="11049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4" name="TextBox 13"/>
            <p:cNvSpPr txBox="1"/>
            <p:nvPr/>
          </p:nvSpPr>
          <p:spPr>
            <a:xfrm>
              <a:off x="1352550" y="2787650"/>
              <a:ext cx="2419350" cy="584775"/>
            </a:xfrm>
            <a:prstGeom prst="rect">
              <a:avLst/>
            </a:prstGeom>
            <a:noFill/>
          </p:spPr>
          <p:txBody>
            <a:bodyPr wrap="square" rtlCol="0">
              <a:spAutoFit/>
            </a:bodyPr>
            <a:lstStyle/>
            <a:p>
              <a:pPr algn="ctr"/>
              <a:r>
                <a:rPr lang="ru-RU" sz="1600" b="1" dirty="0" smtClean="0">
                  <a:latin typeface="Arial Black" pitchFamily="34" charset="0"/>
                </a:rPr>
                <a:t>Компонент обнаружения</a:t>
              </a:r>
              <a:endParaRPr lang="ru-RU" sz="1600" b="1" dirty="0">
                <a:latin typeface="Arial Black" pitchFamily="34" charset="0"/>
              </a:endParaRPr>
            </a:p>
          </p:txBody>
        </p:sp>
      </p:grpSp>
      <p:grpSp>
        <p:nvGrpSpPr>
          <p:cNvPr id="3" name="Группа 24"/>
          <p:cNvGrpSpPr/>
          <p:nvPr/>
        </p:nvGrpSpPr>
        <p:grpSpPr>
          <a:xfrm>
            <a:off x="4861370" y="4313005"/>
            <a:ext cx="2514600" cy="1104900"/>
            <a:chOff x="4997450" y="4429125"/>
            <a:chExt cx="2514600" cy="1104900"/>
          </a:xfrm>
        </p:grpSpPr>
        <p:sp>
          <p:nvSpPr>
            <p:cNvPr id="17" name="Прямоугольник 16"/>
            <p:cNvSpPr/>
            <p:nvPr/>
          </p:nvSpPr>
          <p:spPr>
            <a:xfrm>
              <a:off x="5276850" y="4429125"/>
              <a:ext cx="2019300" cy="11049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5" name="TextBox 14"/>
            <p:cNvSpPr txBox="1"/>
            <p:nvPr/>
          </p:nvSpPr>
          <p:spPr>
            <a:xfrm>
              <a:off x="4997450" y="4699000"/>
              <a:ext cx="2514600" cy="584775"/>
            </a:xfrm>
            <a:prstGeom prst="rect">
              <a:avLst/>
            </a:prstGeom>
            <a:noFill/>
          </p:spPr>
          <p:txBody>
            <a:bodyPr wrap="square" rtlCol="0">
              <a:spAutoFit/>
            </a:bodyPr>
            <a:lstStyle/>
            <a:p>
              <a:pPr algn="ctr"/>
              <a:r>
                <a:rPr lang="ru-RU" sz="1600" b="1" dirty="0" smtClean="0">
                  <a:latin typeface="Arial Black" pitchFamily="34" charset="0"/>
                </a:rPr>
                <a:t>Компонент распознавания</a:t>
              </a:r>
              <a:endParaRPr lang="ru-RU" sz="1600" b="1" dirty="0">
                <a:latin typeface="Arial Black" pitchFamily="34" charset="0"/>
              </a:endParaRPr>
            </a:p>
          </p:txBody>
        </p:sp>
      </p:grpSp>
      <p:sp>
        <p:nvSpPr>
          <p:cNvPr id="10" name="Стрелка вправо 9"/>
          <p:cNvSpPr/>
          <p:nvPr/>
        </p:nvSpPr>
        <p:spPr>
          <a:xfrm>
            <a:off x="29028" y="2703280"/>
            <a:ext cx="1875966" cy="89535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t>Изображение</a:t>
            </a:r>
            <a:endParaRPr lang="ru-RU" sz="1400" dirty="0"/>
          </a:p>
        </p:txBody>
      </p:sp>
      <p:sp>
        <p:nvSpPr>
          <p:cNvPr id="20" name="TextBox 19"/>
          <p:cNvSpPr txBox="1"/>
          <p:nvPr/>
        </p:nvSpPr>
        <p:spPr>
          <a:xfrm>
            <a:off x="5171616" y="1620152"/>
            <a:ext cx="1828800" cy="523220"/>
          </a:xfrm>
          <a:prstGeom prst="rect">
            <a:avLst/>
          </a:prstGeom>
          <a:noFill/>
        </p:spPr>
        <p:txBody>
          <a:bodyPr wrap="square" rtlCol="0">
            <a:spAutoFit/>
          </a:bodyPr>
          <a:lstStyle/>
          <a:p>
            <a:pPr algn="ctr"/>
            <a:r>
              <a:rPr lang="ru-RU" sz="1400" dirty="0" smtClean="0"/>
              <a:t>Эталонные изображения</a:t>
            </a:r>
            <a:endParaRPr lang="ru-RU" sz="1400" dirty="0"/>
          </a:p>
        </p:txBody>
      </p:sp>
      <p:sp>
        <p:nvSpPr>
          <p:cNvPr id="28" name="Стрелка углом 27"/>
          <p:cNvSpPr/>
          <p:nvPr/>
        </p:nvSpPr>
        <p:spPr>
          <a:xfrm flipV="1">
            <a:off x="2891964" y="3773713"/>
            <a:ext cx="2171700" cy="1469566"/>
          </a:xfrm>
          <a:prstGeom prst="ben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29" name="TextBox 28"/>
          <p:cNvSpPr txBox="1"/>
          <p:nvPr/>
        </p:nvSpPr>
        <p:spPr>
          <a:xfrm>
            <a:off x="3396335" y="4630053"/>
            <a:ext cx="1828800" cy="523220"/>
          </a:xfrm>
          <a:prstGeom prst="rect">
            <a:avLst/>
          </a:prstGeom>
          <a:noFill/>
        </p:spPr>
        <p:txBody>
          <a:bodyPr wrap="square" rtlCol="0">
            <a:spAutoFit/>
          </a:bodyPr>
          <a:lstStyle/>
          <a:p>
            <a:r>
              <a:rPr lang="ru-RU" sz="1400" dirty="0" smtClean="0"/>
              <a:t>Сегменты для распознавания</a:t>
            </a:r>
            <a:endParaRPr lang="ru-RU" sz="1400" dirty="0"/>
          </a:p>
        </p:txBody>
      </p:sp>
      <p:sp>
        <p:nvSpPr>
          <p:cNvPr id="32" name="Прямоугольник 31"/>
          <p:cNvSpPr/>
          <p:nvPr/>
        </p:nvSpPr>
        <p:spPr>
          <a:xfrm>
            <a:off x="1930398" y="4673599"/>
            <a:ext cx="798286" cy="798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2082798" y="4825999"/>
            <a:ext cx="798286" cy="798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p:cNvSpPr/>
          <p:nvPr/>
        </p:nvSpPr>
        <p:spPr>
          <a:xfrm>
            <a:off x="2307770" y="5050970"/>
            <a:ext cx="798286" cy="798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a:t>
            </a:r>
            <a:endParaRPr lang="ru-RU" dirty="0"/>
          </a:p>
        </p:txBody>
      </p:sp>
      <p:sp>
        <p:nvSpPr>
          <p:cNvPr id="22" name="Прямоугольник 21"/>
          <p:cNvSpPr/>
          <p:nvPr/>
        </p:nvSpPr>
        <p:spPr>
          <a:xfrm>
            <a:off x="261258" y="2133600"/>
            <a:ext cx="1045028" cy="682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право 20"/>
          <p:cNvSpPr/>
          <p:nvPr/>
        </p:nvSpPr>
        <p:spPr>
          <a:xfrm>
            <a:off x="7222662" y="4449530"/>
            <a:ext cx="1892300" cy="89535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t>Распознанные изображения</a:t>
            </a:r>
            <a:endParaRPr lang="ru-RU" sz="1400" dirty="0"/>
          </a:p>
        </p:txBody>
      </p:sp>
      <p:sp>
        <p:nvSpPr>
          <p:cNvPr id="27" name="Прямоугольник 26"/>
          <p:cNvSpPr/>
          <p:nvPr/>
        </p:nvSpPr>
        <p:spPr>
          <a:xfrm>
            <a:off x="6637562" y="1522185"/>
            <a:ext cx="798286" cy="798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6789962" y="1674585"/>
            <a:ext cx="798286" cy="798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7014934" y="1899556"/>
            <a:ext cx="798286" cy="798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эталон</a:t>
            </a:r>
            <a:endParaRPr lang="ru-RU" sz="1600" dirty="0"/>
          </a:p>
        </p:txBody>
      </p:sp>
      <p:sp>
        <p:nvSpPr>
          <p:cNvPr id="35" name="Заголовок 4"/>
          <p:cNvSpPr txBox="1">
            <a:spLocks/>
          </p:cNvSpPr>
          <p:nvPr/>
        </p:nvSpPr>
        <p:spPr>
          <a:xfrm>
            <a:off x="457200" y="505133"/>
            <a:ext cx="8229600" cy="1066800"/>
          </a:xfrm>
          <a:prstGeom prst="rect">
            <a:avLst/>
          </a:prstGeom>
        </p:spPr>
        <p:txBody>
          <a:bodyPr vert="horz" anchor="ct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4000" b="0" i="0" u="none" strike="noStrike" kern="1200" cap="none" spc="0" normalizeH="0" baseline="0" noProof="0" dirty="0" smtClean="0">
                <a:ln>
                  <a:noFill/>
                </a:ln>
                <a:solidFill>
                  <a:schemeClr val="tx2"/>
                </a:solidFill>
                <a:effectLst/>
                <a:uLnTx/>
                <a:uFillTx/>
                <a:latin typeface="+mj-lt"/>
                <a:ea typeface="+mj-ea"/>
                <a:cs typeface="+mj-cs"/>
              </a:rPr>
              <a:t>Компоненты обнаружения и распознавания. Принцип работы</a:t>
            </a:r>
          </a:p>
        </p:txBody>
      </p:sp>
      <p:sp>
        <p:nvSpPr>
          <p:cNvPr id="23" name="TextBox 22"/>
          <p:cNvSpPr txBox="1"/>
          <p:nvPr/>
        </p:nvSpPr>
        <p:spPr>
          <a:xfrm>
            <a:off x="8505372" y="6334780"/>
            <a:ext cx="638628" cy="523220"/>
          </a:xfrm>
          <a:prstGeom prst="rect">
            <a:avLst/>
          </a:prstGeom>
          <a:noFill/>
        </p:spPr>
        <p:txBody>
          <a:bodyPr wrap="square" rtlCol="0">
            <a:spAutoFit/>
          </a:bodyPr>
          <a:lstStyle/>
          <a:p>
            <a:pPr algn="ctr"/>
            <a:r>
              <a:rPr lang="ru-RU" sz="2800" b="1" dirty="0" smtClean="0"/>
              <a:t>6</a:t>
            </a:r>
            <a:endParaRPr lang="ru-RU"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4"/>
          <p:cNvSpPr txBox="1">
            <a:spLocks/>
          </p:cNvSpPr>
          <p:nvPr/>
        </p:nvSpPr>
        <p:spPr>
          <a:xfrm>
            <a:off x="457200" y="505133"/>
            <a:ext cx="8229600" cy="1066800"/>
          </a:xfrm>
          <a:prstGeom prst="rect">
            <a:avLst/>
          </a:prstGeom>
        </p:spPr>
        <p:txBody>
          <a:bodyPr vert="horz" anchor="ct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4000" b="0" i="0" u="none" strike="noStrike" kern="1200" cap="none" spc="0" normalizeH="0" baseline="0" noProof="0" dirty="0" smtClean="0">
                <a:ln>
                  <a:noFill/>
                </a:ln>
                <a:solidFill>
                  <a:schemeClr val="tx2"/>
                </a:solidFill>
                <a:effectLst/>
                <a:uLnTx/>
                <a:uFillTx/>
                <a:latin typeface="+mj-lt"/>
                <a:ea typeface="+mj-ea"/>
                <a:cs typeface="+mj-cs"/>
              </a:rPr>
              <a:t>Компоненты обнаружения и распознавания. Принцип работы</a:t>
            </a:r>
          </a:p>
        </p:txBody>
      </p:sp>
      <p:pic>
        <p:nvPicPr>
          <p:cNvPr id="2051" name="Picture 3" descr="C:\Users\М\Dropbox\Учеба\Курсовая 4.2 курс\картинки\визуалка\телефон2 copy.png"/>
          <p:cNvPicPr>
            <a:picLocks noChangeAspect="1" noChangeArrowheads="1"/>
          </p:cNvPicPr>
          <p:nvPr/>
        </p:nvPicPr>
        <p:blipFill>
          <a:blip r:embed="rId3" cstate="print"/>
          <a:srcRect/>
          <a:stretch>
            <a:fillRect/>
          </a:stretch>
        </p:blipFill>
        <p:spPr bwMode="auto">
          <a:xfrm>
            <a:off x="1041120" y="1925086"/>
            <a:ext cx="5295900" cy="2863708"/>
          </a:xfrm>
          <a:prstGeom prst="rect">
            <a:avLst/>
          </a:prstGeom>
          <a:noFill/>
        </p:spPr>
      </p:pic>
      <p:pic>
        <p:nvPicPr>
          <p:cNvPr id="2055" name="Picture 7" descr="C:\Users\М\Dropbox\Учеба\Курсовая 4.2 курс\картинки\рука одна.png"/>
          <p:cNvPicPr>
            <a:picLocks noChangeAspect="1" noChangeArrowheads="1"/>
          </p:cNvPicPr>
          <p:nvPr/>
        </p:nvPicPr>
        <p:blipFill>
          <a:blip r:embed="rId4" cstate="print"/>
          <a:srcRect/>
          <a:stretch>
            <a:fillRect/>
          </a:stretch>
        </p:blipFill>
        <p:spPr bwMode="auto">
          <a:xfrm>
            <a:off x="4146215" y="3214500"/>
            <a:ext cx="6094854" cy="7287000"/>
          </a:xfrm>
          <a:prstGeom prst="rect">
            <a:avLst/>
          </a:prstGeom>
          <a:noFill/>
        </p:spPr>
      </p:pic>
      <p:sp>
        <p:nvSpPr>
          <p:cNvPr id="5" name="TextBox 4"/>
          <p:cNvSpPr txBox="1"/>
          <p:nvPr/>
        </p:nvSpPr>
        <p:spPr>
          <a:xfrm>
            <a:off x="8505372" y="6334780"/>
            <a:ext cx="638628" cy="523220"/>
          </a:xfrm>
          <a:prstGeom prst="rect">
            <a:avLst/>
          </a:prstGeom>
          <a:noFill/>
        </p:spPr>
        <p:txBody>
          <a:bodyPr wrap="square" rtlCol="0">
            <a:spAutoFit/>
          </a:bodyPr>
          <a:lstStyle/>
          <a:p>
            <a:pPr algn="ctr"/>
            <a:r>
              <a:rPr lang="ru-RU" sz="2800" b="1" dirty="0" smtClean="0"/>
              <a:t>7</a:t>
            </a:r>
            <a:endParaRPr lang="ru-RU"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nvGraphicFramePr>
        <p:xfrm>
          <a:off x="551543" y="1349829"/>
          <a:ext cx="8258628" cy="5279571"/>
        </p:xfrm>
        <a:graphic>
          <a:graphicData uri="http://schemas.openxmlformats.org/drawingml/2006/table">
            <a:tbl>
              <a:tblPr firstRow="1" bandRow="1">
                <a:tableStyleId>{5940675A-B579-460E-94D1-54222C63F5DA}</a:tableStyleId>
              </a:tblPr>
              <a:tblGrid>
                <a:gridCol w="4129314"/>
                <a:gridCol w="4129314"/>
              </a:tblGrid>
              <a:tr h="1759857">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759857">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759857">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4" name="Заголовок 4"/>
          <p:cNvSpPr>
            <a:spLocks noGrp="1"/>
          </p:cNvSpPr>
          <p:nvPr>
            <p:ph type="title"/>
          </p:nvPr>
        </p:nvSpPr>
        <p:spPr>
          <a:xfrm>
            <a:off x="457200" y="390833"/>
            <a:ext cx="8229600" cy="1066800"/>
          </a:xfrm>
        </p:spPr>
        <p:txBody>
          <a:bodyPr>
            <a:normAutofit/>
          </a:bodyPr>
          <a:lstStyle/>
          <a:p>
            <a:r>
              <a:rPr lang="ru-RU" dirty="0" smtClean="0"/>
              <a:t>Распознаваемые маркеры</a:t>
            </a:r>
          </a:p>
        </p:txBody>
      </p:sp>
      <p:pic>
        <p:nvPicPr>
          <p:cNvPr id="2050" name="Picture 2"/>
          <p:cNvPicPr>
            <a:picLocks noChangeAspect="1" noChangeArrowheads="1"/>
          </p:cNvPicPr>
          <p:nvPr/>
        </p:nvPicPr>
        <p:blipFill>
          <a:blip r:embed="rId3" cstate="print"/>
          <a:srcRect/>
          <a:stretch>
            <a:fillRect/>
          </a:stretch>
        </p:blipFill>
        <p:spPr bwMode="auto">
          <a:xfrm>
            <a:off x="692330" y="3178490"/>
            <a:ext cx="1606280" cy="160628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692330" y="1440111"/>
            <a:ext cx="1606280" cy="160628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692330" y="4924062"/>
            <a:ext cx="1606280" cy="1606280"/>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cstate="print"/>
          <a:srcRect/>
          <a:stretch>
            <a:fillRect/>
          </a:stretch>
        </p:blipFill>
        <p:spPr bwMode="auto">
          <a:xfrm>
            <a:off x="4792117" y="1440111"/>
            <a:ext cx="1606280" cy="1606280"/>
          </a:xfrm>
          <a:prstGeom prst="rect">
            <a:avLst/>
          </a:prstGeom>
          <a:noFill/>
          <a:ln w="9525">
            <a:noFill/>
            <a:miter lim="800000"/>
            <a:headEnd/>
            <a:tailEnd/>
          </a:ln>
          <a:effectLst/>
        </p:spPr>
      </p:pic>
      <p:pic>
        <p:nvPicPr>
          <p:cNvPr id="2055" name="Picture 7"/>
          <p:cNvPicPr>
            <a:picLocks noChangeAspect="1" noChangeArrowheads="1"/>
          </p:cNvPicPr>
          <p:nvPr/>
        </p:nvPicPr>
        <p:blipFill>
          <a:blip r:embed="rId7" cstate="print"/>
          <a:srcRect/>
          <a:stretch>
            <a:fillRect/>
          </a:stretch>
        </p:blipFill>
        <p:spPr bwMode="auto">
          <a:xfrm>
            <a:off x="4792117" y="3178490"/>
            <a:ext cx="1606280" cy="1606280"/>
          </a:xfrm>
          <a:prstGeom prst="rect">
            <a:avLst/>
          </a:prstGeom>
          <a:noFill/>
          <a:ln w="9525">
            <a:noFill/>
            <a:miter lim="800000"/>
            <a:headEnd/>
            <a:tailEnd/>
          </a:ln>
          <a:effectLst/>
        </p:spPr>
      </p:pic>
      <p:sp>
        <p:nvSpPr>
          <p:cNvPr id="9" name="TextBox 8"/>
          <p:cNvSpPr txBox="1"/>
          <p:nvPr/>
        </p:nvSpPr>
        <p:spPr>
          <a:xfrm>
            <a:off x="2405270" y="1789044"/>
            <a:ext cx="2266122" cy="1077218"/>
          </a:xfrm>
          <a:prstGeom prst="rect">
            <a:avLst/>
          </a:prstGeom>
          <a:noFill/>
        </p:spPr>
        <p:txBody>
          <a:bodyPr wrap="square" rtlCol="0">
            <a:spAutoFit/>
          </a:bodyPr>
          <a:lstStyle/>
          <a:p>
            <a:r>
              <a:rPr lang="ru-RU" sz="1600" dirty="0" smtClean="0"/>
              <a:t>Информация о предлагаемых вакансиях </a:t>
            </a:r>
            <a:endParaRPr lang="en-US" sz="1600" dirty="0" smtClean="0"/>
          </a:p>
          <a:p>
            <a:r>
              <a:rPr lang="ru-RU" sz="1600" dirty="0" smtClean="0"/>
              <a:t>(</a:t>
            </a:r>
            <a:r>
              <a:rPr lang="en-US" sz="1600" dirty="0" smtClean="0"/>
              <a:t>job</a:t>
            </a:r>
            <a:r>
              <a:rPr lang="ru-RU" sz="1600" dirty="0" smtClean="0"/>
              <a:t>)</a:t>
            </a:r>
            <a:endParaRPr lang="ru-RU" sz="1600" dirty="0"/>
          </a:p>
        </p:txBody>
      </p:sp>
      <p:sp>
        <p:nvSpPr>
          <p:cNvPr id="10" name="TextBox 9"/>
          <p:cNvSpPr txBox="1"/>
          <p:nvPr/>
        </p:nvSpPr>
        <p:spPr>
          <a:xfrm>
            <a:off x="2358887" y="3511827"/>
            <a:ext cx="2266122" cy="584775"/>
          </a:xfrm>
          <a:prstGeom prst="rect">
            <a:avLst/>
          </a:prstGeom>
          <a:noFill/>
        </p:spPr>
        <p:txBody>
          <a:bodyPr wrap="square" rtlCol="0">
            <a:spAutoFit/>
          </a:bodyPr>
          <a:lstStyle/>
          <a:p>
            <a:r>
              <a:rPr lang="ru-RU" sz="1600" dirty="0" smtClean="0"/>
              <a:t>Срочная информация</a:t>
            </a:r>
            <a:endParaRPr lang="en-US" sz="1600" dirty="0" smtClean="0"/>
          </a:p>
          <a:p>
            <a:r>
              <a:rPr lang="ru-RU" sz="1600" dirty="0" smtClean="0"/>
              <a:t>(</a:t>
            </a:r>
            <a:r>
              <a:rPr lang="en-US" sz="1600" dirty="0" smtClean="0"/>
              <a:t>timed</a:t>
            </a:r>
            <a:r>
              <a:rPr lang="ru-RU" sz="1600" dirty="0" smtClean="0"/>
              <a:t>)</a:t>
            </a:r>
            <a:endParaRPr lang="ru-RU" sz="1600" dirty="0"/>
          </a:p>
        </p:txBody>
      </p:sp>
      <p:sp>
        <p:nvSpPr>
          <p:cNvPr id="11" name="TextBox 10"/>
          <p:cNvSpPr txBox="1"/>
          <p:nvPr/>
        </p:nvSpPr>
        <p:spPr>
          <a:xfrm>
            <a:off x="2392017" y="5155096"/>
            <a:ext cx="2266122" cy="830997"/>
          </a:xfrm>
          <a:prstGeom prst="rect">
            <a:avLst/>
          </a:prstGeom>
          <a:noFill/>
        </p:spPr>
        <p:txBody>
          <a:bodyPr wrap="square" rtlCol="0">
            <a:spAutoFit/>
          </a:bodyPr>
          <a:lstStyle/>
          <a:p>
            <a:r>
              <a:rPr lang="ru-RU" sz="1600" dirty="0" smtClean="0"/>
              <a:t>Информация о расписании</a:t>
            </a:r>
          </a:p>
          <a:p>
            <a:r>
              <a:rPr lang="ru-RU" sz="1600" dirty="0" smtClean="0"/>
              <a:t>(</a:t>
            </a:r>
            <a:r>
              <a:rPr lang="en-US" sz="1600" dirty="0" smtClean="0"/>
              <a:t>timetable</a:t>
            </a:r>
            <a:r>
              <a:rPr lang="ru-RU" sz="1600" dirty="0" smtClean="0"/>
              <a:t>)</a:t>
            </a:r>
            <a:endParaRPr lang="ru-RU" sz="1600" dirty="0"/>
          </a:p>
        </p:txBody>
      </p:sp>
      <p:sp>
        <p:nvSpPr>
          <p:cNvPr id="12" name="TextBox 11"/>
          <p:cNvSpPr txBox="1"/>
          <p:nvPr/>
        </p:nvSpPr>
        <p:spPr>
          <a:xfrm>
            <a:off x="6460434" y="1729409"/>
            <a:ext cx="2266122" cy="830997"/>
          </a:xfrm>
          <a:prstGeom prst="rect">
            <a:avLst/>
          </a:prstGeom>
          <a:noFill/>
        </p:spPr>
        <p:txBody>
          <a:bodyPr wrap="square" rtlCol="0">
            <a:spAutoFit/>
          </a:bodyPr>
          <a:lstStyle/>
          <a:p>
            <a:r>
              <a:rPr lang="ru-RU" sz="1600" dirty="0" smtClean="0"/>
              <a:t>Информация об успеваемости </a:t>
            </a:r>
            <a:endParaRPr lang="en-US" sz="1600" dirty="0" smtClean="0"/>
          </a:p>
          <a:p>
            <a:r>
              <a:rPr lang="ru-RU" sz="1600" dirty="0" smtClean="0"/>
              <a:t>(</a:t>
            </a:r>
            <a:r>
              <a:rPr lang="en-US" sz="1600" dirty="0" smtClean="0"/>
              <a:t>marks</a:t>
            </a:r>
            <a:r>
              <a:rPr lang="ru-RU" sz="1600" dirty="0" smtClean="0"/>
              <a:t>)</a:t>
            </a:r>
            <a:endParaRPr lang="ru-RU" sz="1600" dirty="0"/>
          </a:p>
        </p:txBody>
      </p:sp>
      <p:sp>
        <p:nvSpPr>
          <p:cNvPr id="13" name="TextBox 12"/>
          <p:cNvSpPr txBox="1"/>
          <p:nvPr/>
        </p:nvSpPr>
        <p:spPr>
          <a:xfrm>
            <a:off x="6467061" y="3604592"/>
            <a:ext cx="2266122" cy="830997"/>
          </a:xfrm>
          <a:prstGeom prst="rect">
            <a:avLst/>
          </a:prstGeom>
          <a:noFill/>
        </p:spPr>
        <p:txBody>
          <a:bodyPr wrap="square" rtlCol="0">
            <a:spAutoFit/>
          </a:bodyPr>
          <a:lstStyle/>
          <a:p>
            <a:r>
              <a:rPr lang="ru-RU" sz="1600" dirty="0" smtClean="0"/>
              <a:t>Дополнительная информация</a:t>
            </a:r>
            <a:endParaRPr lang="en-US" sz="1600" dirty="0" smtClean="0"/>
          </a:p>
          <a:p>
            <a:r>
              <a:rPr lang="ru-RU" sz="1600" dirty="0" smtClean="0"/>
              <a:t>(</a:t>
            </a:r>
            <a:r>
              <a:rPr lang="en-US" sz="1600" dirty="0" err="1" smtClean="0"/>
              <a:t>inf</a:t>
            </a:r>
            <a:r>
              <a:rPr lang="ru-RU" sz="1600" dirty="0" smtClean="0"/>
              <a:t>)</a:t>
            </a:r>
            <a:endParaRPr lang="ru-RU" sz="1600" dirty="0"/>
          </a:p>
        </p:txBody>
      </p:sp>
      <p:sp>
        <p:nvSpPr>
          <p:cNvPr id="14" name="TextBox 13"/>
          <p:cNvSpPr txBox="1"/>
          <p:nvPr/>
        </p:nvSpPr>
        <p:spPr>
          <a:xfrm>
            <a:off x="8505372" y="6334780"/>
            <a:ext cx="638628" cy="523220"/>
          </a:xfrm>
          <a:prstGeom prst="rect">
            <a:avLst/>
          </a:prstGeom>
          <a:noFill/>
        </p:spPr>
        <p:txBody>
          <a:bodyPr wrap="square" rtlCol="0">
            <a:spAutoFit/>
          </a:bodyPr>
          <a:lstStyle/>
          <a:p>
            <a:pPr algn="ctr"/>
            <a:r>
              <a:rPr lang="ru-RU" sz="2800" b="1" dirty="0" smtClean="0"/>
              <a:t>8</a:t>
            </a:r>
            <a:endParaRPr lang="ru-RU"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резентация для конференции">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 xmlns:thm15="http://schemas.microsoft.com/office/thememl/2012/main" name="Sales strategy  proposal presentation" id="{046EAC39-0F7A-434B-A008-25AEA0734A86}" vid="{35BA20B6-3833-4B27-995B-0B2F0A323CD3}"/>
    </a:ext>
  </a:extLst>
</a:theme>
</file>

<file path=ppt/theme/theme2.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49BB7A1-C70F-403E-B471-F185B83BA8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презентация для конференции</Template>
  <TotalTime>0</TotalTime>
  <Words>1793</Words>
  <Application>Microsoft Office PowerPoint</Application>
  <PresentationFormat>Экран (4:3)</PresentationFormat>
  <Paragraphs>296</Paragraphs>
  <Slides>26</Slides>
  <Notes>23</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презентация для конференции</vt:lpstr>
      <vt:lpstr>Программный комплекс «Интерактивная информационная доска»</vt:lpstr>
      <vt:lpstr>Текущее состояние доски</vt:lpstr>
      <vt:lpstr>Интерактивная информационная доска</vt:lpstr>
      <vt:lpstr>Схема программного комплекса</vt:lpstr>
      <vt:lpstr>Обзор существующих решений</vt:lpstr>
      <vt:lpstr>Обзор существующих решений</vt:lpstr>
      <vt:lpstr>Слайд 7</vt:lpstr>
      <vt:lpstr>Слайд 8</vt:lpstr>
      <vt:lpstr>Распознаваемые маркеры</vt:lpstr>
      <vt:lpstr>Компонент обнаружения маркеров</vt:lpstr>
      <vt:lpstr>Слайд 11</vt:lpstr>
      <vt:lpstr>Слайд 12</vt:lpstr>
      <vt:lpstr>Слайд 13</vt:lpstr>
      <vt:lpstr>Слайд 14</vt:lpstr>
      <vt:lpstr>Слайд 15</vt:lpstr>
      <vt:lpstr>Распознавание маркеров.  Задача классификации</vt:lpstr>
      <vt:lpstr>Слайд 17</vt:lpstr>
      <vt:lpstr>Распознавание маркеров.  Задача классификации</vt:lpstr>
      <vt:lpstr>Реализация и тестирование</vt:lpstr>
      <vt:lpstr>Тестирование </vt:lpstr>
      <vt:lpstr>Тестирование. Усредненный результат</vt:lpstr>
      <vt:lpstr>Оптимизация</vt:lpstr>
      <vt:lpstr>Тестирование</vt:lpstr>
      <vt:lpstr>Тестирование</vt:lpstr>
      <vt:lpstr>Выводы</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2013-03-26T13:25:13Z</dcterms:created>
  <dcterms:modified xsi:type="dcterms:W3CDTF">2013-04-12T14:31:05Z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TC034605579991</vt:lpwstr>
  </property>
</Properties>
</file>