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4"/>
  </p:notesMasterIdLst>
  <p:sldIdLst>
    <p:sldId id="256" r:id="rId2"/>
    <p:sldId id="26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4" r:id="rId11"/>
    <p:sldId id="265" r:id="rId12"/>
    <p:sldId id="258" r:id="rId13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398" y="-13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26E5C-C408-4F51-B79F-E09D94A77DB1}" type="datetimeFigureOut">
              <a:rPr lang="ru-RU" smtClean="0"/>
              <a:pPr/>
              <a:t>06.04.2013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ADD40-D0FF-43FE-88C4-6DE4D941B8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ADD40-D0FF-43FE-88C4-6DE4D941B82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42950" y="2130431"/>
            <a:ext cx="84201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6" name="Рисунок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8" y="103188"/>
            <a:ext cx="1093787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033"/>
          <p:cNvSpPr txBox="1">
            <a:spLocks noChangeArrowheads="1"/>
          </p:cNvSpPr>
          <p:nvPr userDrawn="1"/>
        </p:nvSpPr>
        <p:spPr bwMode="auto">
          <a:xfrm>
            <a:off x="1023910" y="115888"/>
            <a:ext cx="8723313" cy="1452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lnSpc>
                <a:spcPct val="120000"/>
              </a:lnSpc>
              <a:spcAft>
                <a:spcPct val="20000"/>
              </a:spcAft>
              <a:defRPr/>
            </a:pPr>
            <a:endParaRPr lang="ru-RU" sz="1200" b="1" dirty="0" smtClean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20000"/>
              </a:lnSpc>
              <a:spcAft>
                <a:spcPct val="20000"/>
              </a:spcAft>
              <a:defRPr/>
            </a:pP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ru-RU" b="1" dirty="0" smtClean="0">
                <a:solidFill>
                  <a:srgbClr val="000000"/>
                </a:solidFill>
              </a:rPr>
              <a:t>Нижегородский государственный университет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ru-RU" b="1" dirty="0" smtClean="0">
                <a:solidFill>
                  <a:srgbClr val="000000"/>
                </a:solidFill>
              </a:rPr>
              <a:t>им.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ru-RU" b="1" dirty="0" smtClean="0">
                <a:solidFill>
                  <a:srgbClr val="000000"/>
                </a:solidFill>
              </a:rPr>
              <a:t>Н.И.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ru-RU" b="1" dirty="0" smtClean="0">
                <a:solidFill>
                  <a:srgbClr val="000000"/>
                </a:solidFill>
              </a:rPr>
              <a:t>Лобачевского</a:t>
            </a:r>
          </a:p>
          <a:p>
            <a:pPr algn="ctr" eaLnBrk="1" hangingPunct="1">
              <a:lnSpc>
                <a:spcPct val="120000"/>
              </a:lnSpc>
              <a:spcAft>
                <a:spcPct val="20000"/>
              </a:spcAft>
              <a:defRPr/>
            </a:pPr>
            <a:r>
              <a:rPr lang="ru-RU" sz="1600" b="1" dirty="0" smtClean="0">
                <a:solidFill>
                  <a:srgbClr val="000000"/>
                </a:solidFill>
              </a:rPr>
              <a:t>Факультет Вычислительной математики</a:t>
            </a:r>
            <a:r>
              <a:rPr lang="ru-RU" sz="1600" b="1" baseline="0" dirty="0" smtClean="0">
                <a:solidFill>
                  <a:srgbClr val="000000"/>
                </a:solidFill>
              </a:rPr>
              <a:t> и кибернетики</a:t>
            </a:r>
            <a:endParaRPr lang="ru-RU" sz="1600" b="1" dirty="0" smtClean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20000"/>
              </a:lnSpc>
              <a:spcAft>
                <a:spcPct val="20000"/>
              </a:spcAft>
              <a:defRPr/>
            </a:pPr>
            <a:endParaRPr lang="en-US" sz="2000" b="1" i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8744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973402" y="6381750"/>
            <a:ext cx="8736542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ffectLst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Arial" pitchFamily="34" charset="0"/>
            </a:endParaRPr>
          </a:p>
        </p:txBody>
      </p:sp>
      <p:sp>
        <p:nvSpPr>
          <p:cNvPr id="5" name="Line 12"/>
          <p:cNvSpPr>
            <a:spLocks noChangeShapeType="1"/>
          </p:cNvSpPr>
          <p:nvPr/>
        </p:nvSpPr>
        <p:spPr bwMode="auto">
          <a:xfrm>
            <a:off x="132426" y="960438"/>
            <a:ext cx="9439936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ffectLst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Arial" pitchFamily="34" charset="0"/>
            </a:endParaRPr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auto">
          <a:xfrm>
            <a:off x="132425" y="109538"/>
            <a:ext cx="0" cy="86360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ffectLst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Arial" pitchFamily="34" charset="0"/>
            </a:endParaRPr>
          </a:p>
        </p:txBody>
      </p:sp>
      <p:sp>
        <p:nvSpPr>
          <p:cNvPr id="8" name="Text Box 1033"/>
          <p:cNvSpPr txBox="1">
            <a:spLocks noChangeArrowheads="1"/>
          </p:cNvSpPr>
          <p:nvPr/>
        </p:nvSpPr>
        <p:spPr bwMode="auto">
          <a:xfrm>
            <a:off x="9285158" y="6454775"/>
            <a:ext cx="500459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A80D848-2B1E-47B9-981C-1D0CF759AAAF}" type="slidenum">
              <a:rPr lang="ru-RU" sz="1200">
                <a:latin typeface="+mn-lt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200" dirty="0">
              <a:latin typeface="+mn-lt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11" name="Рисунок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00" y="6161088"/>
            <a:ext cx="68421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82255" y="6408738"/>
            <a:ext cx="2051711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 dirty="0" smtClean="0"/>
              <a:t>2013 г.</a:t>
            </a:r>
            <a:endParaRPr lang="ru-RU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7918" y="6408738"/>
            <a:ext cx="576130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 dirty="0" smtClean="0"/>
              <a:t>Разработка системы видеодетектирования транспортных средств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1717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973402" y="6381750"/>
            <a:ext cx="8736542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ffectLst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Arial" pitchFamily="34" charset="0"/>
            </a:endParaRPr>
          </a:p>
        </p:txBody>
      </p:sp>
      <p:sp>
        <p:nvSpPr>
          <p:cNvPr id="5" name="Line 12"/>
          <p:cNvSpPr>
            <a:spLocks noChangeShapeType="1"/>
          </p:cNvSpPr>
          <p:nvPr/>
        </p:nvSpPr>
        <p:spPr bwMode="auto">
          <a:xfrm>
            <a:off x="132426" y="960438"/>
            <a:ext cx="9439936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ffectLst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Arial" pitchFamily="34" charset="0"/>
            </a:endParaRPr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auto">
          <a:xfrm>
            <a:off x="132425" y="109538"/>
            <a:ext cx="0" cy="86360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ffectLst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6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4A67C-33BD-4A59-9EAE-678C8C03C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1" name="Picture 13" descr="NNGU_Logo_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6094413"/>
            <a:ext cx="647700" cy="647700"/>
          </a:xfrm>
          <a:prstGeom prst="rect">
            <a:avLst/>
          </a:prstGeom>
          <a:noFill/>
        </p:spPr>
      </p:pic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82255" y="6408738"/>
            <a:ext cx="2051711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 dirty="0" smtClean="0"/>
              <a:t>2013 г.</a:t>
            </a:r>
            <a:endParaRPr lang="ru-RU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7918" y="6408738"/>
            <a:ext cx="576130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 dirty="0" smtClean="0"/>
              <a:t>Разработка системы видеодетектирования транспортных средств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8984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3449" y="207963"/>
            <a:ext cx="908394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Введение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96976"/>
            <a:ext cx="89154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82255" y="6408738"/>
            <a:ext cx="2051711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 dirty="0" smtClean="0"/>
              <a:t>2013 г.</a:t>
            </a: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7918" y="6408738"/>
            <a:ext cx="5761302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 dirty="0" smtClean="0"/>
              <a:t>Разработка системы видеодетектирования транспортных средств</a:t>
            </a: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43170" y="6408738"/>
            <a:ext cx="935567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4F2367BF-7A57-4F5A-B357-719264272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973402" y="6381750"/>
            <a:ext cx="8736542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ffectLst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Arial" pitchFamily="34" charset="0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132426" y="960438"/>
            <a:ext cx="9439936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ffectLst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Arial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132425" y="109538"/>
            <a:ext cx="0" cy="86360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ffectLst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Arial" pitchFamily="34" charset="0"/>
            </a:endParaRPr>
          </a:p>
        </p:txBody>
      </p:sp>
      <p:pic>
        <p:nvPicPr>
          <p:cNvPr id="11" name="Рисунок 1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00" y="6161088"/>
            <a:ext cx="68421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1621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valentina.kustikova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1100" y="2500306"/>
            <a:ext cx="7572428" cy="1470025"/>
          </a:xfrm>
        </p:spPr>
        <p:txBody>
          <a:bodyPr/>
          <a:lstStyle/>
          <a:p>
            <a:r>
              <a:rPr lang="ru-RU" sz="4000" dirty="0" smtClean="0"/>
              <a:t>Разработка системы видеодетектирования транспортных средств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309926" y="5098333"/>
            <a:ext cx="6072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/>
              <a:t>Кустикова Валентина,</a:t>
            </a:r>
          </a:p>
          <a:p>
            <a:pPr algn="r"/>
            <a:r>
              <a:rPr lang="ru-RU" sz="2400" dirty="0" smtClean="0"/>
              <a:t>аспирант каф. МО ЭВМ ф-та ВМК ННГУ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экспериментов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2013 г.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Разработка системы видеодетектирования транспортных средств</a:t>
            </a: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3910" y="1071546"/>
            <a:ext cx="8004810" cy="5165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Разработан прототип системы, который имеет следующий функционал: поиск, классификация, сопровождение </a:t>
            </a:r>
            <a:r>
              <a:rPr lang="ru-RU" dirty="0" smtClean="0"/>
              <a:t>ТС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Для наиболее перспективной схемы количество правильно обнаруженных ТС примерно составляет 68% от общего числа ТС при одном ложном срабатывании на </a:t>
            </a:r>
            <a:r>
              <a:rPr lang="ru-RU" dirty="0" smtClean="0"/>
              <a:t>кадр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2013 г.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Разработка системы видеодетектирования транспортных средств</a:t>
            </a: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7576" y="2158300"/>
            <a:ext cx="3321766" cy="198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Контактная информация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Кустикова Валентина Дмитриевна,</a:t>
            </a:r>
            <a:br>
              <a:rPr lang="ru-RU" dirty="0" smtClean="0"/>
            </a:br>
            <a:r>
              <a:rPr lang="ru-RU" dirty="0" smtClean="0"/>
              <a:t>ассистент кафедры МО ЭВМ факультета ВМК ННГУ</a:t>
            </a:r>
            <a:br>
              <a:rPr lang="ru-RU" dirty="0" smtClean="0"/>
            </a:br>
            <a:r>
              <a:rPr lang="en-US" dirty="0" smtClean="0">
                <a:hlinkClick r:id="rId2"/>
              </a:rPr>
              <a:t>valentina.kustikova@gmail.com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2013 г.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Разработка системы видеодетектирования транспортных средств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Методы детектирования транспортных средств</a:t>
            </a:r>
          </a:p>
          <a:p>
            <a:r>
              <a:rPr lang="ru-RU" dirty="0" smtClean="0"/>
              <a:t>Задача видеодетектирования транспортных средств</a:t>
            </a:r>
          </a:p>
          <a:p>
            <a:r>
              <a:rPr lang="ru-RU" dirty="0" smtClean="0"/>
              <a:t>Метод решения</a:t>
            </a:r>
          </a:p>
          <a:p>
            <a:r>
              <a:rPr lang="ru-RU" dirty="0" smtClean="0"/>
              <a:t>Архитектура прототипа системы</a:t>
            </a:r>
          </a:p>
          <a:p>
            <a:r>
              <a:rPr lang="ru-RU" dirty="0" smtClean="0"/>
              <a:t>Тестовые данные</a:t>
            </a:r>
          </a:p>
          <a:p>
            <a:r>
              <a:rPr lang="ru-RU" dirty="0" smtClean="0"/>
              <a:t>Критерии оценки качества видеодетектирования</a:t>
            </a:r>
          </a:p>
          <a:p>
            <a:r>
              <a:rPr lang="ru-RU" dirty="0" smtClean="0"/>
              <a:t>Результаты экспериментов</a:t>
            </a:r>
          </a:p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2013 г.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Разработка системы видеодетектирования транспортных средств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Детекторы </a:t>
            </a:r>
            <a:r>
              <a:rPr lang="ru-RU" dirty="0" smtClean="0"/>
              <a:t>транспортных средств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2013 г.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Разработка системы видеодетектирования транспортных средств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38158" y="1000108"/>
          <a:ext cx="8786876" cy="5333379"/>
        </p:xfrm>
        <a:graphic>
          <a:graphicData uri="http://schemas.openxmlformats.org/drawingml/2006/table">
            <a:tbl>
              <a:tblPr/>
              <a:tblGrid>
                <a:gridCol w="934778"/>
                <a:gridCol w="1680378"/>
                <a:gridCol w="1291968"/>
                <a:gridCol w="813292"/>
                <a:gridCol w="813292"/>
                <a:gridCol w="813292"/>
                <a:gridCol w="813292"/>
                <a:gridCol w="813292"/>
                <a:gridCol w="813292"/>
              </a:tblGrid>
              <a:tr h="15001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Calibri" pitchFamily="34" charset="0"/>
                        </a:rPr>
                        <a:t>Группа</a:t>
                      </a:r>
                      <a:endParaRPr lang="ru-RU" sz="1600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Calibri" pitchFamily="34" charset="0"/>
                        </a:rPr>
                        <a:t>Тип детектора</a:t>
                      </a:r>
                      <a:endParaRPr lang="ru-RU" sz="1600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Calibri" pitchFamily="34" charset="0"/>
                        </a:rPr>
                        <a:t>Размер ТС</a:t>
                      </a:r>
                      <a:endParaRPr lang="ru-RU" sz="1600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Calibri" pitchFamily="34" charset="0"/>
                        </a:rPr>
                        <a:t>Скорость</a:t>
                      </a:r>
                      <a:endParaRPr lang="ru-RU" sz="1600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Calibri" pitchFamily="34" charset="0"/>
                        </a:rPr>
                        <a:t>Классификация ТС</a:t>
                      </a:r>
                      <a:endParaRPr lang="ru-RU" sz="1600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j-lt"/>
                          <a:ea typeface="Times New Roman"/>
                          <a:cs typeface="Calibri" pitchFamily="34" charset="0"/>
                        </a:rPr>
                        <a:t>Занятость</a:t>
                      </a:r>
                      <a:endParaRPr lang="ru-RU" sz="1600" dirty="0" smtClean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j-lt"/>
                          <a:ea typeface="Times New Roman"/>
                          <a:cs typeface="Calibri" pitchFamily="34" charset="0"/>
                        </a:rPr>
                        <a:t>зоны</a:t>
                      </a:r>
                      <a:endParaRPr lang="ru-RU" sz="1600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Calibri" pitchFamily="34" charset="0"/>
                        </a:rPr>
                        <a:t>Присутствие</a:t>
                      </a:r>
                      <a:endParaRPr lang="ru-RU" sz="1600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Calibri" pitchFamily="34" charset="0"/>
                        </a:rPr>
                        <a:t>Многополосное движение</a:t>
                      </a:r>
                      <a:endParaRPr lang="ru-RU" sz="1600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64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Calibri" pitchFamily="34" charset="0"/>
                        </a:rPr>
                        <a:t>Инвазивные детекторы</a:t>
                      </a:r>
                      <a:endParaRPr lang="ru-RU" sz="1800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Индуктивные детекторы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ru-RU" sz="1800" b="1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Пневматические ленты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j-lt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ru-RU" sz="1800" b="1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ru-RU" sz="1800" b="1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9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Пьезоэлектрические 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сенсоры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64"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Calibri" pitchFamily="34" charset="0"/>
                        </a:rPr>
                        <a:t>Неинвазивные</a:t>
                      </a:r>
                      <a:endParaRPr lang="ru-RU" sz="1800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Calibri" pitchFamily="34" charset="0"/>
                        </a:rPr>
                        <a:t>детекторы</a:t>
                      </a:r>
                      <a:endParaRPr lang="ru-RU" sz="1800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Times New Roman"/>
                          <a:cs typeface="Calibri" pitchFamily="34" charset="0"/>
                        </a:rPr>
                        <a:t>Инфракрасные сенсоры</a:t>
                      </a:r>
                      <a:endParaRPr lang="ru-RU" sz="1800" b="1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Пассивные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30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Активные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ru-RU" sz="1800" b="1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ru-RU" sz="1800" b="1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8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Микроволновые 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радары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6208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Ультразвуковые 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датчики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ru-RU" sz="1800" b="1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-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8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Системы 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видеодетектирования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Times New Roman"/>
                          <a:cs typeface="Calibri" pitchFamily="34" charset="0"/>
                        </a:rPr>
                        <a:t>+</a:t>
                      </a:r>
                      <a:endParaRPr lang="ru-RU" sz="1800" b="1" dirty="0">
                        <a:latin typeface="+mj-lt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видеодетектирования ТС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Определение положения транспортных средств (ТС) на каждом кадре потока </a:t>
            </a:r>
            <a:r>
              <a:rPr lang="ru-RU" dirty="0" smtClean="0"/>
              <a:t>данных</a:t>
            </a:r>
            <a:endParaRPr lang="ru-RU" dirty="0" smtClean="0"/>
          </a:p>
          <a:p>
            <a:r>
              <a:rPr lang="ru-RU" dirty="0" smtClean="0"/>
              <a:t>Построение траекторий движения обнаруженных </a:t>
            </a:r>
            <a:r>
              <a:rPr lang="ru-RU" dirty="0" smtClean="0"/>
              <a:t>объектов</a:t>
            </a:r>
            <a:endParaRPr lang="ru-RU" dirty="0" smtClean="0"/>
          </a:p>
          <a:p>
            <a:r>
              <a:rPr lang="ru-RU" dirty="0" smtClean="0"/>
              <a:t>Определение класса транспортного средства (автобус, автомобиль, мотоцикл и т.п.)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2013 г.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Разработка системы видеодетектирования транспортных средств</a:t>
            </a:r>
            <a:endParaRPr lang="ru-RU" dirty="0"/>
          </a:p>
        </p:txBody>
      </p:sp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32" y="3702069"/>
            <a:ext cx="54864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решения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Выделение кадра видео</a:t>
            </a:r>
          </a:p>
          <a:p>
            <a:endParaRPr lang="ru-RU" dirty="0" smtClean="0"/>
          </a:p>
          <a:p>
            <a:r>
              <a:rPr lang="ru-RU" dirty="0" smtClean="0"/>
              <a:t>Определение положения ТС на текущем кадре и оценка достоверности нахождения ТС в полученной области – </a:t>
            </a:r>
            <a:r>
              <a:rPr lang="ru-RU" b="1" i="1" dirty="0" smtClean="0"/>
              <a:t>детектирование</a:t>
            </a:r>
            <a:endParaRPr lang="ru-RU" dirty="0" smtClean="0"/>
          </a:p>
          <a:p>
            <a:endParaRPr lang="ru-RU" i="1" dirty="0" smtClean="0"/>
          </a:p>
          <a:p>
            <a:r>
              <a:rPr lang="ru-RU" b="1" i="1" dirty="0" smtClean="0"/>
              <a:t>Сопровождение</a:t>
            </a:r>
            <a:r>
              <a:rPr lang="ru-RU" dirty="0" smtClean="0"/>
              <a:t> </a:t>
            </a:r>
            <a:r>
              <a:rPr lang="ru-RU" dirty="0" smtClean="0"/>
              <a:t>выделенных </a:t>
            </a:r>
            <a:r>
              <a:rPr lang="ru-RU" dirty="0" smtClean="0"/>
              <a:t>ТС на следующих кадрах последовательности</a:t>
            </a:r>
          </a:p>
          <a:p>
            <a:endParaRPr lang="ru-RU" dirty="0" smtClean="0"/>
          </a:p>
          <a:p>
            <a:r>
              <a:rPr lang="ru-RU" dirty="0" smtClean="0"/>
              <a:t>Анализ результатов (определение направления движения ТС, подсчет ТС, классификация ТС и т.п.)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2013 г.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Разработка системы видеодетектирования транспортных средств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Архитектура прототипа системы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2013 г.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Разработка системы видеодетектирования транспортных средств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6786" y="1142984"/>
            <a:ext cx="7836218" cy="5076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1" name="Скругленная прямоугольная выноска 90"/>
          <p:cNvSpPr/>
          <p:nvPr/>
        </p:nvSpPr>
        <p:spPr>
          <a:xfrm flipH="1">
            <a:off x="166654" y="1714488"/>
            <a:ext cx="2857520" cy="1428760"/>
          </a:xfrm>
          <a:prstGeom prst="wedgeRoundRectCallout">
            <a:avLst>
              <a:gd name="adj1" fmla="val -87949"/>
              <a:gd name="adj2" fmla="val -33630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Latent SVM</a:t>
            </a:r>
            <a:r>
              <a:rPr lang="ru-RU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TBB, </a:t>
            </a:r>
            <a:r>
              <a:rPr lang="en-US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OpenCV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ru-RU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VOC 2007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Тестовые данные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track_09_0-2000</a:t>
            </a:r>
            <a:r>
              <a:rPr lang="ru-RU" dirty="0" smtClean="0"/>
              <a:t> </a:t>
            </a:r>
          </a:p>
          <a:p>
            <a:pPr lvl="1"/>
            <a:r>
              <a:rPr lang="ru-RU" sz="2000" dirty="0" smtClean="0"/>
              <a:t>2 000 </a:t>
            </a:r>
            <a:r>
              <a:rPr lang="ru-RU" sz="2000" dirty="0" smtClean="0"/>
              <a:t>кадров = 80 секунд  </a:t>
            </a:r>
          </a:p>
          <a:p>
            <a:pPr lvl="1"/>
            <a:r>
              <a:rPr lang="ru-RU" sz="2000" dirty="0" smtClean="0"/>
              <a:t>CAR, TRAIN, BUS</a:t>
            </a:r>
          </a:p>
          <a:p>
            <a:pPr lvl="1"/>
            <a:r>
              <a:rPr lang="ru-RU" sz="2000" dirty="0" smtClean="0"/>
              <a:t>~</a:t>
            </a:r>
            <a:r>
              <a:rPr lang="ru-RU" sz="2000" dirty="0" smtClean="0"/>
              <a:t>20 000 </a:t>
            </a:r>
            <a:r>
              <a:rPr lang="ru-RU" sz="2000" dirty="0" smtClean="0"/>
              <a:t>ТС</a:t>
            </a:r>
          </a:p>
          <a:p>
            <a:r>
              <a:rPr lang="ru-RU" b="1" i="1" dirty="0" smtClean="0"/>
              <a:t>track_10_5000-7000</a:t>
            </a:r>
            <a:r>
              <a:rPr lang="ru-RU" dirty="0" smtClean="0"/>
              <a:t> </a:t>
            </a:r>
          </a:p>
          <a:p>
            <a:pPr lvl="1"/>
            <a:r>
              <a:rPr lang="ru-RU" sz="2000" dirty="0" smtClean="0"/>
              <a:t>2 000 </a:t>
            </a:r>
            <a:r>
              <a:rPr lang="ru-RU" sz="2000" dirty="0" smtClean="0"/>
              <a:t>кадров = 80 секунд</a:t>
            </a:r>
          </a:p>
          <a:p>
            <a:pPr lvl="1"/>
            <a:r>
              <a:rPr lang="en-US" sz="2000" dirty="0" smtClean="0"/>
              <a:t>CAR</a:t>
            </a:r>
            <a:endParaRPr lang="ru-RU" sz="2000" dirty="0" smtClean="0"/>
          </a:p>
          <a:p>
            <a:pPr lvl="1"/>
            <a:r>
              <a:rPr lang="ru-RU" sz="2000" dirty="0" smtClean="0"/>
              <a:t>~</a:t>
            </a:r>
            <a:r>
              <a:rPr lang="ru-RU" sz="2000" dirty="0" smtClean="0"/>
              <a:t>3 000 </a:t>
            </a:r>
            <a:r>
              <a:rPr lang="ru-RU" sz="2000" dirty="0" smtClean="0"/>
              <a:t>ТС</a:t>
            </a:r>
          </a:p>
          <a:p>
            <a:r>
              <a:rPr lang="ru-RU" b="1" i="1" dirty="0" smtClean="0"/>
              <a:t>track_10_7000-8000</a:t>
            </a:r>
            <a:r>
              <a:rPr lang="ru-RU" dirty="0" smtClean="0"/>
              <a:t> </a:t>
            </a:r>
          </a:p>
          <a:p>
            <a:pPr lvl="1"/>
            <a:r>
              <a:rPr lang="ru-RU" sz="2000" dirty="0" smtClean="0"/>
              <a:t>1 000 </a:t>
            </a:r>
            <a:r>
              <a:rPr lang="ru-RU" sz="2000" dirty="0" smtClean="0"/>
              <a:t>кадров = 40 секунд </a:t>
            </a:r>
          </a:p>
          <a:p>
            <a:pPr lvl="1"/>
            <a:r>
              <a:rPr lang="ru-RU" sz="2000" dirty="0" smtClean="0"/>
              <a:t>CAR и BUS</a:t>
            </a:r>
          </a:p>
          <a:p>
            <a:pPr lvl="1"/>
            <a:r>
              <a:rPr lang="ru-RU" sz="2000" dirty="0" smtClean="0"/>
              <a:t>~</a:t>
            </a:r>
            <a:r>
              <a:rPr lang="ru-RU" sz="2000" dirty="0" smtClean="0"/>
              <a:t>1 000 </a:t>
            </a:r>
            <a:r>
              <a:rPr lang="ru-RU" sz="2000" dirty="0" smtClean="0"/>
              <a:t>ТС</a:t>
            </a:r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2013 г.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Разработка системы видеодетектирования транспортных средств</a:t>
            </a:r>
            <a:endParaRPr lang="ru-RU" dirty="0"/>
          </a:p>
        </p:txBody>
      </p:sp>
      <p:pic>
        <p:nvPicPr>
          <p:cNvPr id="8" name="Рисунок 7" descr="frame861_track_09_0-20000000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81694" y="1142984"/>
            <a:ext cx="2951018" cy="1662546"/>
          </a:xfrm>
          <a:prstGeom prst="rect">
            <a:avLst/>
          </a:prstGeom>
        </p:spPr>
      </p:pic>
      <p:pic>
        <p:nvPicPr>
          <p:cNvPr id="9" name="Рисунок 8" descr="frame1201_track_10_5000-70000000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81694" y="2928934"/>
            <a:ext cx="2975956" cy="1662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оценки качества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5300" y="1071546"/>
            <a:ext cx="8915400" cy="4968875"/>
          </a:xfrm>
        </p:spPr>
        <p:txBody>
          <a:bodyPr/>
          <a:lstStyle/>
          <a:p>
            <a:r>
              <a:rPr lang="ru-RU" b="1" i="1" dirty="0" smtClean="0"/>
              <a:t>Показатель числа корректных срабатываний </a:t>
            </a:r>
            <a:r>
              <a:rPr lang="ru-RU" dirty="0" smtClean="0"/>
              <a:t>(</a:t>
            </a:r>
            <a:r>
              <a:rPr lang="en-US" dirty="0" smtClean="0"/>
              <a:t>TPR</a:t>
            </a:r>
            <a:r>
              <a:rPr lang="ru-RU" dirty="0" smtClean="0"/>
              <a:t>) – отношение количества правильно </a:t>
            </a:r>
            <a:r>
              <a:rPr lang="ru-RU" dirty="0" err="1" smtClean="0"/>
              <a:t>продетектированных</a:t>
            </a:r>
            <a:r>
              <a:rPr lang="ru-RU" dirty="0" smtClean="0"/>
              <a:t> ТС к общему числу ТС.</a:t>
            </a:r>
          </a:p>
          <a:p>
            <a:endParaRPr lang="en-US" dirty="0" smtClean="0"/>
          </a:p>
          <a:p>
            <a:r>
              <a:rPr lang="ru-RU" b="1" i="1" dirty="0" smtClean="0"/>
              <a:t>Показатель числа ложных срабатываний</a:t>
            </a:r>
            <a:r>
              <a:rPr lang="ru-RU" dirty="0" smtClean="0"/>
              <a:t> (</a:t>
            </a:r>
            <a:r>
              <a:rPr lang="en-US" dirty="0" smtClean="0"/>
              <a:t>FDR</a:t>
            </a:r>
            <a:r>
              <a:rPr lang="ru-RU" dirty="0" smtClean="0"/>
              <a:t>) – отношение количества ложных срабатываний к общему числу срабатываний детектора.</a:t>
            </a:r>
            <a:endParaRPr lang="en-US" dirty="0" smtClean="0"/>
          </a:p>
          <a:p>
            <a:endParaRPr lang="en-US" dirty="0" smtClean="0"/>
          </a:p>
          <a:p>
            <a:r>
              <a:rPr lang="ru-RU" b="1" i="1" dirty="0" smtClean="0"/>
              <a:t>Количество ложных срабатываний, которое в среднем приходится на один кадр</a:t>
            </a:r>
            <a:r>
              <a:rPr lang="en-US" dirty="0" smtClean="0"/>
              <a:t> (</a:t>
            </a:r>
            <a:r>
              <a:rPr lang="en-US" dirty="0" err="1" smtClean="0"/>
              <a:t>FPperFrame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ru-RU" b="1" i="1" dirty="0" smtClean="0"/>
              <a:t>Среднее количество ложных срабатываний, приходящееся на объект</a:t>
            </a:r>
            <a:r>
              <a:rPr lang="en-US" dirty="0" smtClean="0"/>
              <a:t> (</a:t>
            </a:r>
            <a:r>
              <a:rPr lang="en-US" dirty="0" err="1" smtClean="0"/>
              <a:t>FPperObject</a:t>
            </a:r>
            <a:r>
              <a:rPr lang="en-US" dirty="0" smtClean="0"/>
              <a:t>).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2013 г.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Разработка системы видеодетектирования транспортных средств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Вычислительные схемы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1, 2 </a:t>
            </a:r>
            <a:r>
              <a:rPr lang="ru-RU" dirty="0" smtClean="0"/>
              <a:t>– схемы полного детектирования без отсечения и с </a:t>
            </a:r>
            <a:r>
              <a:rPr lang="ru-RU" dirty="0" smtClean="0"/>
              <a:t>отсечением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3, 4 </a:t>
            </a:r>
            <a:r>
              <a:rPr lang="ru-RU" dirty="0" smtClean="0"/>
              <a:t>– схемы с одношаговым </a:t>
            </a:r>
            <a:r>
              <a:rPr lang="ru-RU" dirty="0" err="1" smtClean="0"/>
              <a:t>трекингом</a:t>
            </a:r>
            <a:r>
              <a:rPr lang="ru-RU" dirty="0" smtClean="0"/>
              <a:t> с отсечением и без </a:t>
            </a:r>
            <a:r>
              <a:rPr lang="ru-RU" dirty="0" smtClean="0"/>
              <a:t>отсечения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5, 6 </a:t>
            </a:r>
            <a:r>
              <a:rPr lang="ru-RU" dirty="0" smtClean="0"/>
              <a:t>– схема с </a:t>
            </a:r>
            <a:r>
              <a:rPr lang="ru-RU" dirty="0" err="1" smtClean="0"/>
              <a:t>трекингом</a:t>
            </a:r>
            <a:r>
              <a:rPr lang="ru-RU" dirty="0" smtClean="0"/>
              <a:t> на 5 кадров вперед с отсечением и без </a:t>
            </a:r>
            <a:r>
              <a:rPr lang="ru-RU" dirty="0" smtClean="0"/>
              <a:t>отсечения</a:t>
            </a:r>
            <a:endParaRPr lang="ru-RU" dirty="0" smtClean="0"/>
          </a:p>
          <a:p>
            <a:r>
              <a:rPr lang="ru-RU" b="1" dirty="0" smtClean="0"/>
              <a:t>7 </a:t>
            </a:r>
            <a:r>
              <a:rPr lang="ru-RU" dirty="0" smtClean="0"/>
              <a:t>– схема с </a:t>
            </a:r>
            <a:r>
              <a:rPr lang="ru-RU" dirty="0" err="1" smtClean="0"/>
              <a:t>трекингом</a:t>
            </a:r>
            <a:r>
              <a:rPr lang="ru-RU" dirty="0" smtClean="0"/>
              <a:t> на 3 кадра вперед и </a:t>
            </a:r>
            <a:r>
              <a:rPr lang="ru-RU" dirty="0" smtClean="0"/>
              <a:t>отсечением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2013 г.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Разработка системы видеодетектирования транспортных средств</a:t>
            </a: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24306" y="1857364"/>
            <a:ext cx="177355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" name="Группа 24"/>
          <p:cNvGrpSpPr/>
          <p:nvPr/>
        </p:nvGrpSpPr>
        <p:grpSpPr>
          <a:xfrm>
            <a:off x="2638428" y="3571876"/>
            <a:ext cx="5000624" cy="1357322"/>
            <a:chOff x="2638428" y="3571876"/>
            <a:chExt cx="5000624" cy="1357322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2638428" y="3571876"/>
              <a:ext cx="5000624" cy="1357322"/>
              <a:chOff x="2638428" y="3571876"/>
              <a:chExt cx="5000624" cy="1357322"/>
            </a:xfrm>
          </p:grpSpPr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238752" y="3571876"/>
                <a:ext cx="2400300" cy="13501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grpSp>
            <p:nvGrpSpPr>
              <p:cNvPr id="23" name="Группа 22"/>
              <p:cNvGrpSpPr/>
              <p:nvPr/>
            </p:nvGrpSpPr>
            <p:grpSpPr>
              <a:xfrm>
                <a:off x="2638428" y="3571876"/>
                <a:ext cx="4254454" cy="1357322"/>
                <a:chOff x="2638428" y="3571876"/>
                <a:chExt cx="4254454" cy="1357322"/>
              </a:xfrm>
            </p:grpSpPr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2638428" y="3579029"/>
                  <a:ext cx="2400300" cy="135016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1029" name="Rectangle 5"/>
                <p:cNvSpPr>
                  <a:spLocks noChangeArrowheads="1"/>
                </p:cNvSpPr>
                <p:nvPr/>
              </p:nvSpPr>
              <p:spPr bwMode="auto">
                <a:xfrm>
                  <a:off x="3476619" y="3786190"/>
                  <a:ext cx="690563" cy="414338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25400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3" name="Блок-схема: узел 12"/>
                <p:cNvSpPr/>
                <p:nvPr/>
              </p:nvSpPr>
              <p:spPr bwMode="auto">
                <a:xfrm>
                  <a:off x="4035629" y="3994575"/>
                  <a:ext cx="114301" cy="114301"/>
                </a:xfrm>
                <a:prstGeom prst="flowChartConnector">
                  <a:avLst/>
                </a:prstGeom>
                <a:solidFill>
                  <a:srgbClr val="FF0000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Bernard MT Condensed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21" name="Rectangle 5"/>
                <p:cNvSpPr>
                  <a:spLocks noChangeArrowheads="1"/>
                </p:cNvSpPr>
                <p:nvPr/>
              </p:nvSpPr>
              <p:spPr bwMode="auto">
                <a:xfrm>
                  <a:off x="6045150" y="3765078"/>
                  <a:ext cx="847732" cy="495300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25400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" name="Полилиния 19"/>
                <p:cNvSpPr/>
                <p:nvPr/>
              </p:nvSpPr>
              <p:spPr bwMode="auto">
                <a:xfrm>
                  <a:off x="4097547" y="4071668"/>
                  <a:ext cx="2639683" cy="746185"/>
                </a:xfrm>
                <a:custGeom>
                  <a:avLst/>
                  <a:gdLst>
                    <a:gd name="connsiteX0" fmla="*/ 0 w 2639683"/>
                    <a:gd name="connsiteY0" fmla="*/ 0 h 746185"/>
                    <a:gd name="connsiteX1" fmla="*/ 1035170 w 2639683"/>
                    <a:gd name="connsiteY1" fmla="*/ 741872 h 746185"/>
                    <a:gd name="connsiteX2" fmla="*/ 2639683 w 2639683"/>
                    <a:gd name="connsiteY2" fmla="*/ 25879 h 746185"/>
                    <a:gd name="connsiteX3" fmla="*/ 2639683 w 2639683"/>
                    <a:gd name="connsiteY3" fmla="*/ 25879 h 7461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639683" h="746185">
                      <a:moveTo>
                        <a:pt x="0" y="0"/>
                      </a:moveTo>
                      <a:cubicBezTo>
                        <a:pt x="297611" y="368779"/>
                        <a:pt x="595223" y="737559"/>
                        <a:pt x="1035170" y="741872"/>
                      </a:cubicBezTo>
                      <a:cubicBezTo>
                        <a:pt x="1475117" y="746185"/>
                        <a:pt x="2639683" y="25879"/>
                        <a:pt x="2639683" y="25879"/>
                      </a:cubicBezTo>
                      <a:lnTo>
                        <a:pt x="2639683" y="25879"/>
                      </a:lnTo>
                    </a:path>
                  </a:pathLst>
                </a:custGeom>
                <a:noFill/>
                <a:ln w="1905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stealth" w="lg" len="lg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Bernard MT Condensed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22" name="Rectangle 5"/>
                <p:cNvSpPr>
                  <a:spLocks noChangeArrowheads="1"/>
                </p:cNvSpPr>
                <p:nvPr/>
              </p:nvSpPr>
              <p:spPr bwMode="auto">
                <a:xfrm>
                  <a:off x="6033196" y="3571876"/>
                  <a:ext cx="609601" cy="142876"/>
                </a:xfrm>
                <a:prstGeom prst="rect">
                  <a:avLst/>
                </a:prstGeom>
                <a:solidFill>
                  <a:srgbClr val="FFFFFF">
                    <a:alpha val="0"/>
                  </a:srgbClr>
                </a:solidFill>
                <a:ln w="25400">
                  <a:solidFill>
                    <a:schemeClr val="accent2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6167446" y="3786190"/>
              <a:ext cx="690563" cy="41433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8" name="Блок-схема: узел 17"/>
          <p:cNvSpPr/>
          <p:nvPr/>
        </p:nvSpPr>
        <p:spPr bwMode="auto">
          <a:xfrm>
            <a:off x="6696087" y="4000504"/>
            <a:ext cx="114301" cy="114301"/>
          </a:xfrm>
          <a:prstGeom prst="flowChartConnector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ernard MT Condensed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itlab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nard MT Condensed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nard MT Condensed" pitchFamily="18" charset="0"/>
            <a:cs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1519</TotalTime>
  <Words>509</Words>
  <PresentationFormat>Лист A4 (210x297 мм)</PresentationFormat>
  <Paragraphs>169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1_itlab</vt:lpstr>
      <vt:lpstr>Разработка системы видеодетектирования транспортных средств</vt:lpstr>
      <vt:lpstr>Содержание</vt:lpstr>
      <vt:lpstr>Детекторы транспортных средств</vt:lpstr>
      <vt:lpstr>Задача видеодетектирования ТС</vt:lpstr>
      <vt:lpstr>Метод решения</vt:lpstr>
      <vt:lpstr>Архитектура прототипа системы</vt:lpstr>
      <vt:lpstr>Тестовые данные</vt:lpstr>
      <vt:lpstr>Критерии оценки качества</vt:lpstr>
      <vt:lpstr>Вычислительные схемы</vt:lpstr>
      <vt:lpstr>Результаты экспериментов</vt:lpstr>
      <vt:lpstr>Заключение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системы видеодетектирования транспортных средств</dc:title>
  <cp:lastModifiedBy>Валентина</cp:lastModifiedBy>
  <cp:revision>25</cp:revision>
  <dcterms:modified xsi:type="dcterms:W3CDTF">2013-04-06T02:48:24Z</dcterms:modified>
</cp:coreProperties>
</file>