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C42A1-B8CD-4F4B-BB64-D5CE3C26F783}" type="doc">
      <dgm:prSet loTypeId="urn:microsoft.com/office/officeart/2005/8/layout/cycle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4B3A792-F70B-BC45-A9C8-86D034D41F35}">
      <dgm:prSet phldrT="[Text]"/>
      <dgm:spPr/>
      <dgm:t>
        <a:bodyPr/>
        <a:lstStyle/>
        <a:p>
          <a:r>
            <a:rPr lang="ru-RU" dirty="0" smtClean="0"/>
            <a:t>Нет клиентов</a:t>
          </a:r>
          <a:endParaRPr lang="en-US" dirty="0"/>
        </a:p>
      </dgm:t>
    </dgm:pt>
    <dgm:pt modelId="{654D2AEB-D3C4-0845-93BA-74D1921EA850}" type="parTrans" cxnId="{1923091B-091E-6C4A-85AD-172D6ECC752F}">
      <dgm:prSet/>
      <dgm:spPr/>
      <dgm:t>
        <a:bodyPr/>
        <a:lstStyle/>
        <a:p>
          <a:endParaRPr lang="en-US"/>
        </a:p>
      </dgm:t>
    </dgm:pt>
    <dgm:pt modelId="{43ADB42E-E0F9-D74E-A4DB-A2AC995F0A0C}" type="sibTrans" cxnId="{1923091B-091E-6C4A-85AD-172D6ECC752F}">
      <dgm:prSet/>
      <dgm:spPr/>
      <dgm:t>
        <a:bodyPr/>
        <a:lstStyle/>
        <a:p>
          <a:endParaRPr lang="en-US"/>
        </a:p>
      </dgm:t>
    </dgm:pt>
    <dgm:pt modelId="{19D7CD33-A295-324E-983A-865E2A29A5D8}">
      <dgm:prSet phldrT="[Text]"/>
      <dgm:spPr/>
      <dgm:t>
        <a:bodyPr/>
        <a:lstStyle/>
        <a:p>
          <a:r>
            <a:rPr lang="ru-RU" dirty="0" smtClean="0"/>
            <a:t>Нет денег</a:t>
          </a:r>
          <a:endParaRPr lang="en-US" dirty="0"/>
        </a:p>
      </dgm:t>
    </dgm:pt>
    <dgm:pt modelId="{0D6469B8-522A-1548-B443-D34D4F8ED37E}" type="parTrans" cxnId="{DD275615-1170-484B-AFC1-E8326F0C2A6C}">
      <dgm:prSet/>
      <dgm:spPr/>
      <dgm:t>
        <a:bodyPr/>
        <a:lstStyle/>
        <a:p>
          <a:endParaRPr lang="en-US"/>
        </a:p>
      </dgm:t>
    </dgm:pt>
    <dgm:pt modelId="{83101BDB-3A0F-D74E-A200-161F8454A525}" type="sibTrans" cxnId="{DD275615-1170-484B-AFC1-E8326F0C2A6C}">
      <dgm:prSet/>
      <dgm:spPr/>
      <dgm:t>
        <a:bodyPr/>
        <a:lstStyle/>
        <a:p>
          <a:endParaRPr lang="en-US"/>
        </a:p>
      </dgm:t>
    </dgm:pt>
    <dgm:pt modelId="{45DC2758-F381-9D44-86CA-D7D31B02D1F7}">
      <dgm:prSet phldrT="[Text]"/>
      <dgm:spPr/>
      <dgm:t>
        <a:bodyPr/>
        <a:lstStyle/>
        <a:p>
          <a:r>
            <a:rPr lang="ru-RU" dirty="0" smtClean="0"/>
            <a:t>Нет команды</a:t>
          </a:r>
          <a:endParaRPr lang="en-US" dirty="0"/>
        </a:p>
      </dgm:t>
    </dgm:pt>
    <dgm:pt modelId="{F4D85F4A-CE0A-FB43-8A00-703F1F2F464F}" type="parTrans" cxnId="{DD1914E0-DFAD-2742-94F5-4A931839A3A8}">
      <dgm:prSet/>
      <dgm:spPr/>
      <dgm:t>
        <a:bodyPr/>
        <a:lstStyle/>
        <a:p>
          <a:endParaRPr lang="en-US"/>
        </a:p>
      </dgm:t>
    </dgm:pt>
    <dgm:pt modelId="{B03381A7-7948-FD4F-BB98-04E56A888603}" type="sibTrans" cxnId="{DD1914E0-DFAD-2742-94F5-4A931839A3A8}">
      <dgm:prSet/>
      <dgm:spPr/>
      <dgm:t>
        <a:bodyPr/>
        <a:lstStyle/>
        <a:p>
          <a:endParaRPr lang="en-US"/>
        </a:p>
      </dgm:t>
    </dgm:pt>
    <dgm:pt modelId="{D029D0CA-ECCB-3E44-A8D0-0E812B97951B}" type="pres">
      <dgm:prSet presAssocID="{E2EC42A1-B8CD-4F4B-BB64-D5CE3C26F783}" presName="cycle" presStyleCnt="0">
        <dgm:presLayoutVars>
          <dgm:dir/>
          <dgm:resizeHandles val="exact"/>
        </dgm:presLayoutVars>
      </dgm:prSet>
      <dgm:spPr/>
    </dgm:pt>
    <dgm:pt modelId="{B5036E4E-0AC5-C044-BBD3-713919B68491}" type="pres">
      <dgm:prSet presAssocID="{A4B3A792-F70B-BC45-A9C8-86D034D41F35}" presName="node" presStyleLbl="node1" presStyleIdx="0" presStyleCnt="3">
        <dgm:presLayoutVars>
          <dgm:bulletEnabled val="1"/>
        </dgm:presLayoutVars>
      </dgm:prSet>
      <dgm:spPr/>
    </dgm:pt>
    <dgm:pt modelId="{C8463A37-EAB9-3D4C-A2F7-765C2ECA5BC4}" type="pres">
      <dgm:prSet presAssocID="{43ADB42E-E0F9-D74E-A4DB-A2AC995F0A0C}" presName="sibTrans" presStyleLbl="sibTrans2D1" presStyleIdx="0" presStyleCnt="3"/>
      <dgm:spPr/>
    </dgm:pt>
    <dgm:pt modelId="{BE474FDC-A863-B048-B85E-CA0927D47E15}" type="pres">
      <dgm:prSet presAssocID="{43ADB42E-E0F9-D74E-A4DB-A2AC995F0A0C}" presName="connectorText" presStyleLbl="sibTrans2D1" presStyleIdx="0" presStyleCnt="3"/>
      <dgm:spPr/>
    </dgm:pt>
    <dgm:pt modelId="{33109326-F971-034E-9280-74BAF2A2FB9A}" type="pres">
      <dgm:prSet presAssocID="{19D7CD33-A295-324E-983A-865E2A29A5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EA5E1-0530-9640-A320-ED05A69C88EC}" type="pres">
      <dgm:prSet presAssocID="{83101BDB-3A0F-D74E-A200-161F8454A525}" presName="sibTrans" presStyleLbl="sibTrans2D1" presStyleIdx="1" presStyleCnt="3"/>
      <dgm:spPr/>
    </dgm:pt>
    <dgm:pt modelId="{F125792D-7B1E-A74D-8D27-757598420E68}" type="pres">
      <dgm:prSet presAssocID="{83101BDB-3A0F-D74E-A200-161F8454A525}" presName="connectorText" presStyleLbl="sibTrans2D1" presStyleIdx="1" presStyleCnt="3"/>
      <dgm:spPr/>
    </dgm:pt>
    <dgm:pt modelId="{055AD33F-EDD3-6342-B107-8F0182214200}" type="pres">
      <dgm:prSet presAssocID="{45DC2758-F381-9D44-86CA-D7D31B02D1F7}" presName="node" presStyleLbl="node1" presStyleIdx="2" presStyleCnt="3">
        <dgm:presLayoutVars>
          <dgm:bulletEnabled val="1"/>
        </dgm:presLayoutVars>
      </dgm:prSet>
      <dgm:spPr/>
    </dgm:pt>
    <dgm:pt modelId="{C2432F8D-C601-7649-A44E-64616666D344}" type="pres">
      <dgm:prSet presAssocID="{B03381A7-7948-FD4F-BB98-04E56A888603}" presName="sibTrans" presStyleLbl="sibTrans2D1" presStyleIdx="2" presStyleCnt="3"/>
      <dgm:spPr/>
    </dgm:pt>
    <dgm:pt modelId="{C48E3FC5-FCA9-4348-A19D-D368253D280F}" type="pres">
      <dgm:prSet presAssocID="{B03381A7-7948-FD4F-BB98-04E56A888603}" presName="connectorText" presStyleLbl="sibTrans2D1" presStyleIdx="2" presStyleCnt="3"/>
      <dgm:spPr/>
    </dgm:pt>
  </dgm:ptLst>
  <dgm:cxnLst>
    <dgm:cxn modelId="{DD275615-1170-484B-AFC1-E8326F0C2A6C}" srcId="{E2EC42A1-B8CD-4F4B-BB64-D5CE3C26F783}" destId="{19D7CD33-A295-324E-983A-865E2A29A5D8}" srcOrd="1" destOrd="0" parTransId="{0D6469B8-522A-1548-B443-D34D4F8ED37E}" sibTransId="{83101BDB-3A0F-D74E-A200-161F8454A525}"/>
    <dgm:cxn modelId="{8804FA9A-3B6E-F34D-BBCF-15149CE5C594}" type="presOf" srcId="{83101BDB-3A0F-D74E-A200-161F8454A525}" destId="{040EA5E1-0530-9640-A320-ED05A69C88EC}" srcOrd="0" destOrd="0" presId="urn:microsoft.com/office/officeart/2005/8/layout/cycle2"/>
    <dgm:cxn modelId="{1E243473-78D9-7748-B5FE-597B884B6F43}" type="presOf" srcId="{45DC2758-F381-9D44-86CA-D7D31B02D1F7}" destId="{055AD33F-EDD3-6342-B107-8F0182214200}" srcOrd="0" destOrd="0" presId="urn:microsoft.com/office/officeart/2005/8/layout/cycle2"/>
    <dgm:cxn modelId="{5A72D5E4-CA6D-3B4A-8000-46C96AB84619}" type="presOf" srcId="{B03381A7-7948-FD4F-BB98-04E56A888603}" destId="{C48E3FC5-FCA9-4348-A19D-D368253D280F}" srcOrd="1" destOrd="0" presId="urn:microsoft.com/office/officeart/2005/8/layout/cycle2"/>
    <dgm:cxn modelId="{226242C8-3AD6-7B4D-88F3-E4EC4E957E62}" type="presOf" srcId="{19D7CD33-A295-324E-983A-865E2A29A5D8}" destId="{33109326-F971-034E-9280-74BAF2A2FB9A}" srcOrd="0" destOrd="0" presId="urn:microsoft.com/office/officeart/2005/8/layout/cycle2"/>
    <dgm:cxn modelId="{DD1914E0-DFAD-2742-94F5-4A931839A3A8}" srcId="{E2EC42A1-B8CD-4F4B-BB64-D5CE3C26F783}" destId="{45DC2758-F381-9D44-86CA-D7D31B02D1F7}" srcOrd="2" destOrd="0" parTransId="{F4D85F4A-CE0A-FB43-8A00-703F1F2F464F}" sibTransId="{B03381A7-7948-FD4F-BB98-04E56A888603}"/>
    <dgm:cxn modelId="{8086A673-9DAF-8C4A-8BE7-A0D92FA351A2}" type="presOf" srcId="{B03381A7-7948-FD4F-BB98-04E56A888603}" destId="{C2432F8D-C601-7649-A44E-64616666D344}" srcOrd="0" destOrd="0" presId="urn:microsoft.com/office/officeart/2005/8/layout/cycle2"/>
    <dgm:cxn modelId="{72D1D60F-7398-2A43-A81C-9BA3C756410E}" type="presOf" srcId="{43ADB42E-E0F9-D74E-A4DB-A2AC995F0A0C}" destId="{BE474FDC-A863-B048-B85E-CA0927D47E15}" srcOrd="1" destOrd="0" presId="urn:microsoft.com/office/officeart/2005/8/layout/cycle2"/>
    <dgm:cxn modelId="{4291061E-21F9-9F4A-9240-BBE1463E4629}" type="presOf" srcId="{43ADB42E-E0F9-D74E-A4DB-A2AC995F0A0C}" destId="{C8463A37-EAB9-3D4C-A2F7-765C2ECA5BC4}" srcOrd="0" destOrd="0" presId="urn:microsoft.com/office/officeart/2005/8/layout/cycle2"/>
    <dgm:cxn modelId="{7E7CBA8A-C09F-664D-A9C9-F8DCF1B160CC}" type="presOf" srcId="{A4B3A792-F70B-BC45-A9C8-86D034D41F35}" destId="{B5036E4E-0AC5-C044-BBD3-713919B68491}" srcOrd="0" destOrd="0" presId="urn:microsoft.com/office/officeart/2005/8/layout/cycle2"/>
    <dgm:cxn modelId="{41462C3A-BFBD-8246-92D0-C0CF4FD28132}" type="presOf" srcId="{83101BDB-3A0F-D74E-A200-161F8454A525}" destId="{F125792D-7B1E-A74D-8D27-757598420E68}" srcOrd="1" destOrd="0" presId="urn:microsoft.com/office/officeart/2005/8/layout/cycle2"/>
    <dgm:cxn modelId="{1923091B-091E-6C4A-85AD-172D6ECC752F}" srcId="{E2EC42A1-B8CD-4F4B-BB64-D5CE3C26F783}" destId="{A4B3A792-F70B-BC45-A9C8-86D034D41F35}" srcOrd="0" destOrd="0" parTransId="{654D2AEB-D3C4-0845-93BA-74D1921EA850}" sibTransId="{43ADB42E-E0F9-D74E-A4DB-A2AC995F0A0C}"/>
    <dgm:cxn modelId="{42A7A4E4-50F9-0041-9F8B-16B1A78A663B}" type="presOf" srcId="{E2EC42A1-B8CD-4F4B-BB64-D5CE3C26F783}" destId="{D029D0CA-ECCB-3E44-A8D0-0E812B97951B}" srcOrd="0" destOrd="0" presId="urn:microsoft.com/office/officeart/2005/8/layout/cycle2"/>
    <dgm:cxn modelId="{0FF760CE-820A-844B-9086-9B51E691BBA1}" type="presParOf" srcId="{D029D0CA-ECCB-3E44-A8D0-0E812B97951B}" destId="{B5036E4E-0AC5-C044-BBD3-713919B68491}" srcOrd="0" destOrd="0" presId="urn:microsoft.com/office/officeart/2005/8/layout/cycle2"/>
    <dgm:cxn modelId="{E1B3B257-B77B-F54A-9A1B-2346251247A7}" type="presParOf" srcId="{D029D0CA-ECCB-3E44-A8D0-0E812B97951B}" destId="{C8463A37-EAB9-3D4C-A2F7-765C2ECA5BC4}" srcOrd="1" destOrd="0" presId="urn:microsoft.com/office/officeart/2005/8/layout/cycle2"/>
    <dgm:cxn modelId="{D550B1E3-339D-354D-A4CD-737D352B1348}" type="presParOf" srcId="{C8463A37-EAB9-3D4C-A2F7-765C2ECA5BC4}" destId="{BE474FDC-A863-B048-B85E-CA0927D47E15}" srcOrd="0" destOrd="0" presId="urn:microsoft.com/office/officeart/2005/8/layout/cycle2"/>
    <dgm:cxn modelId="{C52E0EB6-47AD-2643-B6A7-8E9ABD891767}" type="presParOf" srcId="{D029D0CA-ECCB-3E44-A8D0-0E812B97951B}" destId="{33109326-F971-034E-9280-74BAF2A2FB9A}" srcOrd="2" destOrd="0" presId="urn:microsoft.com/office/officeart/2005/8/layout/cycle2"/>
    <dgm:cxn modelId="{8D116F65-A72E-2540-A7AE-14DC569DAF03}" type="presParOf" srcId="{D029D0CA-ECCB-3E44-A8D0-0E812B97951B}" destId="{040EA5E1-0530-9640-A320-ED05A69C88EC}" srcOrd="3" destOrd="0" presId="urn:microsoft.com/office/officeart/2005/8/layout/cycle2"/>
    <dgm:cxn modelId="{FA1A8DC8-52B3-F647-B2A3-7E5B778CAF96}" type="presParOf" srcId="{040EA5E1-0530-9640-A320-ED05A69C88EC}" destId="{F125792D-7B1E-A74D-8D27-757598420E68}" srcOrd="0" destOrd="0" presId="urn:microsoft.com/office/officeart/2005/8/layout/cycle2"/>
    <dgm:cxn modelId="{97566D80-0CCA-5441-8490-530E779BF97D}" type="presParOf" srcId="{D029D0CA-ECCB-3E44-A8D0-0E812B97951B}" destId="{055AD33F-EDD3-6342-B107-8F0182214200}" srcOrd="4" destOrd="0" presId="urn:microsoft.com/office/officeart/2005/8/layout/cycle2"/>
    <dgm:cxn modelId="{08104CE2-F03E-8048-85A9-E424F77D6399}" type="presParOf" srcId="{D029D0CA-ECCB-3E44-A8D0-0E812B97951B}" destId="{C2432F8D-C601-7649-A44E-64616666D344}" srcOrd="5" destOrd="0" presId="urn:microsoft.com/office/officeart/2005/8/layout/cycle2"/>
    <dgm:cxn modelId="{F1187FF8-F675-BE48-980E-687CB09A428A}" type="presParOf" srcId="{C2432F8D-C601-7649-A44E-64616666D344}" destId="{C48E3FC5-FCA9-4348-A19D-D368253D280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36E4E-0AC5-C044-BBD3-713919B68491}">
      <dsp:nvSpPr>
        <dsp:cNvPr id="0" name=""/>
        <dsp:cNvSpPr/>
      </dsp:nvSpPr>
      <dsp:spPr>
        <a:xfrm>
          <a:off x="3131306" y="1390"/>
          <a:ext cx="1966986" cy="19669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Нет клиентов</a:t>
          </a:r>
          <a:endParaRPr lang="en-US" sz="2600" kern="1200" dirty="0"/>
        </a:p>
      </dsp:txBody>
      <dsp:txXfrm>
        <a:off x="3419364" y="289448"/>
        <a:ext cx="1390870" cy="1390870"/>
      </dsp:txXfrm>
    </dsp:sp>
    <dsp:sp modelId="{C8463A37-EAB9-3D4C-A2F7-765C2ECA5BC4}">
      <dsp:nvSpPr>
        <dsp:cNvPr id="0" name=""/>
        <dsp:cNvSpPr/>
      </dsp:nvSpPr>
      <dsp:spPr>
        <a:xfrm rot="3600000">
          <a:off x="4584392" y="1918261"/>
          <a:ext cx="521866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23532" y="1983241"/>
        <a:ext cx="365306" cy="398314"/>
      </dsp:txXfrm>
    </dsp:sp>
    <dsp:sp modelId="{33109326-F971-034E-9280-74BAF2A2FB9A}">
      <dsp:nvSpPr>
        <dsp:cNvPr id="0" name=""/>
        <dsp:cNvSpPr/>
      </dsp:nvSpPr>
      <dsp:spPr>
        <a:xfrm>
          <a:off x="4607126" y="2557585"/>
          <a:ext cx="1966986" cy="19669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Нет денег</a:t>
          </a:r>
          <a:endParaRPr lang="en-US" sz="2600" kern="1200" dirty="0"/>
        </a:p>
      </dsp:txBody>
      <dsp:txXfrm>
        <a:off x="4895184" y="2845643"/>
        <a:ext cx="1390870" cy="1390870"/>
      </dsp:txXfrm>
    </dsp:sp>
    <dsp:sp modelId="{040EA5E1-0530-9640-A320-ED05A69C88EC}">
      <dsp:nvSpPr>
        <dsp:cNvPr id="0" name=""/>
        <dsp:cNvSpPr/>
      </dsp:nvSpPr>
      <dsp:spPr>
        <a:xfrm rot="10800000">
          <a:off x="3868636" y="3209150"/>
          <a:ext cx="521866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025196" y="3341922"/>
        <a:ext cx="365306" cy="398314"/>
      </dsp:txXfrm>
    </dsp:sp>
    <dsp:sp modelId="{055AD33F-EDD3-6342-B107-8F0182214200}">
      <dsp:nvSpPr>
        <dsp:cNvPr id="0" name=""/>
        <dsp:cNvSpPr/>
      </dsp:nvSpPr>
      <dsp:spPr>
        <a:xfrm>
          <a:off x="1655486" y="2557585"/>
          <a:ext cx="1966986" cy="19669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Нет команды</a:t>
          </a:r>
          <a:endParaRPr lang="en-US" sz="2600" kern="1200" dirty="0"/>
        </a:p>
      </dsp:txBody>
      <dsp:txXfrm>
        <a:off x="1943544" y="2845643"/>
        <a:ext cx="1390870" cy="1390870"/>
      </dsp:txXfrm>
    </dsp:sp>
    <dsp:sp modelId="{C2432F8D-C601-7649-A44E-64616666D344}">
      <dsp:nvSpPr>
        <dsp:cNvPr id="0" name=""/>
        <dsp:cNvSpPr/>
      </dsp:nvSpPr>
      <dsp:spPr>
        <a:xfrm rot="18000000">
          <a:off x="3108571" y="1943843"/>
          <a:ext cx="521866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147711" y="2144407"/>
        <a:ext cx="365306" cy="398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27.10.12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b@touchin.ru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 </a:t>
            </a:r>
            <a:r>
              <a:rPr lang="ru-RU" dirty="0" err="1" smtClean="0"/>
              <a:t>стартапа</a:t>
            </a:r>
            <a:r>
              <a:rPr lang="ru-RU" dirty="0" smtClean="0"/>
              <a:t> до бизнеса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Андрей Басков, </a:t>
            </a:r>
            <a:r>
              <a:rPr lang="en-US" dirty="0" smtClean="0"/>
              <a:t>CEO Touch Instinct</a:t>
            </a:r>
            <a:endParaRPr lang="en-US" dirty="0"/>
          </a:p>
        </p:txBody>
      </p:sp>
      <p:pic>
        <p:nvPicPr>
          <p:cNvPr id="5" name="Picture 4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854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клиентов?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Портфолио</a:t>
            </a:r>
          </a:p>
          <a:p>
            <a:r>
              <a:rPr lang="ru-RU" dirty="0" smtClean="0"/>
              <a:t>Стоимость</a:t>
            </a:r>
          </a:p>
          <a:p>
            <a:r>
              <a:rPr lang="ru-RU" dirty="0" smtClean="0"/>
              <a:t>Опыт</a:t>
            </a:r>
          </a:p>
          <a:p>
            <a:r>
              <a:rPr lang="ru-RU" dirty="0" smtClean="0"/>
              <a:t>Компетенция</a:t>
            </a:r>
          </a:p>
          <a:p>
            <a:r>
              <a:rPr lang="ru-RU" dirty="0" smtClean="0"/>
              <a:t>Знакомства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496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сотрудников?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1859"/>
            <a:ext cx="8229600" cy="4164304"/>
          </a:xfrm>
        </p:spPr>
        <p:txBody>
          <a:bodyPr/>
          <a:lstStyle/>
          <a:p>
            <a:r>
              <a:rPr lang="ru-RU" dirty="0" smtClean="0"/>
              <a:t>Опционы</a:t>
            </a:r>
          </a:p>
          <a:p>
            <a:r>
              <a:rPr lang="ru-RU" dirty="0" smtClean="0"/>
              <a:t>Интересные проекты</a:t>
            </a:r>
          </a:p>
          <a:p>
            <a:r>
              <a:rPr lang="ru-RU" dirty="0" smtClean="0"/>
              <a:t>Неформальная обстановка</a:t>
            </a:r>
          </a:p>
          <a:p>
            <a:r>
              <a:rPr lang="ru-RU" dirty="0" smtClean="0"/>
              <a:t>Гибкий подход</a:t>
            </a:r>
          </a:p>
          <a:p>
            <a:r>
              <a:rPr lang="ru-RU" dirty="0" smtClean="0"/>
              <a:t>Великое будущее</a:t>
            </a:r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441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Спираль успеха Билла Г.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1447"/>
            <a:ext cx="8229600" cy="3744716"/>
          </a:xfrm>
        </p:spPr>
        <p:txBody>
          <a:bodyPr/>
          <a:lstStyle/>
          <a:p>
            <a:r>
              <a:rPr lang="ru-RU" dirty="0" smtClean="0"/>
              <a:t>Итеративно улучшайте все 3 компонента</a:t>
            </a:r>
          </a:p>
          <a:p>
            <a:r>
              <a:rPr lang="ru-RU" dirty="0" smtClean="0"/>
              <a:t>Не пытайтесь строить все сразу</a:t>
            </a:r>
          </a:p>
          <a:p>
            <a:r>
              <a:rPr lang="ru-RU" dirty="0" smtClean="0"/>
              <a:t>Как только вы остановитесь - конец</a:t>
            </a:r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55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Делайте ошибки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024"/>
            <a:ext cx="8229600" cy="3892139"/>
          </a:xfrm>
        </p:spPr>
        <p:txBody>
          <a:bodyPr/>
          <a:lstStyle/>
          <a:p>
            <a:r>
              <a:rPr lang="ru-RU" dirty="0" smtClean="0"/>
              <a:t>Рано или поздно они найдут вас</a:t>
            </a:r>
          </a:p>
          <a:p>
            <a:r>
              <a:rPr lang="ru-RU" dirty="0" smtClean="0"/>
              <a:t>Ошибки это лучший способ получить опыт</a:t>
            </a:r>
          </a:p>
          <a:p>
            <a:r>
              <a:rPr lang="ru-RU" dirty="0" smtClean="0"/>
              <a:t>Не скрывайте ошибки от клиентов</a:t>
            </a:r>
          </a:p>
          <a:p>
            <a:r>
              <a:rPr lang="ru-RU" dirty="0" smtClean="0"/>
              <a:t>Не скрывайте свои ошибки от сотрудников</a:t>
            </a:r>
          </a:p>
          <a:p>
            <a:r>
              <a:rPr lang="ru-RU" dirty="0" smtClean="0"/>
              <a:t>Старайтесь не делать очевидных ошибок</a:t>
            </a:r>
          </a:p>
          <a:p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994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Масштабирование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тяжело и болезненно. Это нормально.</a:t>
            </a:r>
          </a:p>
          <a:p>
            <a:r>
              <a:rPr lang="ru-RU" dirty="0" smtClean="0"/>
              <a:t>Увеличивайтесь поэтапно</a:t>
            </a:r>
          </a:p>
          <a:p>
            <a:r>
              <a:rPr lang="ru-RU" dirty="0" smtClean="0"/>
              <a:t>Будьте готовы </a:t>
            </a:r>
            <a:r>
              <a:rPr lang="ru-RU" dirty="0" err="1" smtClean="0"/>
              <a:t>делигировать</a:t>
            </a:r>
            <a:r>
              <a:rPr lang="ru-RU" dirty="0" smtClean="0"/>
              <a:t>, но с обязательным контролем</a:t>
            </a:r>
          </a:p>
          <a:p>
            <a:r>
              <a:rPr lang="ru-RU" dirty="0" smtClean="0"/>
              <a:t>Тратьте все силы на обучение сотрудников</a:t>
            </a:r>
          </a:p>
          <a:p>
            <a:r>
              <a:rPr lang="ru-RU" dirty="0" smtClean="0"/>
              <a:t>Систематизируйте процессы</a:t>
            </a:r>
          </a:p>
          <a:p>
            <a:r>
              <a:rPr lang="ru-RU" dirty="0" smtClean="0"/>
              <a:t>Автоматизируйте рутину</a:t>
            </a:r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08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Отношения с клиентами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9385"/>
            <a:ext cx="8229600" cy="3846778"/>
          </a:xfrm>
        </p:spPr>
        <p:txBody>
          <a:bodyPr/>
          <a:lstStyle/>
          <a:p>
            <a:r>
              <a:rPr lang="ru-RU" dirty="0" smtClean="0"/>
              <a:t>Будьте честными</a:t>
            </a:r>
          </a:p>
          <a:p>
            <a:r>
              <a:rPr lang="ru-RU" dirty="0" smtClean="0"/>
              <a:t>Концентрируйтесь на успехе</a:t>
            </a:r>
          </a:p>
          <a:p>
            <a:r>
              <a:rPr lang="ru-RU" dirty="0" smtClean="0"/>
              <a:t>Демонстрируйте работу над ошибками</a:t>
            </a:r>
          </a:p>
          <a:p>
            <a:r>
              <a:rPr lang="ru-RU" dirty="0" smtClean="0"/>
              <a:t>Требуйте и получайте обратную связь</a:t>
            </a:r>
          </a:p>
          <a:p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420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Отношения с сотрудниками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3921"/>
            <a:ext cx="8229600" cy="4062242"/>
          </a:xfrm>
        </p:spPr>
        <p:txBody>
          <a:bodyPr/>
          <a:lstStyle/>
          <a:p>
            <a:r>
              <a:rPr lang="ru-RU" dirty="0" smtClean="0"/>
              <a:t>Общайтесь!</a:t>
            </a:r>
          </a:p>
          <a:p>
            <a:r>
              <a:rPr lang="ru-RU" dirty="0" smtClean="0"/>
              <a:t>Понимайте их желания</a:t>
            </a:r>
          </a:p>
          <a:p>
            <a:r>
              <a:rPr lang="ru-RU" dirty="0" smtClean="0"/>
              <a:t>Поощряйте успехи</a:t>
            </a:r>
          </a:p>
          <a:p>
            <a:r>
              <a:rPr lang="ru-RU" dirty="0" smtClean="0"/>
              <a:t>Помогайте преодолевать неудачи</a:t>
            </a:r>
          </a:p>
          <a:p>
            <a:r>
              <a:rPr lang="ru-RU" dirty="0" smtClean="0"/>
              <a:t>Давайте им то, что они хотят</a:t>
            </a:r>
            <a:endParaRPr lang="ru-RU" dirty="0" smtClean="0">
              <a:sym typeface="Wingdings"/>
            </a:endParaRPr>
          </a:p>
          <a:p>
            <a:r>
              <a:rPr lang="ru-RU" dirty="0" smtClean="0">
                <a:sym typeface="Wingdings"/>
              </a:rPr>
              <a:t>Любите их 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1495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быть </a:t>
            </a:r>
            <a:r>
              <a:rPr lang="en-US" dirty="0" smtClean="0"/>
              <a:t>CEO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5673"/>
            <a:ext cx="8229600" cy="4470490"/>
          </a:xfrm>
        </p:spPr>
        <p:txBody>
          <a:bodyPr/>
          <a:lstStyle/>
          <a:p>
            <a:r>
              <a:rPr lang="ru-RU" dirty="0" smtClean="0"/>
              <a:t>Стресс, нервы, переживания</a:t>
            </a:r>
          </a:p>
          <a:p>
            <a:r>
              <a:rPr lang="ru-RU" dirty="0" smtClean="0"/>
              <a:t>Быть на стыке всего – разработка, </a:t>
            </a:r>
            <a:r>
              <a:rPr lang="en-US" dirty="0" smtClean="0"/>
              <a:t>HR, </a:t>
            </a:r>
            <a:r>
              <a:rPr lang="ru-RU" dirty="0" smtClean="0"/>
              <a:t>планирование, управление, финансы, </a:t>
            </a:r>
            <a:r>
              <a:rPr lang="ru-RU" dirty="0" err="1" smtClean="0"/>
              <a:t>итд</a:t>
            </a:r>
            <a:endParaRPr lang="ru-RU" dirty="0" smtClean="0"/>
          </a:p>
          <a:p>
            <a:r>
              <a:rPr lang="ru-RU" dirty="0" smtClean="0"/>
              <a:t>Вы ответственны за любой промах</a:t>
            </a:r>
          </a:p>
          <a:p>
            <a:r>
              <a:rPr lang="ru-RU" dirty="0" smtClean="0"/>
              <a:t>Никто вас любить не будет, а вы всех должны </a:t>
            </a:r>
            <a:r>
              <a:rPr lang="ru-RU" dirty="0" smtClean="0">
                <a:sym typeface="Wingdings"/>
              </a:rPr>
              <a:t></a:t>
            </a:r>
          </a:p>
          <a:p>
            <a:r>
              <a:rPr lang="ru-RU" dirty="0" smtClean="0"/>
              <a:t>Постоянно разговаривать, понимать людей, решать чужие проблемы</a:t>
            </a:r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52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оно надо?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3818"/>
            <a:ext cx="8229600" cy="31323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Подумайте как следует </a:t>
            </a:r>
            <a:r>
              <a:rPr lang="en-US" dirty="0" smtClean="0"/>
              <a:t>;)</a:t>
            </a:r>
          </a:p>
          <a:p>
            <a:endParaRPr lang="en-US" dirty="0"/>
          </a:p>
        </p:txBody>
      </p:sp>
      <p:pic>
        <p:nvPicPr>
          <p:cNvPr id="4" name="Picture 3" descr="IMG_03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_ho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526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1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63" y="0"/>
            <a:ext cx="5143500" cy="6858000"/>
          </a:xfrm>
          <a:prstGeom prst="rect">
            <a:avLst/>
          </a:prstGeom>
        </p:spPr>
      </p:pic>
      <p:pic>
        <p:nvPicPr>
          <p:cNvPr id="7" name="Picture 6" descr="Logo_ho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75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мы?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мобильных приложений для </a:t>
            </a:r>
            <a:r>
              <a:rPr lang="en-US" dirty="0" err="1" smtClean="0"/>
              <a:t>iOS</a:t>
            </a:r>
            <a:r>
              <a:rPr lang="en-US" dirty="0" smtClean="0"/>
              <a:t>, Android, WP7</a:t>
            </a:r>
            <a:endParaRPr lang="ru-RU" dirty="0" smtClean="0"/>
          </a:p>
          <a:p>
            <a:r>
              <a:rPr lang="ru-RU" dirty="0" smtClean="0"/>
              <a:t>1.5 года компании</a:t>
            </a:r>
          </a:p>
          <a:p>
            <a:r>
              <a:rPr lang="ru-RU" dirty="0" smtClean="0"/>
              <a:t>33 человека</a:t>
            </a:r>
          </a:p>
          <a:p>
            <a:r>
              <a:rPr lang="ru-RU" dirty="0" smtClean="0"/>
              <a:t>Более 15 проектов</a:t>
            </a:r>
          </a:p>
          <a:p>
            <a:r>
              <a:rPr lang="ru-RU" dirty="0" smtClean="0"/>
              <a:t>5 приложений в топах</a:t>
            </a:r>
          </a:p>
          <a:p>
            <a:r>
              <a:rPr lang="ru-RU" dirty="0" smtClean="0"/>
              <a:t>Суммарно более 700.000 установок</a:t>
            </a:r>
          </a:p>
          <a:p>
            <a:endParaRPr lang="ru-RU" dirty="0" smtClean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633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3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88" y="0"/>
            <a:ext cx="5143500" cy="6858000"/>
          </a:xfrm>
          <a:prstGeom prst="rect">
            <a:avLst/>
          </a:prstGeom>
        </p:spPr>
      </p:pic>
      <p:pic>
        <p:nvPicPr>
          <p:cNvPr id="5" name="Picture 4" descr="Logo_ho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983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_ho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2385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2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_ho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343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85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 приходите к нам в гости </a:t>
            </a:r>
            <a:r>
              <a:rPr lang="en-US" dirty="0" smtClean="0"/>
              <a:t>;)</a:t>
            </a:r>
            <a:endParaRPr lang="ru-RU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Twitter: @</a:t>
            </a:r>
            <a:r>
              <a:rPr lang="en-US" dirty="0" err="1" smtClean="0"/>
              <a:t>AndreyBaskov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ab@touchin.ru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Site: </a:t>
            </a:r>
            <a:r>
              <a:rPr lang="en-US" dirty="0" err="1" smtClean="0"/>
              <a:t>touchin.ru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Logo_ho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604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1 год мы: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Сменили 3 офиса</a:t>
            </a:r>
          </a:p>
          <a:p>
            <a:r>
              <a:rPr lang="ru-RU" dirty="0" smtClean="0"/>
              <a:t>Наняли 30 с лишним человек</a:t>
            </a:r>
          </a:p>
          <a:p>
            <a:r>
              <a:rPr lang="ru-RU" dirty="0" err="1" smtClean="0"/>
              <a:t>Отсобеседовали</a:t>
            </a:r>
            <a:r>
              <a:rPr lang="ru-RU" dirty="0" smtClean="0"/>
              <a:t> несколько сотен</a:t>
            </a:r>
          </a:p>
          <a:p>
            <a:r>
              <a:rPr lang="ru-RU" dirty="0" smtClean="0"/>
              <a:t>Выпустили ряд очень успешных проектов</a:t>
            </a:r>
          </a:p>
          <a:p>
            <a:r>
              <a:rPr lang="ru-RU" dirty="0" smtClean="0"/>
              <a:t>Получили крупные заказы</a:t>
            </a:r>
          </a:p>
          <a:p>
            <a:r>
              <a:rPr lang="ru-RU" dirty="0" err="1" smtClean="0"/>
              <a:t>Нафакапили</a:t>
            </a:r>
            <a:r>
              <a:rPr lang="ru-RU" dirty="0" smtClean="0"/>
              <a:t> и </a:t>
            </a:r>
            <a:r>
              <a:rPr lang="ru-RU" dirty="0" err="1" smtClean="0"/>
              <a:t>нафейлили</a:t>
            </a:r>
            <a:r>
              <a:rPr lang="ru-RU" dirty="0" smtClean="0"/>
              <a:t> на всю жизнь наперед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7715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0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я тут?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7455"/>
            <a:ext cx="8229599" cy="3978708"/>
          </a:xfrm>
        </p:spPr>
        <p:txBody>
          <a:bodyPr/>
          <a:lstStyle/>
          <a:p>
            <a:r>
              <a:rPr lang="ru-RU" dirty="0" smtClean="0"/>
              <a:t>Отговорить</a:t>
            </a:r>
          </a:p>
          <a:p>
            <a:r>
              <a:rPr lang="ru-RU" dirty="0" smtClean="0"/>
              <a:t>Предупредить</a:t>
            </a:r>
          </a:p>
          <a:p>
            <a:r>
              <a:rPr lang="ru-RU" dirty="0" smtClean="0"/>
              <a:t>Поделиться</a:t>
            </a:r>
          </a:p>
          <a:p>
            <a:r>
              <a:rPr lang="ru-RU" dirty="0" smtClean="0"/>
              <a:t>Похвастаться</a:t>
            </a:r>
          </a:p>
          <a:p>
            <a:r>
              <a:rPr lang="ru-RU" dirty="0" smtClean="0"/>
              <a:t>Пригласить </a:t>
            </a:r>
            <a:r>
              <a:rPr lang="ru-RU" dirty="0" smtClean="0">
                <a:sym typeface="Wingdings"/>
              </a:rPr>
              <a:t>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16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Стартап</a:t>
            </a:r>
            <a:r>
              <a:rPr lang="ru-RU" dirty="0" smtClean="0"/>
              <a:t>. Начало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6727"/>
            <a:ext cx="8229600" cy="3909436"/>
          </a:xfrm>
        </p:spPr>
        <p:txBody>
          <a:bodyPr/>
          <a:lstStyle/>
          <a:p>
            <a:r>
              <a:rPr lang="ru-RU" dirty="0" smtClean="0"/>
              <a:t>Вам нужен опыт</a:t>
            </a:r>
          </a:p>
          <a:p>
            <a:r>
              <a:rPr lang="ru-RU" dirty="0" smtClean="0"/>
              <a:t>Вам нужны деньги</a:t>
            </a:r>
          </a:p>
          <a:p>
            <a:r>
              <a:rPr lang="ru-RU" dirty="0" smtClean="0"/>
              <a:t>Вам нужны люди</a:t>
            </a:r>
          </a:p>
          <a:p>
            <a:r>
              <a:rPr lang="ru-RU" dirty="0" smtClean="0"/>
              <a:t>Вам нужна идея</a:t>
            </a:r>
          </a:p>
          <a:p>
            <a:r>
              <a:rPr lang="ru-RU" dirty="0" smtClean="0"/>
              <a:t>Правило 10000 часов. В</a:t>
            </a:r>
            <a:r>
              <a:rPr lang="en-US" dirty="0" smtClean="0"/>
              <a:t>job</a:t>
            </a:r>
            <a:r>
              <a:rPr lang="ru-RU" dirty="0" err="1" smtClean="0"/>
              <a:t>ывайте</a:t>
            </a:r>
            <a:r>
              <a:rPr lang="ru-RU" dirty="0" smtClean="0"/>
              <a:t>!</a:t>
            </a:r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044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4382"/>
            <a:ext cx="8229600" cy="3951781"/>
          </a:xfrm>
        </p:spPr>
        <p:txBody>
          <a:bodyPr/>
          <a:lstStyle/>
          <a:p>
            <a:r>
              <a:rPr lang="ru-RU" dirty="0" smtClean="0"/>
              <a:t>Будьте готовы к ошибкам, но не думайте об этом </a:t>
            </a:r>
            <a:r>
              <a:rPr lang="ru-RU" dirty="0" smtClean="0">
                <a:sym typeface="Wingdings"/>
              </a:rPr>
              <a:t></a:t>
            </a:r>
          </a:p>
          <a:p>
            <a:r>
              <a:rPr lang="ru-RU" dirty="0" smtClean="0">
                <a:sym typeface="Wingdings"/>
              </a:rPr>
              <a:t>Имейте запасной план, а лучше три</a:t>
            </a:r>
          </a:p>
          <a:p>
            <a:r>
              <a:rPr lang="ru-RU" dirty="0" smtClean="0">
                <a:sym typeface="Wingdings"/>
              </a:rPr>
              <a:t>Будьте уверены что сделали все что смогли</a:t>
            </a:r>
          </a:p>
          <a:p>
            <a:r>
              <a:rPr lang="ru-RU" dirty="0" smtClean="0">
                <a:sym typeface="Wingdings"/>
              </a:rPr>
              <a:t>Если же ошиблись - анализируйте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5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Строим Бизнес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876"/>
            <a:ext cx="8229600" cy="4282287"/>
          </a:xfrm>
        </p:spPr>
        <p:txBody>
          <a:bodyPr/>
          <a:lstStyle/>
          <a:p>
            <a:r>
              <a:rPr lang="ru-RU" dirty="0" smtClean="0"/>
              <a:t>Понять рынок</a:t>
            </a:r>
          </a:p>
          <a:p>
            <a:r>
              <a:rPr lang="ru-RU" dirty="0" smtClean="0"/>
              <a:t>Понять клиентов, а лучше побывать клиентом</a:t>
            </a:r>
          </a:p>
          <a:p>
            <a:r>
              <a:rPr lang="ru-RU" dirty="0" smtClean="0"/>
              <a:t>Научиться считать, постоянно, много</a:t>
            </a:r>
          </a:p>
          <a:p>
            <a:r>
              <a:rPr lang="ru-RU" dirty="0" smtClean="0"/>
              <a:t>Посмотреть на успешные компании</a:t>
            </a:r>
          </a:p>
          <a:p>
            <a:r>
              <a:rPr lang="ru-RU" dirty="0" smtClean="0"/>
              <a:t>Безоговорочно верить в успех</a:t>
            </a:r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119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Бесконечный </a:t>
            </a:r>
            <a:r>
              <a:rPr lang="ru-RU" dirty="0" err="1" smtClean="0"/>
              <a:t>лузер</a:t>
            </a:r>
            <a:r>
              <a:rPr lang="ru-RU" dirty="0" smtClean="0"/>
              <a:t>-цикл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5689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_horiz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45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денег?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9900"/>
            <a:ext cx="8229600" cy="4096263"/>
          </a:xfrm>
        </p:spPr>
        <p:txBody>
          <a:bodyPr/>
          <a:lstStyle/>
          <a:p>
            <a:r>
              <a:rPr lang="en-US" dirty="0" smtClean="0"/>
              <a:t>FFF (Friends, Fools, Family)</a:t>
            </a:r>
          </a:p>
          <a:p>
            <a:r>
              <a:rPr lang="ru-RU" dirty="0" smtClean="0"/>
              <a:t>Накопите</a:t>
            </a:r>
          </a:p>
          <a:p>
            <a:r>
              <a:rPr lang="ru-RU" dirty="0" smtClean="0"/>
              <a:t>Найдите Буратино</a:t>
            </a:r>
          </a:p>
          <a:p>
            <a:r>
              <a:rPr lang="ru-RU" dirty="0" smtClean="0"/>
              <a:t>Найдите инвестора</a:t>
            </a:r>
          </a:p>
          <a:p>
            <a:r>
              <a:rPr lang="ru-RU" dirty="0" smtClean="0"/>
              <a:t>Найдите </a:t>
            </a:r>
            <a:r>
              <a:rPr lang="ru-RU" strike="sngStrike" dirty="0" smtClean="0"/>
              <a:t>еб…</a:t>
            </a:r>
            <a:r>
              <a:rPr lang="ru-RU" dirty="0" smtClean="0"/>
              <a:t> странного инвестора</a:t>
            </a:r>
          </a:p>
          <a:p>
            <a:r>
              <a:rPr lang="ru-RU" dirty="0" smtClean="0"/>
              <a:t>Но лучше найдите клиента с предоплатой </a:t>
            </a:r>
            <a:r>
              <a:rPr lang="ru-RU" dirty="0" smtClean="0">
                <a:sym typeface="Wingdings"/>
              </a:rPr>
              <a:t>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4" name="Picture 3" descr="Logo_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3" y="6065816"/>
            <a:ext cx="1943330" cy="6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958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72</TotalTime>
  <Words>418</Words>
  <Application>Microsoft Macintosh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 Black </vt:lpstr>
      <vt:lpstr>От стартапа до бизнеса</vt:lpstr>
      <vt:lpstr>Кто мы?</vt:lpstr>
      <vt:lpstr>За 1 год мы:</vt:lpstr>
      <vt:lpstr>Зачем я тут?</vt:lpstr>
      <vt:lpstr>Стартап. Начало</vt:lpstr>
      <vt:lpstr>FAIL!</vt:lpstr>
      <vt:lpstr>Строим Бизнес</vt:lpstr>
      <vt:lpstr>Бесконечный лузер-цикл</vt:lpstr>
      <vt:lpstr>Нет денег?</vt:lpstr>
      <vt:lpstr>Нет клиентов?</vt:lpstr>
      <vt:lpstr>Нет сотрудников?</vt:lpstr>
      <vt:lpstr>Спираль успеха Билла Г.</vt:lpstr>
      <vt:lpstr>Делайте ошибки</vt:lpstr>
      <vt:lpstr>Масштабирование</vt:lpstr>
      <vt:lpstr>Отношения с клиентами</vt:lpstr>
      <vt:lpstr>Отношения с сотрудниками</vt:lpstr>
      <vt:lpstr>Что такое быть CEO</vt:lpstr>
      <vt:lpstr>А оно надо?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стартапа до бизнеса</dc:title>
  <dc:creator>Andrey Baskov</dc:creator>
  <cp:lastModifiedBy>Andrey Baskov</cp:lastModifiedBy>
  <cp:revision>8</cp:revision>
  <dcterms:created xsi:type="dcterms:W3CDTF">2012-10-27T11:16:10Z</dcterms:created>
  <dcterms:modified xsi:type="dcterms:W3CDTF">2012-10-27T12:28:42Z</dcterms:modified>
</cp:coreProperties>
</file>