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685800" indent="-342900">
              <a:spcBef>
                <a:spcPts val="32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028700" indent="-342900">
              <a:spcBef>
                <a:spcPts val="32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371600" indent="-342900">
              <a:spcBef>
                <a:spcPts val="32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1714500" indent="-342900">
              <a:spcBef>
                <a:spcPts val="32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2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ctrTitle"/>
          </p:nvPr>
        </p:nvSpPr>
        <p:spPr>
          <a:xfrm>
            <a:off x="507553" y="1262053"/>
            <a:ext cx="11989694" cy="3838279"/>
          </a:xfrm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Использование </a:t>
            </a:r>
          </a:p>
          <a:p>
            <a:pPr defTabSz="484886">
              <a:defRPr sz="7469"/>
            </a:pPr>
            <a:r>
              <a:rPr b="1"/>
              <a:t>GraphQL</a:t>
            </a:r>
            <a:r>
              <a:t> + </a:t>
            </a:r>
            <a:r>
              <a:rPr b="1"/>
              <a:t>Python</a:t>
            </a:r>
            <a:r>
              <a:t> </a:t>
            </a:r>
          </a:p>
          <a:p>
            <a:pPr defTabSz="484886">
              <a:defRPr sz="6640"/>
            </a:pPr>
            <a:r>
              <a:t>для разработки веб-приложений</a:t>
            </a:r>
          </a:p>
        </p:txBody>
      </p:sp>
      <p:pic>
        <p:nvPicPr>
          <p:cNvPr id="12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1100" y="5547281"/>
            <a:ext cx="1966070" cy="1966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2350" y="5511207"/>
            <a:ext cx="1780573" cy="221095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2867992" y="8451813"/>
            <a:ext cx="726881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Александр Козловский, Алексей Малашкевич</a:t>
            </a:r>
          </a:p>
        </p:txBody>
      </p:sp>
      <p:sp>
        <p:nvSpPr>
          <p:cNvPr id="132" name="Shape 132"/>
          <p:cNvSpPr/>
          <p:nvPr/>
        </p:nvSpPr>
        <p:spPr>
          <a:xfrm>
            <a:off x="-11394" y="8158432"/>
            <a:ext cx="13027589" cy="1"/>
          </a:xfrm>
          <a:prstGeom prst="line">
            <a:avLst/>
          </a:prstGeom>
          <a:ln w="50800">
            <a:solidFill>
              <a:schemeClr val="accent5">
                <a:hueOff val="-483453"/>
                <a:satOff val="-20453"/>
                <a:lumOff val="1218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3" name="Shape 133"/>
          <p:cNvSpPr/>
          <p:nvPr/>
        </p:nvSpPr>
        <p:spPr>
          <a:xfrm>
            <a:off x="5162630" y="9062695"/>
            <a:ext cx="267954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23 апреля, 2016</a:t>
            </a:r>
          </a:p>
        </p:txBody>
      </p:sp>
      <p:sp>
        <p:nvSpPr>
          <p:cNvPr id="134" name="Shape 134"/>
          <p:cNvSpPr/>
          <p:nvPr/>
        </p:nvSpPr>
        <p:spPr>
          <a:xfrm>
            <a:off x="7449042" y="7350700"/>
            <a:ext cx="1627189" cy="673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3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89721" y="8350213"/>
            <a:ext cx="1122980" cy="1246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ony-logo-cropped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191" y="8475858"/>
            <a:ext cx="1627188" cy="1075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Язык запросов в клиентском приложении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952500" y="2921000"/>
            <a:ext cx="11876534" cy="4720184"/>
          </a:xfrm>
          <a:prstGeom prst="rect">
            <a:avLst/>
          </a:prstGeom>
        </p:spPr>
        <p:txBody>
          <a:bodyPr/>
          <a:lstStyle/>
          <a:p>
            <a:pPr lvl="1" marL="0" indent="228600">
              <a:spcBef>
                <a:spcPts val="0"/>
              </a:spcBef>
              <a:buSzTx/>
              <a:buNone/>
            </a:pPr>
            <a:r>
              <a:t>Не можем использовать бэкендовый язык типа SQL:</a:t>
            </a:r>
          </a:p>
          <a:p>
            <a:pPr lvl="2">
              <a:spcBef>
                <a:spcPts val="0"/>
              </a:spcBef>
            </a:pPr>
            <a:r>
              <a:t>Риск SQL инъекций</a:t>
            </a:r>
          </a:p>
          <a:p>
            <a:pPr lvl="2">
              <a:spcBef>
                <a:spcPts val="0"/>
              </a:spcBef>
            </a:pPr>
            <a:r>
              <a:t>Нужна проверка прав доступа</a:t>
            </a:r>
          </a:p>
          <a:p>
            <a:pPr lvl="2">
              <a:spcBef>
                <a:spcPts val="0"/>
              </a:spcBef>
            </a:pPr>
            <a:r>
              <a:t>Часто нужна информация из нескольких хранилищ (SQL, noSQL, сервисы)</a:t>
            </a:r>
          </a:p>
          <a:p>
            <a:pPr lvl="2">
              <a:spcBef>
                <a:spcPts val="0"/>
              </a:spcBef>
            </a:pPr>
          </a:p>
        </p:txBody>
      </p:sp>
      <p:sp>
        <p:nvSpPr>
          <p:cNvPr id="168" name="Shape 168"/>
          <p:cNvSpPr/>
          <p:nvPr/>
        </p:nvSpPr>
        <p:spPr>
          <a:xfrm>
            <a:off x="1041979" y="6927849"/>
            <a:ext cx="1092084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Было бы удобно получать связанные объекты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body" sz="half" idx="1"/>
          </p:nvPr>
        </p:nvSpPr>
        <p:spPr>
          <a:xfrm>
            <a:off x="562049" y="6908800"/>
            <a:ext cx="12613780" cy="3034705"/>
          </a:xfrm>
          <a:prstGeom prst="rect">
            <a:avLst/>
          </a:prstGeom>
        </p:spPr>
        <p:txBody>
          <a:bodyPr/>
          <a:lstStyle/>
          <a:p>
            <a:pPr lvl="1" marL="0" indent="228600">
              <a:spcBef>
                <a:spcPts val="0"/>
              </a:spcBef>
              <a:buSzTx/>
              <a:buNone/>
              <a:defRPr sz="3000"/>
            </a:pPr>
            <a:r>
              <a:t>Плюсы:</a:t>
            </a:r>
          </a:p>
          <a:p>
            <a:pPr lvl="2" marL="889000">
              <a:spcBef>
                <a:spcPts val="0"/>
              </a:spcBef>
              <a:defRPr sz="3000"/>
            </a:pPr>
            <a:r>
              <a:t>Каждый клиент получает нужный набор данных в одном запросе</a:t>
            </a:r>
          </a:p>
          <a:p>
            <a:pPr lvl="2" marL="889000">
              <a:spcBef>
                <a:spcPts val="0"/>
              </a:spcBef>
              <a:defRPr sz="3000"/>
            </a:pPr>
            <a:r>
              <a:t>Универсальный код бэкенда</a:t>
            </a:r>
          </a:p>
          <a:p>
            <a:pPr lvl="2" marL="889000">
              <a:spcBef>
                <a:spcPts val="0"/>
              </a:spcBef>
              <a:defRPr sz="3000"/>
            </a:pPr>
            <a:r>
              <a:t>Фронтенд разработчик не завязан на бэкенд разработчика</a:t>
            </a:r>
          </a:p>
        </p:txBody>
      </p:sp>
      <p:sp>
        <p:nvSpPr>
          <p:cNvPr id="171" name="Shape 171"/>
          <p:cNvSpPr/>
          <p:nvPr/>
        </p:nvSpPr>
        <p:spPr>
          <a:xfrm>
            <a:off x="5628158" y="3928194"/>
            <a:ext cx="1270001" cy="3206503"/>
          </a:xfrm>
          <a:prstGeom prst="rect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8574558" y="3940894"/>
            <a:ext cx="2003823" cy="986880"/>
          </a:xfrm>
          <a:prstGeom prst="rect">
            <a:avLst/>
          </a:prstGeom>
          <a:solidFill>
            <a:srgbClr val="A057D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35216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8574558" y="5038005"/>
            <a:ext cx="2003823" cy="986880"/>
          </a:xfrm>
          <a:prstGeom prst="rect">
            <a:avLst/>
          </a:prstGeom>
          <a:solidFill>
            <a:srgbClr val="A057D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35216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8574558" y="6135116"/>
            <a:ext cx="2003823" cy="986881"/>
          </a:xfrm>
          <a:prstGeom prst="rect">
            <a:avLst/>
          </a:prstGeom>
          <a:solidFill>
            <a:srgbClr val="A057D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35216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1359700" y="2335170"/>
            <a:ext cx="218691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Приложения</a:t>
            </a:r>
          </a:p>
        </p:txBody>
      </p:sp>
      <p:sp>
        <p:nvSpPr>
          <p:cNvPr id="176" name="Shape 176"/>
          <p:cNvSpPr/>
          <p:nvPr/>
        </p:nvSpPr>
        <p:spPr>
          <a:xfrm>
            <a:off x="5102479" y="3057440"/>
            <a:ext cx="2642332" cy="90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Интерпретатор</a:t>
            </a:r>
          </a:p>
          <a:p>
            <a:pPr>
              <a:lnSpc>
                <a:spcPct val="70000"/>
              </a:lnSpc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запросов</a:t>
            </a:r>
          </a:p>
        </p:txBody>
      </p:sp>
      <p:sp>
        <p:nvSpPr>
          <p:cNvPr id="177" name="Shape 177"/>
          <p:cNvSpPr/>
          <p:nvPr/>
        </p:nvSpPr>
        <p:spPr>
          <a:xfrm>
            <a:off x="8005272" y="3221905"/>
            <a:ext cx="314239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Источники данных</a:t>
            </a:r>
          </a:p>
        </p:txBody>
      </p:sp>
      <p:sp>
        <p:nvSpPr>
          <p:cNvPr id="178" name="Shape 178"/>
          <p:cNvSpPr/>
          <p:nvPr/>
        </p:nvSpPr>
        <p:spPr>
          <a:xfrm>
            <a:off x="7101358" y="5464894"/>
            <a:ext cx="1270001" cy="1"/>
          </a:xfrm>
          <a:prstGeom prst="line">
            <a:avLst/>
          </a:prstGeom>
          <a:ln w="88900">
            <a:solidFill>
              <a:schemeClr val="accent1">
                <a:hueOff val="273562"/>
                <a:satOff val="2937"/>
                <a:lumOff val="-22233"/>
              </a:schemeClr>
            </a:solidFill>
            <a:miter lim="400000"/>
            <a:headEnd type="triangle"/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9" name="Shape 179"/>
          <p:cNvSpPr/>
          <p:nvPr/>
        </p:nvSpPr>
        <p:spPr>
          <a:xfrm>
            <a:off x="3696468" y="5464894"/>
            <a:ext cx="1270001" cy="1"/>
          </a:xfrm>
          <a:prstGeom prst="line">
            <a:avLst/>
          </a:prstGeom>
          <a:ln w="88900">
            <a:solidFill>
              <a:schemeClr val="accent1">
                <a:hueOff val="273562"/>
                <a:satOff val="2937"/>
                <a:lumOff val="-22233"/>
              </a:schemeClr>
            </a:solidFill>
            <a:miter lim="400000"/>
            <a:headEnd type="triangle"/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183" name="Group 183"/>
          <p:cNvGrpSpPr/>
          <p:nvPr/>
        </p:nvGrpSpPr>
        <p:grpSpPr>
          <a:xfrm>
            <a:off x="1147836" y="4239344"/>
            <a:ext cx="2410223" cy="2451101"/>
            <a:chOff x="0" y="0"/>
            <a:chExt cx="2410221" cy="2451100"/>
          </a:xfrm>
        </p:grpSpPr>
        <p:sp>
          <p:nvSpPr>
            <p:cNvPr id="180" name="Shape 180"/>
            <p:cNvSpPr/>
            <p:nvPr/>
          </p:nvSpPr>
          <p:spPr>
            <a:xfrm>
              <a:off x="406400" y="0"/>
              <a:ext cx="2003822" cy="2082800"/>
            </a:xfrm>
            <a:prstGeom prst="rect">
              <a:avLst/>
            </a:prstGeom>
            <a:solidFill>
              <a:schemeClr val="accent3"/>
            </a:solidFill>
            <a:ln w="12700" cap="flat">
              <a:solidFill>
                <a:schemeClr val="accent1">
                  <a:hueOff val="273562"/>
                  <a:satOff val="2937"/>
                  <a:lumOff val="-22233"/>
                </a:schemeClr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36797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215900" y="177800"/>
              <a:ext cx="2003822" cy="2082800"/>
            </a:xfrm>
            <a:prstGeom prst="rect">
              <a:avLst/>
            </a:prstGeom>
            <a:solidFill>
              <a:schemeClr val="accent3"/>
            </a:solidFill>
            <a:ln w="12700" cap="flat">
              <a:solidFill>
                <a:schemeClr val="accent1">
                  <a:hueOff val="273562"/>
                  <a:satOff val="2937"/>
                  <a:lumOff val="-22233"/>
                </a:schemeClr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36797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0" y="368300"/>
              <a:ext cx="2003822" cy="2082800"/>
            </a:xfrm>
            <a:prstGeom prst="rect">
              <a:avLst/>
            </a:prstGeom>
            <a:solidFill>
              <a:schemeClr val="accent3"/>
            </a:solidFill>
            <a:ln w="12700" cap="flat">
              <a:solidFill>
                <a:schemeClr val="accent1">
                  <a:hueOff val="273562"/>
                  <a:satOff val="2937"/>
                  <a:lumOff val="-22233"/>
                </a:schemeClr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36797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Запрос:</a:t>
              </a:r>
            </a:p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select …</a:t>
              </a:r>
            </a:p>
          </p:txBody>
        </p:sp>
      </p:grpSp>
      <p:sp>
        <p:nvSpPr>
          <p:cNvPr id="184" name="Shape 184"/>
          <p:cNvSpPr/>
          <p:nvPr/>
        </p:nvSpPr>
        <p:spPr>
          <a:xfrm>
            <a:off x="5111229" y="2968104"/>
            <a:ext cx="6161535" cy="4350991"/>
          </a:xfrm>
          <a:prstGeom prst="rect">
            <a:avLst/>
          </a:prstGeom>
          <a:ln w="12700">
            <a:solidFill>
              <a:schemeClr val="accent1">
                <a:hueOff val="273562"/>
                <a:satOff val="2937"/>
                <a:lumOff val="-22233"/>
              </a:schemeClr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5" name="Shape 185"/>
          <p:cNvSpPr/>
          <p:nvPr>
            <p:ph type="title"/>
          </p:nvPr>
        </p:nvSpPr>
        <p:spPr>
          <a:xfrm>
            <a:off x="952500" y="127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Язык запросов в клиентском приложении</a:t>
            </a:r>
          </a:p>
        </p:txBody>
      </p:sp>
      <p:sp>
        <p:nvSpPr>
          <p:cNvPr id="186" name="Shape 186"/>
          <p:cNvSpPr/>
          <p:nvPr/>
        </p:nvSpPr>
        <p:spPr>
          <a:xfrm>
            <a:off x="7755970" y="2341520"/>
            <a:ext cx="122765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Бэкенд</a:t>
            </a:r>
          </a:p>
        </p:txBody>
      </p:sp>
      <p:sp>
        <p:nvSpPr>
          <p:cNvPr id="187" name="Shape 187"/>
          <p:cNvSpPr/>
          <p:nvPr/>
        </p:nvSpPr>
        <p:spPr>
          <a:xfrm>
            <a:off x="4356006" y="4597400"/>
            <a:ext cx="61046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API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Имеющиеся технологии</a:t>
            </a:r>
          </a:p>
        </p:txBody>
      </p:sp>
      <p:pic>
        <p:nvPicPr>
          <p:cNvPr id="19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053" y="3235982"/>
            <a:ext cx="2443436" cy="2443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3620830"/>
            <a:ext cx="4167429" cy="147054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2825750" y="3797301"/>
            <a:ext cx="4266692" cy="1117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8000">
                <a:latin typeface="Adobe 고딕 Std B"/>
                <a:ea typeface="Adobe 고딕 Std B"/>
                <a:cs typeface="Adobe 고딕 Std B"/>
                <a:sym typeface="Adobe 고딕 Std B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dobe 고딕 Std B"/>
                <a:ea typeface="Adobe 고딕 Std B"/>
                <a:cs typeface="Adobe 고딕 Std B"/>
                <a:sym typeface="Adobe 고딕 Std B"/>
              </a:rPr>
              <a:t>GraphQL</a:t>
            </a:r>
          </a:p>
        </p:txBody>
      </p:sp>
      <p:pic>
        <p:nvPicPr>
          <p:cNvPr id="19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55600" y="5943600"/>
            <a:ext cx="9144000" cy="327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39100" y="7042150"/>
            <a:ext cx="3810000" cy="107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GraphQL запрос</a:t>
            </a:r>
          </a:p>
        </p:txBody>
      </p:sp>
      <p:sp>
        <p:nvSpPr>
          <p:cNvPr id="197" name="Shape 197"/>
          <p:cNvSpPr/>
          <p:nvPr/>
        </p:nvSpPr>
        <p:spPr>
          <a:xfrm>
            <a:off x="546159" y="2588834"/>
            <a:ext cx="5002368" cy="6522170"/>
          </a:xfrm>
          <a:prstGeom prst="rect">
            <a:avLst/>
          </a:prstGeom>
          <a:solidFill>
            <a:srgbClr val="FEFE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{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user(id: 1) {</a:t>
            </a:r>
          </a:p>
          <a:p>
            <a:pPr lvl="5"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id,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username,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posts(first: 2) {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id,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title,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body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}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}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GraphQL запрос-ответ</a:t>
            </a:r>
          </a:p>
        </p:txBody>
      </p:sp>
      <p:sp>
        <p:nvSpPr>
          <p:cNvPr id="200" name="Shape 200"/>
          <p:cNvSpPr/>
          <p:nvPr/>
        </p:nvSpPr>
        <p:spPr>
          <a:xfrm>
            <a:off x="558859" y="2576134"/>
            <a:ext cx="5002368" cy="6903170"/>
          </a:xfrm>
          <a:prstGeom prst="rect">
            <a:avLst/>
          </a:prstGeom>
          <a:solidFill>
            <a:srgbClr val="FEFE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{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user(id: 1) {</a:t>
            </a:r>
          </a:p>
          <a:p>
            <a:pPr lvl="5"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id,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username,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posts(first: 2) {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id,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title,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body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}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}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6053047" y="2605074"/>
            <a:ext cx="6575730" cy="7048489"/>
          </a:xfrm>
          <a:prstGeom prst="rect">
            <a:avLst/>
          </a:prstGeom>
          <a:solidFill>
            <a:srgbClr val="FEFE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{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"data": {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"user": {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"id": </a:t>
            </a:r>
            <a:r>
              <a:rPr>
                <a:solidFill>
                  <a:schemeClr val="accent2"/>
                </a:solidFill>
              </a:rPr>
              <a:t>"1"</a:t>
            </a:r>
            <a:r>
              <a:t>,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"username": </a:t>
            </a:r>
            <a:r>
              <a:rPr>
                <a:solidFill>
                  <a:schemeClr val="accent2"/>
                </a:solidFill>
              </a:rPr>
              <a:t>"user1"</a:t>
            </a:r>
            <a:r>
              <a:t>,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"posts": [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{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	"id": </a:t>
            </a:r>
            <a:r>
              <a:rPr>
                <a:solidFill>
                  <a:schemeClr val="accent2"/>
                </a:solidFill>
              </a:rPr>
              <a:t>"1"</a:t>
            </a:r>
            <a:r>
              <a:t>,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	"title": </a:t>
            </a:r>
            <a:r>
              <a:rPr>
                <a:solidFill>
                  <a:schemeClr val="accent2"/>
                </a:solidFill>
              </a:rPr>
              <a:t>"title1"</a:t>
            </a:r>
            <a:r>
              <a:t>,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	"body": </a:t>
            </a:r>
            <a:r>
              <a:rPr>
                <a:solidFill>
                  <a:schemeClr val="accent2"/>
                </a:solidFill>
              </a:rPr>
              <a:t>"body1"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},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{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	"id": </a:t>
            </a:r>
            <a:r>
              <a:rPr>
                <a:solidFill>
                  <a:schemeClr val="accent2"/>
                </a:solidFill>
              </a:rPr>
              <a:t>"2"</a:t>
            </a:r>
            <a:r>
              <a:t>,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	"title": </a:t>
            </a:r>
            <a:r>
              <a:rPr>
                <a:solidFill>
                  <a:schemeClr val="accent2"/>
                </a:solidFill>
              </a:rPr>
              <a:t>"title2"</a:t>
            </a:r>
            <a:r>
              <a:t>,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	"body": </a:t>
            </a:r>
            <a:r>
              <a:rPr>
                <a:solidFill>
                  <a:schemeClr val="accent2"/>
                </a:solidFill>
              </a:rPr>
              <a:t>"body2"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	},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	]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	}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	}</a:t>
            </a:r>
          </a:p>
          <a:p>
            <a:pPr algn="l">
              <a:lnSpc>
                <a:spcPct val="90000"/>
              </a:lnSpc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GraphQL </a:t>
            </a:r>
            <a:r>
              <a:rPr>
                <a:solidFill>
                  <a:schemeClr val="accent5"/>
                </a:solidFill>
              </a:rPr>
              <a:t>vs</a:t>
            </a:r>
            <a:r>
              <a:t> REST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</a:pPr>
            <a:r>
              <a:t>Единая точка доступа </a:t>
            </a:r>
            <a:r>
              <a:rPr>
                <a:solidFill>
                  <a:schemeClr val="accent5"/>
                </a:solidFill>
              </a:rPr>
              <a:t>vs</a:t>
            </a:r>
            <a:r>
              <a:t> Набор обработчиков</a:t>
            </a:r>
          </a:p>
          <a:p>
            <a:pPr>
              <a:spcBef>
                <a:spcPts val="2000"/>
              </a:spcBef>
            </a:pPr>
            <a:r>
              <a:t>Одно обращение к бэкенду </a:t>
            </a:r>
            <a:r>
              <a:rPr>
                <a:solidFill>
                  <a:schemeClr val="accent5"/>
                </a:solidFill>
              </a:rPr>
              <a:t>vs</a:t>
            </a:r>
            <a:r>
              <a:t> Несколько запросов</a:t>
            </a:r>
          </a:p>
          <a:p>
            <a:pPr>
              <a:spcBef>
                <a:spcPts val="2000"/>
              </a:spcBef>
            </a:pPr>
            <a:r>
              <a:t>Только те данные, которые нужны</a:t>
            </a:r>
          </a:p>
          <a:p>
            <a:pPr>
              <a:spcBef>
                <a:spcPts val="2000"/>
              </a:spcBef>
            </a:pPr>
            <a:r>
              <a:t>Иерархический язык запросов</a:t>
            </a:r>
          </a:p>
          <a:p>
            <a:pPr>
              <a:spcBef>
                <a:spcPts val="2000"/>
              </a:spcBef>
            </a:pPr>
            <a:r>
              <a:t>Наличие строго типизированной схемы</a:t>
            </a:r>
          </a:p>
          <a:p>
            <a:pPr>
              <a:spcBef>
                <a:spcPts val="2000"/>
              </a:spcBef>
            </a:pPr>
            <a:r>
              <a:t>Наличие интроспекции, GraphiQL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Недостатки GraphQL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</a:pPr>
            <a:r>
              <a:t>Риск DoS атак</a:t>
            </a:r>
          </a:p>
          <a:p>
            <a:pPr>
              <a:spcBef>
                <a:spcPts val="2000"/>
              </a:spcBef>
            </a:pPr>
            <a:r>
              <a:t>Отсутствие аутентификации и авторизации</a:t>
            </a:r>
          </a:p>
          <a:p>
            <a:pPr>
              <a:spcBef>
                <a:spcPts val="2000"/>
              </a:spcBef>
            </a:pPr>
            <a:r>
              <a:t>Сложнее кешировать результат</a:t>
            </a:r>
          </a:p>
          <a:p>
            <a:pPr>
              <a:spcBef>
                <a:spcPts val="2000"/>
              </a:spcBef>
            </a:pPr>
            <a:r>
              <a:t>N+1 запрос на сервере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body" idx="1"/>
          </p:nvPr>
        </p:nvSpPr>
        <p:spPr>
          <a:xfrm>
            <a:off x="1127968" y="3733800"/>
            <a:ext cx="10977464" cy="490626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t>Одна модель на бэкенде и фронтенде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t>Все данные приложения это один виртуальный JSON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t>Запросы с помощью JSON “путей”</a:t>
            </a:r>
          </a:p>
        </p:txBody>
      </p:sp>
      <p:pic>
        <p:nvPicPr>
          <p:cNvPr id="21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4700" y="457200"/>
            <a:ext cx="9144000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Пример запроса в Falcor</a:t>
            </a:r>
          </a:p>
        </p:txBody>
      </p:sp>
      <p:sp>
        <p:nvSpPr>
          <p:cNvPr id="213" name="Shape 213"/>
          <p:cNvSpPr/>
          <p:nvPr/>
        </p:nvSpPr>
        <p:spPr>
          <a:xfrm>
            <a:off x="1327060" y="4473215"/>
            <a:ext cx="10732698" cy="807170"/>
          </a:xfrm>
          <a:prstGeom prst="rect">
            <a:avLst/>
          </a:prstGeom>
          <a:solidFill>
            <a:srgbClr val="FEFE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users[1].['id', 'username']</a:t>
            </a:r>
          </a:p>
          <a:p>
            <a:pPr algn="l">
              <a:defRPr sz="2600">
                <a:latin typeface="Consolas"/>
                <a:ea typeface="Consolas"/>
                <a:cs typeface="Consolas"/>
                <a:sym typeface="Consolas"/>
              </a:defRPr>
            </a:pPr>
            <a:r>
              <a:t>users[1].posts[0..1]['id', 'title', 'body']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952500" y="444500"/>
            <a:ext cx="12160399" cy="2159000"/>
          </a:xfrm>
          <a:prstGeom prst="rect">
            <a:avLst/>
          </a:prstGeom>
        </p:spPr>
        <p:txBody>
          <a:bodyPr/>
          <a:lstStyle/>
          <a:p>
            <a:pPr/>
            <a:r>
              <a:t>Falcor </a:t>
            </a:r>
            <a:r>
              <a:rPr>
                <a:solidFill>
                  <a:schemeClr val="accent5"/>
                </a:solidFill>
              </a:rPr>
              <a:t>и</a:t>
            </a:r>
            <a:r>
              <a:t> GraphQL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795163" y="3623220"/>
            <a:ext cx="11414473" cy="6028780"/>
          </a:xfrm>
          <a:prstGeom prst="rect">
            <a:avLst/>
          </a:prstGeom>
        </p:spPr>
        <p:txBody>
          <a:bodyPr anchor="t"/>
          <a:lstStyle/>
          <a:p>
            <a:pPr/>
            <a:r>
              <a:t>Обеспечивают универсальный API к данным</a:t>
            </a:r>
          </a:p>
          <a:p>
            <a:pPr/>
            <a:r>
              <a:t>Призваны снизить сложность разработки</a:t>
            </a:r>
          </a:p>
          <a:p>
            <a:pPr/>
            <a:r>
              <a:t>Не заменяют собой бэкенд</a:t>
            </a:r>
          </a:p>
          <a:p>
            <a:pPr/>
            <a:r>
              <a:t>Не предусматривают ограничения прав доступа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351978" y="444500"/>
            <a:ext cx="12300844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Развитие мобильного интернета</a:t>
            </a:r>
          </a:p>
        </p:txBody>
      </p:sp>
      <p:pic>
        <p:nvPicPr>
          <p:cNvPr id="13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2755900"/>
            <a:ext cx="9499600" cy="698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952500" y="444500"/>
            <a:ext cx="12160399" cy="2159000"/>
          </a:xfrm>
          <a:prstGeom prst="rect">
            <a:avLst/>
          </a:prstGeom>
        </p:spPr>
        <p:txBody>
          <a:bodyPr/>
          <a:lstStyle/>
          <a:p>
            <a:pPr/>
            <a:r>
              <a:t>Falcor </a:t>
            </a:r>
            <a:r>
              <a:rPr>
                <a:solidFill>
                  <a:schemeClr val="accent5"/>
                </a:solidFill>
              </a:rPr>
              <a:t>vs</a:t>
            </a:r>
            <a:r>
              <a:t> GraphQL</a:t>
            </a:r>
          </a:p>
        </p:txBody>
      </p:sp>
      <p:sp>
        <p:nvSpPr>
          <p:cNvPr id="219" name="Shape 219"/>
          <p:cNvSpPr/>
          <p:nvPr>
            <p:ph type="body" sz="half" idx="1"/>
          </p:nvPr>
        </p:nvSpPr>
        <p:spPr>
          <a:xfrm>
            <a:off x="469900" y="2603500"/>
            <a:ext cx="583555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Концептуально проще</a:t>
            </a:r>
          </a:p>
          <a:p>
            <a:pPr/>
            <a:r>
              <a:t>Бэкенд только на nodejs</a:t>
            </a:r>
          </a:p>
          <a:p>
            <a:pPr/>
            <a:r>
              <a:t>Проще кэшировать</a:t>
            </a:r>
          </a:p>
        </p:txBody>
      </p:sp>
      <p:sp>
        <p:nvSpPr>
          <p:cNvPr id="220" name="Shape 220"/>
          <p:cNvSpPr/>
          <p:nvPr/>
        </p:nvSpPr>
        <p:spPr>
          <a:xfrm>
            <a:off x="6963271" y="2603500"/>
            <a:ext cx="5835551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Строгая типизация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Есть реализация на Python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Активная opensource-экосистема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Есть готовая привязка к UI (React+Relay, React Native)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Интроспекция, GraphiQL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React - Relay - GraphQL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8850" y="3841750"/>
            <a:ext cx="85471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React</a:t>
            </a:r>
          </a:p>
        </p:txBody>
      </p:sp>
      <p:sp>
        <p:nvSpPr>
          <p:cNvPr id="227" name="Shape 227"/>
          <p:cNvSpPr/>
          <p:nvPr>
            <p:ph type="body" sz="half" idx="1"/>
          </p:nvPr>
        </p:nvSpPr>
        <p:spPr>
          <a:xfrm>
            <a:off x="4582666" y="2609850"/>
            <a:ext cx="7967365" cy="6286500"/>
          </a:xfrm>
          <a:prstGeom prst="rect">
            <a:avLst/>
          </a:prstGeom>
        </p:spPr>
        <p:txBody>
          <a:bodyPr/>
          <a:lstStyle/>
          <a:p>
            <a:pPr/>
            <a:r>
              <a:t>Позволяет создавать SPA из компонентов</a:t>
            </a:r>
          </a:p>
          <a:p>
            <a:pPr/>
            <a:r>
              <a:t>Каждый компонент отображает свою часть страницы</a:t>
            </a:r>
          </a:p>
        </p:txBody>
      </p:sp>
      <p:grpSp>
        <p:nvGrpSpPr>
          <p:cNvPr id="237" name="Group 237"/>
          <p:cNvGrpSpPr/>
          <p:nvPr/>
        </p:nvGrpSpPr>
        <p:grpSpPr>
          <a:xfrm>
            <a:off x="1187450" y="3911600"/>
            <a:ext cx="2804212" cy="3302000"/>
            <a:chOff x="0" y="0"/>
            <a:chExt cx="2804211" cy="3302000"/>
          </a:xfrm>
        </p:grpSpPr>
        <p:sp>
          <p:nvSpPr>
            <p:cNvPr id="228" name="Shape 228"/>
            <p:cNvSpPr/>
            <p:nvPr/>
          </p:nvSpPr>
          <p:spPr>
            <a:xfrm>
              <a:off x="0" y="1236175"/>
              <a:ext cx="829649" cy="829650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1410401" y="1236175"/>
              <a:ext cx="829650" cy="829650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846241" y="2472351"/>
              <a:ext cx="829649" cy="829649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1974562" y="2472351"/>
              <a:ext cx="829650" cy="829649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793" y="0"/>
              <a:ext cx="829650" cy="829649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 flipV="1">
              <a:off x="414272" y="835011"/>
              <a:ext cx="714050" cy="4028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4" name="Shape 234"/>
            <p:cNvSpPr/>
            <p:nvPr/>
          </p:nvSpPr>
          <p:spPr>
            <a:xfrm flipV="1">
              <a:off x="1249689" y="2053662"/>
              <a:ext cx="581857" cy="4308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1822147" y="2058590"/>
              <a:ext cx="556221" cy="4209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1144881" y="836704"/>
              <a:ext cx="705527" cy="4129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Relay</a:t>
            </a:r>
          </a:p>
        </p:txBody>
      </p:sp>
      <p:sp>
        <p:nvSpPr>
          <p:cNvPr id="240" name="Shape 240"/>
          <p:cNvSpPr/>
          <p:nvPr>
            <p:ph type="body" sz="half" idx="1"/>
          </p:nvPr>
        </p:nvSpPr>
        <p:spPr>
          <a:xfrm>
            <a:off x="4562276" y="2609850"/>
            <a:ext cx="7987755" cy="6286500"/>
          </a:xfrm>
          <a:prstGeom prst="rect">
            <a:avLst/>
          </a:prstGeom>
        </p:spPr>
        <p:txBody>
          <a:bodyPr/>
          <a:lstStyle/>
          <a:p>
            <a:pPr/>
            <a:r>
              <a:t>Позволяет писать фрагмент GraphQL  запроса внутри компонента</a:t>
            </a:r>
          </a:p>
          <a:p>
            <a:pPr/>
            <a:r>
              <a:t>Автоматически собирает общий запрос из этих компонентов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1187450" y="3911600"/>
            <a:ext cx="2804212" cy="3302000"/>
            <a:chOff x="0" y="0"/>
            <a:chExt cx="2804211" cy="3302000"/>
          </a:xfrm>
        </p:grpSpPr>
        <p:sp>
          <p:nvSpPr>
            <p:cNvPr id="241" name="Shape 241"/>
            <p:cNvSpPr/>
            <p:nvPr/>
          </p:nvSpPr>
          <p:spPr>
            <a:xfrm>
              <a:off x="0" y="1236175"/>
              <a:ext cx="829649" cy="829650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>
              <a:off x="1410401" y="1236175"/>
              <a:ext cx="829650" cy="829650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846241" y="2472351"/>
              <a:ext cx="829649" cy="829649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1974562" y="2472351"/>
              <a:ext cx="829650" cy="829649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721793" y="0"/>
              <a:ext cx="829650" cy="829649"/>
            </a:xfrm>
            <a:prstGeom prst="rect">
              <a:avLst/>
            </a:prstGeom>
            <a:solidFill>
              <a:srgbClr val="E283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 flipV="1">
              <a:off x="414272" y="835011"/>
              <a:ext cx="714050" cy="4028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7" name="Shape 247"/>
            <p:cNvSpPr/>
            <p:nvPr/>
          </p:nvSpPr>
          <p:spPr>
            <a:xfrm flipV="1">
              <a:off x="1249689" y="2053662"/>
              <a:ext cx="581857" cy="4308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1822147" y="2058590"/>
              <a:ext cx="556221" cy="4209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1144881" y="836704"/>
              <a:ext cx="705527" cy="4129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GraphQL бэкенд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Facebook core implementation</a:t>
            </a:r>
          </a:p>
          <a:p>
            <a:pPr/>
            <a:r>
              <a:t>Python graphql-core </a:t>
            </a:r>
          </a:p>
          <a:p>
            <a:pPr/>
            <a:r>
              <a:t>Graphene</a:t>
            </a:r>
          </a:p>
        </p:txBody>
      </p:sp>
      <p:pic>
        <p:nvPicPr>
          <p:cNvPr id="25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8700" y="6343650"/>
            <a:ext cx="1084908" cy="108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6525" y="4113752"/>
            <a:ext cx="3234975" cy="864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9750" y="5302250"/>
            <a:ext cx="1077214" cy="1084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Демо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Итоги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xfrm>
            <a:off x="952500" y="2603500"/>
            <a:ext cx="11099800" cy="5207100"/>
          </a:xfrm>
          <a:prstGeom prst="rect">
            <a:avLst/>
          </a:prstGeom>
        </p:spPr>
        <p:txBody>
          <a:bodyPr/>
          <a:lstStyle/>
          <a:p>
            <a:pPr/>
            <a:r>
              <a:t>GraphQL - это универсальный API на бэкенде</a:t>
            </a:r>
          </a:p>
          <a:p>
            <a:pPr/>
            <a:r>
              <a:t>Альтернатива REST</a:t>
            </a:r>
          </a:p>
          <a:p>
            <a:pPr/>
            <a:r>
              <a:t>Восходящий тренд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xfrm>
            <a:off x="375716" y="1484907"/>
            <a:ext cx="12253368" cy="1814712"/>
          </a:xfrm>
          <a:prstGeom prst="rect">
            <a:avLst/>
          </a:prstGeom>
        </p:spPr>
        <p:txBody>
          <a:bodyPr/>
          <a:lstStyle>
            <a:lvl1pPr>
              <a:defRPr sz="10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Спасибо!</a:t>
            </a:r>
          </a:p>
        </p:txBody>
      </p:sp>
      <p:sp>
        <p:nvSpPr>
          <p:cNvPr id="265" name="Shape 265"/>
          <p:cNvSpPr/>
          <p:nvPr/>
        </p:nvSpPr>
        <p:spPr>
          <a:xfrm>
            <a:off x="177800" y="8089900"/>
            <a:ext cx="12649201" cy="0"/>
          </a:xfrm>
          <a:prstGeom prst="line">
            <a:avLst/>
          </a:prstGeom>
          <a:ln w="50800">
            <a:solidFill>
              <a:schemeClr val="accent5">
                <a:hueOff val="-39241"/>
                <a:satOff val="-5538"/>
                <a:lumOff val="-106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6" name="Shape 266"/>
          <p:cNvSpPr/>
          <p:nvPr/>
        </p:nvSpPr>
        <p:spPr>
          <a:xfrm>
            <a:off x="2961639" y="8470899"/>
            <a:ext cx="685292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Алексей Малашкевич, Александр Козловский</a:t>
            </a:r>
          </a:p>
          <a:p>
            <a:pPr>
              <a:defRPr sz="2700">
                <a:latin typeface="Calibri"/>
                <a:ea typeface="Calibri"/>
                <a:cs typeface="Calibri"/>
                <a:sym typeface="Calibri"/>
              </a:defRPr>
            </a:pPr>
            <a:r>
              <a:t>23 апреля 2016</a:t>
            </a:r>
          </a:p>
        </p:txBody>
      </p:sp>
      <p:pic>
        <p:nvPicPr>
          <p:cNvPr id="26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1122" y="3583777"/>
            <a:ext cx="2014865" cy="349319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4759890" y="5510609"/>
            <a:ext cx="295162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900"/>
            </a:pPr>
            <a:r>
              <a:rPr b="1" sz="113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Q</a:t>
            </a:r>
            <a:r>
              <a:rPr b="1" sz="59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&amp;</a:t>
            </a:r>
            <a:r>
              <a:rPr b="1" sz="113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</p:txBody>
      </p:sp>
      <p:pic>
        <p:nvPicPr>
          <p:cNvPr id="26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89721" y="8350213"/>
            <a:ext cx="1122980" cy="1246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ony-logo-croppe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191" y="8475858"/>
            <a:ext cx="1627188" cy="1075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351978" y="444500"/>
            <a:ext cx="12300844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Тренды в архитектуре приложений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1054100" y="3650505"/>
            <a:ext cx="11099800" cy="5061695"/>
          </a:xfrm>
          <a:prstGeom prst="rect">
            <a:avLst/>
          </a:prstGeom>
        </p:spPr>
        <p:txBody>
          <a:bodyPr anchor="t"/>
          <a:lstStyle/>
          <a:p>
            <a:pPr/>
            <a:r>
              <a:t>Mobile-first</a:t>
            </a:r>
          </a:p>
        </p:txBody>
      </p:sp>
      <p:pic>
        <p:nvPicPr>
          <p:cNvPr id="14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4634" y="3733270"/>
            <a:ext cx="5344366" cy="5353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351978" y="444500"/>
            <a:ext cx="12300844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Тренды в архитектуре приложений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1054100" y="3650505"/>
            <a:ext cx="11099800" cy="5061695"/>
          </a:xfrm>
          <a:prstGeom prst="rect">
            <a:avLst/>
          </a:prstGeom>
        </p:spPr>
        <p:txBody>
          <a:bodyPr anchor="t"/>
          <a:lstStyle/>
          <a:p>
            <a:pPr/>
            <a:r>
              <a:t>Mobile-first</a:t>
            </a:r>
          </a:p>
          <a:p>
            <a:pPr/>
            <a:r>
              <a:t>Single Page Application</a:t>
            </a:r>
          </a:p>
        </p:txBody>
      </p:sp>
      <p:pic>
        <p:nvPicPr>
          <p:cNvPr id="14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4634" y="3733270"/>
            <a:ext cx="5344366" cy="5353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4634" y="3733270"/>
            <a:ext cx="5344366" cy="535358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>
            <p:ph type="title"/>
          </p:nvPr>
        </p:nvSpPr>
        <p:spPr>
          <a:xfrm>
            <a:off x="351978" y="444500"/>
            <a:ext cx="12300844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Тренды в архитектуре приложений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1054100" y="3650505"/>
            <a:ext cx="11099800" cy="5061695"/>
          </a:xfrm>
          <a:prstGeom prst="rect">
            <a:avLst/>
          </a:prstGeom>
        </p:spPr>
        <p:txBody>
          <a:bodyPr anchor="t"/>
          <a:lstStyle/>
          <a:p>
            <a:pPr/>
            <a:r>
              <a:t>Mobile-first</a:t>
            </a:r>
          </a:p>
          <a:p>
            <a:pPr/>
            <a:r>
              <a:t>Single Page Application</a:t>
            </a:r>
          </a:p>
          <a:p>
            <a:pPr/>
            <a:r>
              <a:t>API Driven 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RESTful API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952500" y="2603500"/>
            <a:ext cx="11576993" cy="6286500"/>
          </a:xfrm>
          <a:prstGeom prst="rect">
            <a:avLst/>
          </a:prstGeom>
        </p:spPr>
        <p:txBody>
          <a:bodyPr anchor="t"/>
          <a:lstStyle/>
          <a:p>
            <a:pPr lvl="1" marL="0" indent="228600">
              <a:spcBef>
                <a:spcPts val="0"/>
              </a:spcBef>
              <a:buSzTx/>
              <a:buNone/>
            </a:pPr>
            <a:r>
              <a:t>Ключевое понятие - ресурс:</a:t>
            </a:r>
          </a:p>
          <a:p>
            <a:pPr lvl="2" marL="889000">
              <a:spcBef>
                <a:spcPts val="0"/>
              </a:spcBef>
            </a:pPr>
            <a:r>
              <a:t>/api/users/1</a:t>
            </a:r>
          </a:p>
          <a:p>
            <a:pPr lvl="2" marL="889000">
              <a:spcBef>
                <a:spcPts val="0"/>
              </a:spcBef>
            </a:pPr>
            <a:r>
              <a:t>/api/posts/123</a:t>
            </a:r>
          </a:p>
          <a:p>
            <a:pPr lvl="2">
              <a:spcBef>
                <a:spcPts val="0"/>
              </a:spcBef>
            </a:pPr>
          </a:p>
          <a:p>
            <a:pPr marL="0" indent="0">
              <a:spcBef>
                <a:spcPts val="0"/>
              </a:spcBef>
              <a:buSzTx/>
              <a:buNone/>
            </a:pPr>
          </a:p>
          <a:p>
            <a:pPr lvl="1">
              <a:spcBef>
                <a:spcPts val="0"/>
              </a:spcBef>
            </a:pPr>
          </a:p>
          <a:p>
            <a:pPr lvl="1">
              <a:spcBef>
                <a:spcPts val="0"/>
              </a:spcBef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RESTful API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952500" y="2603500"/>
            <a:ext cx="11576993" cy="6286500"/>
          </a:xfrm>
          <a:prstGeom prst="rect">
            <a:avLst/>
          </a:prstGeom>
        </p:spPr>
        <p:txBody>
          <a:bodyPr anchor="t"/>
          <a:lstStyle/>
          <a:p>
            <a:pPr lvl="1" marL="0" indent="228600">
              <a:spcBef>
                <a:spcPts val="0"/>
              </a:spcBef>
              <a:buSzTx/>
              <a:buNone/>
            </a:pPr>
            <a:r>
              <a:t>Ключевое понятие - ресурс:</a:t>
            </a:r>
          </a:p>
          <a:p>
            <a:pPr lvl="2" marL="889000">
              <a:spcBef>
                <a:spcPts val="0"/>
              </a:spcBef>
            </a:pPr>
            <a:r>
              <a:t>/api/users/1</a:t>
            </a:r>
          </a:p>
          <a:p>
            <a:pPr lvl="2" marL="889000">
              <a:spcBef>
                <a:spcPts val="0"/>
              </a:spcBef>
            </a:pPr>
            <a:r>
              <a:t>/api/posts/123</a:t>
            </a:r>
          </a:p>
          <a:p>
            <a:pPr lvl="2">
              <a:spcBef>
                <a:spcPts val="0"/>
              </a:spcBef>
            </a:pPr>
          </a:p>
          <a:p>
            <a:pPr marL="0" indent="0">
              <a:spcBef>
                <a:spcPts val="0"/>
              </a:spcBef>
              <a:buSzTx/>
              <a:buNone/>
            </a:pPr>
            <a:r>
              <a:t>  Проблемы:</a:t>
            </a:r>
          </a:p>
          <a:p>
            <a:pPr lvl="1">
              <a:spcBef>
                <a:spcPts val="0"/>
              </a:spcBef>
            </a:pPr>
            <a:r>
              <a:t>Либо много запросов, либо кастомные обработчики</a:t>
            </a:r>
          </a:p>
          <a:p>
            <a:pPr lvl="1">
              <a:spcBef>
                <a:spcPts val="0"/>
              </a:spcBef>
            </a:pPr>
            <a:r>
              <a:t>Либо много, либо мало данных по ресурсу</a:t>
            </a:r>
          </a:p>
          <a:p>
            <a:pPr lvl="1">
              <a:spcBef>
                <a:spcPts val="0"/>
              </a:spcBef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RESTful API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952500" y="2603500"/>
            <a:ext cx="11576993" cy="6286500"/>
          </a:xfrm>
          <a:prstGeom prst="rect">
            <a:avLst/>
          </a:prstGeom>
        </p:spPr>
        <p:txBody>
          <a:bodyPr anchor="t"/>
          <a:lstStyle/>
          <a:p>
            <a:pPr lvl="1" marL="0" indent="228600">
              <a:spcBef>
                <a:spcPts val="0"/>
              </a:spcBef>
              <a:buSzTx/>
              <a:buNone/>
            </a:pPr>
            <a:r>
              <a:t>Ключевое понятие - ресурс:</a:t>
            </a:r>
          </a:p>
          <a:p>
            <a:pPr lvl="2" marL="889000">
              <a:spcBef>
                <a:spcPts val="0"/>
              </a:spcBef>
            </a:pPr>
            <a:r>
              <a:t>/api/users/1</a:t>
            </a:r>
          </a:p>
          <a:p>
            <a:pPr lvl="2" marL="889000">
              <a:spcBef>
                <a:spcPts val="0"/>
              </a:spcBef>
            </a:pPr>
            <a:r>
              <a:t>/api/posts/123</a:t>
            </a:r>
          </a:p>
          <a:p>
            <a:pPr lvl="2">
              <a:spcBef>
                <a:spcPts val="0"/>
              </a:spcBef>
            </a:pPr>
          </a:p>
          <a:p>
            <a:pPr marL="0" indent="0">
              <a:spcBef>
                <a:spcPts val="0"/>
              </a:spcBef>
              <a:buSzTx/>
              <a:buNone/>
            </a:pPr>
            <a:r>
              <a:t>  Проблемы:</a:t>
            </a:r>
          </a:p>
          <a:p>
            <a:pPr lvl="1">
              <a:spcBef>
                <a:spcPts val="0"/>
              </a:spcBef>
            </a:pPr>
            <a:r>
              <a:t>Либо много запросов, либо кастомные обработчики</a:t>
            </a:r>
          </a:p>
          <a:p>
            <a:pPr lvl="1">
              <a:spcBef>
                <a:spcPts val="0"/>
              </a:spcBef>
            </a:pPr>
            <a:r>
              <a:t>Либо много, либо мало данных по ресурсу</a:t>
            </a:r>
          </a:p>
          <a:p>
            <a:pPr lvl="1">
              <a:spcBef>
                <a:spcPts val="0"/>
              </a:spcBef>
            </a:pPr>
          </a:p>
        </p:txBody>
      </p:sp>
      <p:sp>
        <p:nvSpPr>
          <p:cNvPr id="161" name="Shape 161"/>
          <p:cNvSpPr/>
          <p:nvPr/>
        </p:nvSpPr>
        <p:spPr>
          <a:xfrm>
            <a:off x="1351991" y="7632700"/>
            <a:ext cx="1030081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>
                <a:latin typeface="Calibri"/>
                <a:ea typeface="Calibri"/>
                <a:cs typeface="Calibri"/>
                <a:sym typeface="Calibri"/>
              </a:defRPr>
            </a:pPr>
            <a:r>
              <a:t>Клиентское приложение лучше знает </a:t>
            </a:r>
          </a:p>
          <a:p>
            <a:pPr>
              <a:defRPr sz="4900">
                <a:latin typeface="Calibri"/>
                <a:ea typeface="Calibri"/>
                <a:cs typeface="Calibri"/>
                <a:sym typeface="Calibri"/>
              </a:defRPr>
            </a:pPr>
            <a:r>
              <a:t>какие данные ему нужны!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Язык запросов в клиентском приложении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952500" y="2921000"/>
            <a:ext cx="11876534" cy="4720184"/>
          </a:xfrm>
          <a:prstGeom prst="rect">
            <a:avLst/>
          </a:prstGeom>
        </p:spPr>
        <p:txBody>
          <a:bodyPr/>
          <a:lstStyle/>
          <a:p>
            <a:pPr lvl="1" marL="0" indent="228600">
              <a:spcBef>
                <a:spcPts val="0"/>
              </a:spcBef>
              <a:buSzTx/>
              <a:buNone/>
            </a:pPr>
            <a:r>
              <a:t>Не можем использовать бэкендовый язык типа SQL:</a:t>
            </a:r>
          </a:p>
          <a:p>
            <a:pPr lvl="2">
              <a:spcBef>
                <a:spcPts val="0"/>
              </a:spcBef>
            </a:pPr>
            <a:r>
              <a:t>Риск SQL инъекций</a:t>
            </a:r>
          </a:p>
          <a:p>
            <a:pPr lvl="2">
              <a:spcBef>
                <a:spcPts val="0"/>
              </a:spcBef>
            </a:pPr>
            <a:r>
              <a:t>Нужна проверка прав доступа</a:t>
            </a:r>
          </a:p>
          <a:p>
            <a:pPr lvl="2">
              <a:spcBef>
                <a:spcPts val="0"/>
              </a:spcBef>
            </a:pPr>
            <a:r>
              <a:t>Часто нужна информация из нескольких хранилищ (SQL, noSQL, сервисы)</a:t>
            </a:r>
          </a:p>
          <a:p>
            <a:pPr lvl="2">
              <a:spcBef>
                <a:spcPts val="0"/>
              </a:spcBef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FF31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FF31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