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13" r:id="rId3"/>
    <p:sldId id="373" r:id="rId4"/>
    <p:sldId id="350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75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74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76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1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/>
    <p:restoredTop sz="95701" autoAdjust="0"/>
  </p:normalViewPr>
  <p:slideViewPr>
    <p:cSldViewPr>
      <p:cViewPr varScale="1">
        <p:scale>
          <a:sx n="103" d="100"/>
          <a:sy n="103" d="100"/>
        </p:scale>
        <p:origin x="11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F1E0A8-4616-304F-8346-9F2499FD019E}" type="doc">
      <dgm:prSet loTypeId="urn:microsoft.com/office/officeart/2005/8/layout/hList1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A77687-AF80-4E4B-A484-21228615B322}">
      <dgm:prSet phldrT="[Text]"/>
      <dgm:spPr/>
      <dgm:t>
        <a:bodyPr/>
        <a:lstStyle/>
        <a:p>
          <a:r>
            <a:rPr lang="en-US" dirty="0" smtClean="0"/>
            <a:t>C</a:t>
          </a:r>
          <a:endParaRPr lang="en-US" dirty="0"/>
        </a:p>
      </dgm:t>
    </dgm:pt>
    <dgm:pt modelId="{08B687FE-D814-BD4A-BDCF-0B884AD2BB15}" type="parTrans" cxnId="{7BCC3E30-20CC-ED4D-96A9-DEC4BE9104E4}">
      <dgm:prSet/>
      <dgm:spPr/>
      <dgm:t>
        <a:bodyPr/>
        <a:lstStyle/>
        <a:p>
          <a:endParaRPr lang="en-US"/>
        </a:p>
      </dgm:t>
    </dgm:pt>
    <dgm:pt modelId="{B2EEFAEB-4082-EA43-8C02-CC9D442AC815}" type="sibTrans" cxnId="{7BCC3E30-20CC-ED4D-96A9-DEC4BE9104E4}">
      <dgm:prSet/>
      <dgm:spPr/>
      <dgm:t>
        <a:bodyPr/>
        <a:lstStyle/>
        <a:p>
          <a:endParaRPr lang="en-US"/>
        </a:p>
      </dgm:t>
    </dgm:pt>
    <dgm:pt modelId="{F5F427CD-3858-DE4F-A9E4-C449DBB5829F}">
      <dgm:prSet phldrT="[Text]"/>
      <dgm:spPr/>
      <dgm:t>
        <a:bodyPr/>
        <a:lstStyle/>
        <a:p>
          <a:r>
            <a:rPr lang="ru-RU" dirty="0" smtClean="0"/>
            <a:t>Балласт</a:t>
          </a:r>
          <a:endParaRPr lang="en-US" dirty="0"/>
        </a:p>
      </dgm:t>
    </dgm:pt>
    <dgm:pt modelId="{C020E2FF-8A28-D346-BD98-85F8CEC60982}" type="parTrans" cxnId="{07A4C308-26C6-934C-BBF7-0CDA189C6D8B}">
      <dgm:prSet/>
      <dgm:spPr/>
      <dgm:t>
        <a:bodyPr/>
        <a:lstStyle/>
        <a:p>
          <a:endParaRPr lang="en-US"/>
        </a:p>
      </dgm:t>
    </dgm:pt>
    <dgm:pt modelId="{A121BB99-DBBB-B847-B6CA-883DB0831CF6}" type="sibTrans" cxnId="{07A4C308-26C6-934C-BBF7-0CDA189C6D8B}">
      <dgm:prSet/>
      <dgm:spPr/>
      <dgm:t>
        <a:bodyPr/>
        <a:lstStyle/>
        <a:p>
          <a:endParaRPr lang="en-US"/>
        </a:p>
      </dgm:t>
    </dgm:pt>
    <dgm:pt modelId="{2934C927-D517-7745-B894-95B6B8919815}">
      <dgm:prSet phldrT="[Text]"/>
      <dgm:spPr/>
      <dgm:t>
        <a:bodyPr/>
        <a:lstStyle/>
        <a:p>
          <a:r>
            <a:rPr lang="ru-RU" dirty="0" err="1" smtClean="0"/>
            <a:t>Прокрастинация</a:t>
          </a:r>
          <a:endParaRPr lang="en-US" dirty="0"/>
        </a:p>
      </dgm:t>
    </dgm:pt>
    <dgm:pt modelId="{191F05AC-7688-2042-BDD2-A11FDC0E5D2F}" type="parTrans" cxnId="{96DB9943-CDC9-0D41-92F9-78C103B8B2A7}">
      <dgm:prSet/>
      <dgm:spPr/>
      <dgm:t>
        <a:bodyPr/>
        <a:lstStyle/>
        <a:p>
          <a:endParaRPr lang="en-US"/>
        </a:p>
      </dgm:t>
    </dgm:pt>
    <dgm:pt modelId="{C9C23261-CE69-EB4F-801E-F951F3742B23}" type="sibTrans" cxnId="{96DB9943-CDC9-0D41-92F9-78C103B8B2A7}">
      <dgm:prSet/>
      <dgm:spPr/>
      <dgm:t>
        <a:bodyPr/>
        <a:lstStyle/>
        <a:p>
          <a:endParaRPr lang="en-US"/>
        </a:p>
      </dgm:t>
    </dgm:pt>
    <dgm:pt modelId="{46659658-E06D-C248-A992-0C8BB2988837}">
      <dgm:prSet phldrT="[Text]"/>
      <dgm:spPr/>
      <dgm:t>
        <a:bodyPr/>
        <a:lstStyle/>
        <a:p>
          <a:r>
            <a:rPr lang="ru-RU" dirty="0" smtClean="0"/>
            <a:t>Тлен</a:t>
          </a:r>
          <a:endParaRPr lang="en-US" dirty="0"/>
        </a:p>
      </dgm:t>
    </dgm:pt>
    <dgm:pt modelId="{FA02E17E-6003-B946-ADE1-DBD7C5F17AE0}" type="parTrans" cxnId="{DD54BBFF-B5B9-3942-A72C-12CA002F0E17}">
      <dgm:prSet/>
      <dgm:spPr/>
      <dgm:t>
        <a:bodyPr/>
        <a:lstStyle/>
        <a:p>
          <a:endParaRPr lang="en-US"/>
        </a:p>
      </dgm:t>
    </dgm:pt>
    <dgm:pt modelId="{6D153809-3378-934F-A202-ECD93DA21EA2}" type="sibTrans" cxnId="{DD54BBFF-B5B9-3942-A72C-12CA002F0E17}">
      <dgm:prSet/>
      <dgm:spPr/>
      <dgm:t>
        <a:bodyPr/>
        <a:lstStyle/>
        <a:p>
          <a:endParaRPr lang="en-US"/>
        </a:p>
      </dgm:t>
    </dgm:pt>
    <dgm:pt modelId="{6DFCB9C0-4177-7A41-84C5-7DD60BD23BB2}">
      <dgm:prSet phldrT="[Text]"/>
      <dgm:spPr/>
      <dgm:t>
        <a:bodyPr/>
        <a:lstStyle/>
        <a:p>
          <a:r>
            <a:rPr lang="en-US" dirty="0" smtClean="0"/>
            <a:t>A</a:t>
          </a:r>
          <a:endParaRPr lang="en-US" dirty="0"/>
        </a:p>
      </dgm:t>
    </dgm:pt>
    <dgm:pt modelId="{03DE21C5-8E60-3D44-9689-70A7D4EDC468}" type="parTrans" cxnId="{66C4F5C3-03A9-B340-95FC-4219EF3D15EA}">
      <dgm:prSet/>
      <dgm:spPr/>
      <dgm:t>
        <a:bodyPr/>
        <a:lstStyle/>
        <a:p>
          <a:endParaRPr lang="en-US"/>
        </a:p>
      </dgm:t>
    </dgm:pt>
    <dgm:pt modelId="{A5488B87-44E4-414D-8E3C-ACAA59DEC0A0}" type="sibTrans" cxnId="{66C4F5C3-03A9-B340-95FC-4219EF3D15EA}">
      <dgm:prSet/>
      <dgm:spPr/>
      <dgm:t>
        <a:bodyPr/>
        <a:lstStyle/>
        <a:p>
          <a:endParaRPr lang="en-US"/>
        </a:p>
      </dgm:t>
    </dgm:pt>
    <dgm:pt modelId="{7ED8C364-426A-BC4E-AD00-5FB8B4DBE80B}">
      <dgm:prSet phldrT="[Text]"/>
      <dgm:spPr/>
      <dgm:t>
        <a:bodyPr/>
        <a:lstStyle/>
        <a:p>
          <a:r>
            <a:rPr lang="ru-RU" dirty="0" smtClean="0"/>
            <a:t>Страсть</a:t>
          </a:r>
          <a:endParaRPr lang="en-US" dirty="0"/>
        </a:p>
      </dgm:t>
    </dgm:pt>
    <dgm:pt modelId="{57D84429-5CAD-1B4B-A0DC-966C74059635}" type="parTrans" cxnId="{E55CA680-8BCC-2946-B62A-73543E6CBA46}">
      <dgm:prSet/>
      <dgm:spPr/>
      <dgm:t>
        <a:bodyPr/>
        <a:lstStyle/>
        <a:p>
          <a:endParaRPr lang="en-US"/>
        </a:p>
      </dgm:t>
    </dgm:pt>
    <dgm:pt modelId="{E8D6AC8C-0800-7048-A7FA-4C60F715AE2D}" type="sibTrans" cxnId="{E55CA680-8BCC-2946-B62A-73543E6CBA46}">
      <dgm:prSet/>
      <dgm:spPr/>
      <dgm:t>
        <a:bodyPr/>
        <a:lstStyle/>
        <a:p>
          <a:endParaRPr lang="en-US"/>
        </a:p>
      </dgm:t>
    </dgm:pt>
    <dgm:pt modelId="{6F74A6B4-3D9E-D341-BF28-0D72EBC780E8}">
      <dgm:prSet phldrT="[Text]"/>
      <dgm:spPr/>
      <dgm:t>
        <a:bodyPr/>
        <a:lstStyle/>
        <a:p>
          <a:r>
            <a:rPr lang="ru-RU" dirty="0" smtClean="0"/>
            <a:t>Открытость</a:t>
          </a:r>
          <a:endParaRPr lang="en-US" dirty="0"/>
        </a:p>
      </dgm:t>
    </dgm:pt>
    <dgm:pt modelId="{EF41DB80-C9AB-A042-8040-64FE63B88A32}" type="parTrans" cxnId="{5D373B2B-A15F-0948-9411-F621DF985975}">
      <dgm:prSet/>
      <dgm:spPr/>
      <dgm:t>
        <a:bodyPr/>
        <a:lstStyle/>
        <a:p>
          <a:endParaRPr lang="en-US"/>
        </a:p>
      </dgm:t>
    </dgm:pt>
    <dgm:pt modelId="{26625B0B-B807-6441-8700-357D80B41798}" type="sibTrans" cxnId="{5D373B2B-A15F-0948-9411-F621DF985975}">
      <dgm:prSet/>
      <dgm:spPr/>
      <dgm:t>
        <a:bodyPr/>
        <a:lstStyle/>
        <a:p>
          <a:endParaRPr lang="en-US"/>
        </a:p>
      </dgm:t>
    </dgm:pt>
    <dgm:pt modelId="{EBEDBBD3-1078-854F-B16A-5FA8C6B13109}">
      <dgm:prSet phldrT="[Text]"/>
      <dgm:spPr/>
      <dgm:t>
        <a:bodyPr/>
        <a:lstStyle/>
        <a:p>
          <a:r>
            <a:rPr lang="ru-RU" dirty="0" smtClean="0"/>
            <a:t>Харизма</a:t>
          </a:r>
          <a:endParaRPr lang="en-US"/>
        </a:p>
      </dgm:t>
    </dgm:pt>
    <dgm:pt modelId="{B9ABF68E-DAB8-7D49-90E4-6B9BE9DF74B3}" type="parTrans" cxnId="{15B4E6C8-EC5F-5446-B318-F6756E61C144}">
      <dgm:prSet/>
      <dgm:spPr/>
      <dgm:t>
        <a:bodyPr/>
        <a:lstStyle/>
        <a:p>
          <a:endParaRPr lang="en-US"/>
        </a:p>
      </dgm:t>
    </dgm:pt>
    <dgm:pt modelId="{2608FADB-438C-BF45-A4F2-A9059BE1DC9B}" type="sibTrans" cxnId="{15B4E6C8-EC5F-5446-B318-F6756E61C144}">
      <dgm:prSet/>
      <dgm:spPr/>
      <dgm:t>
        <a:bodyPr/>
        <a:lstStyle/>
        <a:p>
          <a:endParaRPr lang="en-US"/>
        </a:p>
      </dgm:t>
    </dgm:pt>
    <dgm:pt modelId="{E2C41118-3478-C849-B925-28D058BE11A5}">
      <dgm:prSet phldrT="[Text]"/>
      <dgm:spPr/>
      <dgm:t>
        <a:bodyPr/>
        <a:lstStyle/>
        <a:p>
          <a:r>
            <a:rPr lang="en-US" dirty="0" smtClean="0"/>
            <a:t>B</a:t>
          </a:r>
          <a:endParaRPr lang="en-US" dirty="0"/>
        </a:p>
      </dgm:t>
    </dgm:pt>
    <dgm:pt modelId="{A9C9B4D5-233B-E04B-A8FA-B15FDF34849A}" type="parTrans" cxnId="{428F390C-BF3A-CA47-92C2-333C4B521DA4}">
      <dgm:prSet/>
      <dgm:spPr/>
      <dgm:t>
        <a:bodyPr/>
        <a:lstStyle/>
        <a:p>
          <a:endParaRPr lang="en-US"/>
        </a:p>
      </dgm:t>
    </dgm:pt>
    <dgm:pt modelId="{16D4A1F0-F9F8-6E44-B9D6-EAC03FAEAAFE}" type="sibTrans" cxnId="{428F390C-BF3A-CA47-92C2-333C4B521DA4}">
      <dgm:prSet/>
      <dgm:spPr/>
      <dgm:t>
        <a:bodyPr/>
        <a:lstStyle/>
        <a:p>
          <a:endParaRPr lang="en-US"/>
        </a:p>
      </dgm:t>
    </dgm:pt>
    <dgm:pt modelId="{A6005FD2-04B6-844A-9A18-BB9E59BE8E97}">
      <dgm:prSet phldrT="[Text]"/>
      <dgm:spPr/>
      <dgm:t>
        <a:bodyPr/>
        <a:lstStyle/>
        <a:p>
          <a:r>
            <a:rPr lang="ru-RU" dirty="0" smtClean="0"/>
            <a:t>Середняки</a:t>
          </a:r>
          <a:endParaRPr lang="en-US" dirty="0"/>
        </a:p>
      </dgm:t>
    </dgm:pt>
    <dgm:pt modelId="{3465E21F-023C-EA4D-823F-DB9229771FF3}" type="parTrans" cxnId="{0AFB6DEE-BFB9-3042-8AF7-4787FEDDD823}">
      <dgm:prSet/>
      <dgm:spPr/>
      <dgm:t>
        <a:bodyPr/>
        <a:lstStyle/>
        <a:p>
          <a:endParaRPr lang="en-US"/>
        </a:p>
      </dgm:t>
    </dgm:pt>
    <dgm:pt modelId="{79E19CF2-A839-784F-95F2-CABE2C815B42}" type="sibTrans" cxnId="{0AFB6DEE-BFB9-3042-8AF7-4787FEDDD823}">
      <dgm:prSet/>
      <dgm:spPr/>
      <dgm:t>
        <a:bodyPr/>
        <a:lstStyle/>
        <a:p>
          <a:endParaRPr lang="en-US"/>
        </a:p>
      </dgm:t>
    </dgm:pt>
    <dgm:pt modelId="{021CE8B6-E6A5-2444-B692-FE0C846184DC}">
      <dgm:prSet phldrT="[Text]"/>
      <dgm:spPr/>
      <dgm:t>
        <a:bodyPr/>
        <a:lstStyle/>
        <a:p>
          <a:r>
            <a:rPr lang="ru-RU" dirty="0" smtClean="0"/>
            <a:t>Делают работу</a:t>
          </a:r>
          <a:endParaRPr lang="en-US" dirty="0"/>
        </a:p>
      </dgm:t>
    </dgm:pt>
    <dgm:pt modelId="{5679FD42-6351-0944-8017-4A41DCA49B32}" type="parTrans" cxnId="{351CF29D-66A2-B142-85BF-27DEEF74F988}">
      <dgm:prSet/>
      <dgm:spPr/>
      <dgm:t>
        <a:bodyPr/>
        <a:lstStyle/>
        <a:p>
          <a:endParaRPr lang="en-US"/>
        </a:p>
      </dgm:t>
    </dgm:pt>
    <dgm:pt modelId="{0B35B6AC-9210-1B46-9572-309B13FFEE37}" type="sibTrans" cxnId="{351CF29D-66A2-B142-85BF-27DEEF74F988}">
      <dgm:prSet/>
      <dgm:spPr/>
      <dgm:t>
        <a:bodyPr/>
        <a:lstStyle/>
        <a:p>
          <a:endParaRPr lang="en-US"/>
        </a:p>
      </dgm:t>
    </dgm:pt>
    <dgm:pt modelId="{54DDE89C-3CC4-7B4F-926F-7089EC528BBC}" type="pres">
      <dgm:prSet presAssocID="{34F1E0A8-4616-304F-8346-9F2499FD01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93905F-E3EE-EF4A-864A-780A0844B594}" type="pres">
      <dgm:prSet presAssocID="{BCA77687-AF80-4E4B-A484-21228615B322}" presName="composite" presStyleCnt="0"/>
      <dgm:spPr/>
    </dgm:pt>
    <dgm:pt modelId="{C580FA48-E341-AE46-8298-EFBB119744A2}" type="pres">
      <dgm:prSet presAssocID="{BCA77687-AF80-4E4B-A484-21228615B32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882A41-642D-6C4E-9CFC-7CE8AA1B2DDF}" type="pres">
      <dgm:prSet presAssocID="{BCA77687-AF80-4E4B-A484-21228615B32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CF9F6-7077-F540-9C08-393DDC138068}" type="pres">
      <dgm:prSet presAssocID="{B2EEFAEB-4082-EA43-8C02-CC9D442AC815}" presName="space" presStyleCnt="0"/>
      <dgm:spPr/>
    </dgm:pt>
    <dgm:pt modelId="{F4708E3A-E965-5A44-A110-7BF8D6FFE71C}" type="pres">
      <dgm:prSet presAssocID="{E2C41118-3478-C849-B925-28D058BE11A5}" presName="composite" presStyleCnt="0"/>
      <dgm:spPr/>
    </dgm:pt>
    <dgm:pt modelId="{0B50194A-BDF8-E340-8BA1-0CA755491118}" type="pres">
      <dgm:prSet presAssocID="{E2C41118-3478-C849-B925-28D058BE11A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FB072-2D7D-6249-A8FD-32D4BFDF216F}" type="pres">
      <dgm:prSet presAssocID="{E2C41118-3478-C849-B925-28D058BE11A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CE5A2-82F6-7F41-B34C-8F7B45FB2989}" type="pres">
      <dgm:prSet presAssocID="{16D4A1F0-F9F8-6E44-B9D6-EAC03FAEAAFE}" presName="space" presStyleCnt="0"/>
      <dgm:spPr/>
    </dgm:pt>
    <dgm:pt modelId="{F2D3DBCD-C868-AA46-9C7D-9EE783C47CA2}" type="pres">
      <dgm:prSet presAssocID="{6DFCB9C0-4177-7A41-84C5-7DD60BD23BB2}" presName="composite" presStyleCnt="0"/>
      <dgm:spPr/>
    </dgm:pt>
    <dgm:pt modelId="{CBC20623-11C8-584E-B544-67EE426B7F40}" type="pres">
      <dgm:prSet presAssocID="{6DFCB9C0-4177-7A41-84C5-7DD60BD23BB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1DB14-178F-BB49-8846-66872E34CDA3}" type="pres">
      <dgm:prSet presAssocID="{6DFCB9C0-4177-7A41-84C5-7DD60BD23BB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66A36A-3AC2-C840-96DE-7FADF83F33C7}" type="presOf" srcId="{021CE8B6-E6A5-2444-B692-FE0C846184DC}" destId="{126FB072-2D7D-6249-A8FD-32D4BFDF216F}" srcOrd="0" destOrd="1" presId="urn:microsoft.com/office/officeart/2005/8/layout/hList1"/>
    <dgm:cxn modelId="{07A4C308-26C6-934C-BBF7-0CDA189C6D8B}" srcId="{BCA77687-AF80-4E4B-A484-21228615B322}" destId="{F5F427CD-3858-DE4F-A9E4-C449DBB5829F}" srcOrd="0" destOrd="0" parTransId="{C020E2FF-8A28-D346-BD98-85F8CEC60982}" sibTransId="{A121BB99-DBBB-B847-B6CA-883DB0831CF6}"/>
    <dgm:cxn modelId="{5D373B2B-A15F-0948-9411-F621DF985975}" srcId="{6DFCB9C0-4177-7A41-84C5-7DD60BD23BB2}" destId="{6F74A6B4-3D9E-D341-BF28-0D72EBC780E8}" srcOrd="1" destOrd="0" parTransId="{EF41DB80-C9AB-A042-8040-64FE63B88A32}" sibTransId="{26625B0B-B807-6441-8700-357D80B41798}"/>
    <dgm:cxn modelId="{5DF1A6F5-BDA1-5E40-A300-EA9EAE9BB7A5}" type="presOf" srcId="{7ED8C364-426A-BC4E-AD00-5FB8B4DBE80B}" destId="{1981DB14-178F-BB49-8846-66872E34CDA3}" srcOrd="0" destOrd="0" presId="urn:microsoft.com/office/officeart/2005/8/layout/hList1"/>
    <dgm:cxn modelId="{351CF29D-66A2-B142-85BF-27DEEF74F988}" srcId="{E2C41118-3478-C849-B925-28D058BE11A5}" destId="{021CE8B6-E6A5-2444-B692-FE0C846184DC}" srcOrd="1" destOrd="0" parTransId="{5679FD42-6351-0944-8017-4A41DCA49B32}" sibTransId="{0B35B6AC-9210-1B46-9572-309B13FFEE37}"/>
    <dgm:cxn modelId="{E55CA680-8BCC-2946-B62A-73543E6CBA46}" srcId="{6DFCB9C0-4177-7A41-84C5-7DD60BD23BB2}" destId="{7ED8C364-426A-BC4E-AD00-5FB8B4DBE80B}" srcOrd="0" destOrd="0" parTransId="{57D84429-5CAD-1B4B-A0DC-966C74059635}" sibTransId="{E8D6AC8C-0800-7048-A7FA-4C60F715AE2D}"/>
    <dgm:cxn modelId="{178CB5FD-0365-4F4E-A698-E82398A24E5B}" type="presOf" srcId="{F5F427CD-3858-DE4F-A9E4-C449DBB5829F}" destId="{42882A41-642D-6C4E-9CFC-7CE8AA1B2DDF}" srcOrd="0" destOrd="0" presId="urn:microsoft.com/office/officeart/2005/8/layout/hList1"/>
    <dgm:cxn modelId="{51D64F86-DCA7-C947-A004-0954A2724FFB}" type="presOf" srcId="{34F1E0A8-4616-304F-8346-9F2499FD019E}" destId="{54DDE89C-3CC4-7B4F-926F-7089EC528BBC}" srcOrd="0" destOrd="0" presId="urn:microsoft.com/office/officeart/2005/8/layout/hList1"/>
    <dgm:cxn modelId="{0CFB5405-E730-3945-A5D4-C21E9C70DCF5}" type="presOf" srcId="{6DFCB9C0-4177-7A41-84C5-7DD60BD23BB2}" destId="{CBC20623-11C8-584E-B544-67EE426B7F40}" srcOrd="0" destOrd="0" presId="urn:microsoft.com/office/officeart/2005/8/layout/hList1"/>
    <dgm:cxn modelId="{7BCC3E30-20CC-ED4D-96A9-DEC4BE9104E4}" srcId="{34F1E0A8-4616-304F-8346-9F2499FD019E}" destId="{BCA77687-AF80-4E4B-A484-21228615B322}" srcOrd="0" destOrd="0" parTransId="{08B687FE-D814-BD4A-BDCF-0B884AD2BB15}" sibTransId="{B2EEFAEB-4082-EA43-8C02-CC9D442AC815}"/>
    <dgm:cxn modelId="{66C4F5C3-03A9-B340-95FC-4219EF3D15EA}" srcId="{34F1E0A8-4616-304F-8346-9F2499FD019E}" destId="{6DFCB9C0-4177-7A41-84C5-7DD60BD23BB2}" srcOrd="2" destOrd="0" parTransId="{03DE21C5-8E60-3D44-9689-70A7D4EDC468}" sibTransId="{A5488B87-44E4-414D-8E3C-ACAA59DEC0A0}"/>
    <dgm:cxn modelId="{3F8DC40B-4259-0142-93C9-41053BFF4438}" type="presOf" srcId="{2934C927-D517-7745-B894-95B6B8919815}" destId="{42882A41-642D-6C4E-9CFC-7CE8AA1B2DDF}" srcOrd="0" destOrd="1" presId="urn:microsoft.com/office/officeart/2005/8/layout/hList1"/>
    <dgm:cxn modelId="{428F390C-BF3A-CA47-92C2-333C4B521DA4}" srcId="{34F1E0A8-4616-304F-8346-9F2499FD019E}" destId="{E2C41118-3478-C849-B925-28D058BE11A5}" srcOrd="1" destOrd="0" parTransId="{A9C9B4D5-233B-E04B-A8FA-B15FDF34849A}" sibTransId="{16D4A1F0-F9F8-6E44-B9D6-EAC03FAEAAFE}"/>
    <dgm:cxn modelId="{278F663A-72E4-924C-9FE2-123E597460F0}" type="presOf" srcId="{E2C41118-3478-C849-B925-28D058BE11A5}" destId="{0B50194A-BDF8-E340-8BA1-0CA755491118}" srcOrd="0" destOrd="0" presId="urn:microsoft.com/office/officeart/2005/8/layout/hList1"/>
    <dgm:cxn modelId="{67723A2A-A7BC-F64E-A7CF-3B965020B8B9}" type="presOf" srcId="{A6005FD2-04B6-844A-9A18-BB9E59BE8E97}" destId="{126FB072-2D7D-6249-A8FD-32D4BFDF216F}" srcOrd="0" destOrd="0" presId="urn:microsoft.com/office/officeart/2005/8/layout/hList1"/>
    <dgm:cxn modelId="{F9DF7475-591F-3648-9143-AEA2924211A2}" type="presOf" srcId="{BCA77687-AF80-4E4B-A484-21228615B322}" destId="{C580FA48-E341-AE46-8298-EFBB119744A2}" srcOrd="0" destOrd="0" presId="urn:microsoft.com/office/officeart/2005/8/layout/hList1"/>
    <dgm:cxn modelId="{24E1C59E-8254-F14C-B552-44BB3A9AB5CF}" type="presOf" srcId="{46659658-E06D-C248-A992-0C8BB2988837}" destId="{42882A41-642D-6C4E-9CFC-7CE8AA1B2DDF}" srcOrd="0" destOrd="2" presId="urn:microsoft.com/office/officeart/2005/8/layout/hList1"/>
    <dgm:cxn modelId="{77314646-B0C8-464D-98FB-940AB7CC0258}" type="presOf" srcId="{EBEDBBD3-1078-854F-B16A-5FA8C6B13109}" destId="{1981DB14-178F-BB49-8846-66872E34CDA3}" srcOrd="0" destOrd="2" presId="urn:microsoft.com/office/officeart/2005/8/layout/hList1"/>
    <dgm:cxn modelId="{15B4E6C8-EC5F-5446-B318-F6756E61C144}" srcId="{6DFCB9C0-4177-7A41-84C5-7DD60BD23BB2}" destId="{EBEDBBD3-1078-854F-B16A-5FA8C6B13109}" srcOrd="2" destOrd="0" parTransId="{B9ABF68E-DAB8-7D49-90E4-6B9BE9DF74B3}" sibTransId="{2608FADB-438C-BF45-A4F2-A9059BE1DC9B}"/>
    <dgm:cxn modelId="{96DB9943-CDC9-0D41-92F9-78C103B8B2A7}" srcId="{BCA77687-AF80-4E4B-A484-21228615B322}" destId="{2934C927-D517-7745-B894-95B6B8919815}" srcOrd="1" destOrd="0" parTransId="{191F05AC-7688-2042-BDD2-A11FDC0E5D2F}" sibTransId="{C9C23261-CE69-EB4F-801E-F951F3742B23}"/>
    <dgm:cxn modelId="{E7E5CD5B-AA08-F141-92F1-A5F1735F5ABB}" type="presOf" srcId="{6F74A6B4-3D9E-D341-BF28-0D72EBC780E8}" destId="{1981DB14-178F-BB49-8846-66872E34CDA3}" srcOrd="0" destOrd="1" presId="urn:microsoft.com/office/officeart/2005/8/layout/hList1"/>
    <dgm:cxn modelId="{DD54BBFF-B5B9-3942-A72C-12CA002F0E17}" srcId="{BCA77687-AF80-4E4B-A484-21228615B322}" destId="{46659658-E06D-C248-A992-0C8BB2988837}" srcOrd="2" destOrd="0" parTransId="{FA02E17E-6003-B946-ADE1-DBD7C5F17AE0}" sibTransId="{6D153809-3378-934F-A202-ECD93DA21EA2}"/>
    <dgm:cxn modelId="{0AFB6DEE-BFB9-3042-8AF7-4787FEDDD823}" srcId="{E2C41118-3478-C849-B925-28D058BE11A5}" destId="{A6005FD2-04B6-844A-9A18-BB9E59BE8E97}" srcOrd="0" destOrd="0" parTransId="{3465E21F-023C-EA4D-823F-DB9229771FF3}" sibTransId="{79E19CF2-A839-784F-95F2-CABE2C815B42}"/>
    <dgm:cxn modelId="{009D9F79-E25F-8046-A99F-6A9C6F6096F6}" type="presParOf" srcId="{54DDE89C-3CC4-7B4F-926F-7089EC528BBC}" destId="{7A93905F-E3EE-EF4A-864A-780A0844B594}" srcOrd="0" destOrd="0" presId="urn:microsoft.com/office/officeart/2005/8/layout/hList1"/>
    <dgm:cxn modelId="{B1FA0E11-60F4-0246-88F7-180061D7FB2E}" type="presParOf" srcId="{7A93905F-E3EE-EF4A-864A-780A0844B594}" destId="{C580FA48-E341-AE46-8298-EFBB119744A2}" srcOrd="0" destOrd="0" presId="urn:microsoft.com/office/officeart/2005/8/layout/hList1"/>
    <dgm:cxn modelId="{4B5C77D8-12FA-754E-8EE6-E925B87791C5}" type="presParOf" srcId="{7A93905F-E3EE-EF4A-864A-780A0844B594}" destId="{42882A41-642D-6C4E-9CFC-7CE8AA1B2DDF}" srcOrd="1" destOrd="0" presId="urn:microsoft.com/office/officeart/2005/8/layout/hList1"/>
    <dgm:cxn modelId="{B63B742C-B3AE-ED44-A80F-152E22CFA4C2}" type="presParOf" srcId="{54DDE89C-3CC4-7B4F-926F-7089EC528BBC}" destId="{E3ECF9F6-7077-F540-9C08-393DDC138068}" srcOrd="1" destOrd="0" presId="urn:microsoft.com/office/officeart/2005/8/layout/hList1"/>
    <dgm:cxn modelId="{19B80A96-DE3C-2B42-B401-A697C0613B2A}" type="presParOf" srcId="{54DDE89C-3CC4-7B4F-926F-7089EC528BBC}" destId="{F4708E3A-E965-5A44-A110-7BF8D6FFE71C}" srcOrd="2" destOrd="0" presId="urn:microsoft.com/office/officeart/2005/8/layout/hList1"/>
    <dgm:cxn modelId="{F039C59A-1B96-FE42-996A-0C0982C3FAA0}" type="presParOf" srcId="{F4708E3A-E965-5A44-A110-7BF8D6FFE71C}" destId="{0B50194A-BDF8-E340-8BA1-0CA755491118}" srcOrd="0" destOrd="0" presId="urn:microsoft.com/office/officeart/2005/8/layout/hList1"/>
    <dgm:cxn modelId="{0773462D-5CA4-3846-863E-7BD9D79BE2AC}" type="presParOf" srcId="{F4708E3A-E965-5A44-A110-7BF8D6FFE71C}" destId="{126FB072-2D7D-6249-A8FD-32D4BFDF216F}" srcOrd="1" destOrd="0" presId="urn:microsoft.com/office/officeart/2005/8/layout/hList1"/>
    <dgm:cxn modelId="{E1BCAD30-35FE-8C46-9AE8-E116548498F0}" type="presParOf" srcId="{54DDE89C-3CC4-7B4F-926F-7089EC528BBC}" destId="{6F2CE5A2-82F6-7F41-B34C-8F7B45FB2989}" srcOrd="3" destOrd="0" presId="urn:microsoft.com/office/officeart/2005/8/layout/hList1"/>
    <dgm:cxn modelId="{D44CEA18-A165-D846-8DDA-2779434CEB98}" type="presParOf" srcId="{54DDE89C-3CC4-7B4F-926F-7089EC528BBC}" destId="{F2D3DBCD-C868-AA46-9C7D-9EE783C47CA2}" srcOrd="4" destOrd="0" presId="urn:microsoft.com/office/officeart/2005/8/layout/hList1"/>
    <dgm:cxn modelId="{C156ED21-A580-8B45-9DCD-FBFA4BD51214}" type="presParOf" srcId="{F2D3DBCD-C868-AA46-9C7D-9EE783C47CA2}" destId="{CBC20623-11C8-584E-B544-67EE426B7F40}" srcOrd="0" destOrd="0" presId="urn:microsoft.com/office/officeart/2005/8/layout/hList1"/>
    <dgm:cxn modelId="{0F500490-3323-2F4E-B4B3-CD88432E367B}" type="presParOf" srcId="{F2D3DBCD-C868-AA46-9C7D-9EE783C47CA2}" destId="{1981DB14-178F-BB49-8846-66872E34CD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4D68B5-C59B-F94D-B0B9-CDE9B61E6983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3A0BDC6B-7C78-AA4F-BA1E-84D8AC5AD6F0}">
      <dgm:prSet phldrT="[Text]"/>
      <dgm:spPr/>
      <dgm:t>
        <a:bodyPr/>
        <a:lstStyle/>
        <a:p>
          <a:r>
            <a:rPr lang="ru-RU" dirty="0" smtClean="0"/>
            <a:t>Цели</a:t>
          </a:r>
          <a:endParaRPr lang="en-US" dirty="0"/>
        </a:p>
      </dgm:t>
    </dgm:pt>
    <dgm:pt modelId="{DD442FF4-7E9D-BB40-B126-802F12C095EC}" type="parTrans" cxnId="{ACEE84E4-C002-604C-B89F-0058F967A8A7}">
      <dgm:prSet/>
      <dgm:spPr/>
      <dgm:t>
        <a:bodyPr/>
        <a:lstStyle/>
        <a:p>
          <a:endParaRPr lang="en-US"/>
        </a:p>
      </dgm:t>
    </dgm:pt>
    <dgm:pt modelId="{0B6695A5-CE59-2C49-A515-5F475F721FA9}" type="sibTrans" cxnId="{ACEE84E4-C002-604C-B89F-0058F967A8A7}">
      <dgm:prSet/>
      <dgm:spPr/>
      <dgm:t>
        <a:bodyPr/>
        <a:lstStyle/>
        <a:p>
          <a:endParaRPr lang="en-US"/>
        </a:p>
      </dgm:t>
    </dgm:pt>
    <dgm:pt modelId="{3A4330C8-B09F-0A40-80A2-4D1DB94FA5CA}">
      <dgm:prSet phldrT="[Text]"/>
      <dgm:spPr/>
      <dgm:t>
        <a:bodyPr/>
        <a:lstStyle/>
        <a:p>
          <a:r>
            <a:rPr lang="ru-RU" dirty="0" smtClean="0"/>
            <a:t>Задачи</a:t>
          </a:r>
          <a:endParaRPr lang="en-US" dirty="0"/>
        </a:p>
      </dgm:t>
    </dgm:pt>
    <dgm:pt modelId="{1DA02A20-E33C-8D49-BFD5-E4370DD92290}" type="parTrans" cxnId="{C47D0C50-D66A-244D-A233-E6CB54ECF628}">
      <dgm:prSet/>
      <dgm:spPr/>
      <dgm:t>
        <a:bodyPr/>
        <a:lstStyle/>
        <a:p>
          <a:endParaRPr lang="en-US"/>
        </a:p>
      </dgm:t>
    </dgm:pt>
    <dgm:pt modelId="{6EACDE04-4B41-D74E-A87C-FE4FE35B3E32}" type="sibTrans" cxnId="{C47D0C50-D66A-244D-A233-E6CB54ECF628}">
      <dgm:prSet/>
      <dgm:spPr/>
      <dgm:t>
        <a:bodyPr/>
        <a:lstStyle/>
        <a:p>
          <a:endParaRPr lang="en-US"/>
        </a:p>
      </dgm:t>
    </dgm:pt>
    <dgm:pt modelId="{42F5F740-CE83-454C-85B0-177700536E5E}">
      <dgm:prSet phldrT="[Text]"/>
      <dgm:spPr/>
      <dgm:t>
        <a:bodyPr/>
        <a:lstStyle/>
        <a:p>
          <a:r>
            <a:rPr lang="ru-RU" dirty="0" smtClean="0"/>
            <a:t>Метрики</a:t>
          </a:r>
          <a:r>
            <a:rPr lang="en-US" dirty="0" smtClean="0"/>
            <a:t>/KPI</a:t>
          </a:r>
          <a:endParaRPr lang="en-US" dirty="0"/>
        </a:p>
      </dgm:t>
    </dgm:pt>
    <dgm:pt modelId="{0A3DDBF0-4179-3B4E-914C-6CAB44A32FF4}" type="parTrans" cxnId="{2B178D6C-6C85-FC44-B07C-46643C40D0EA}">
      <dgm:prSet/>
      <dgm:spPr/>
      <dgm:t>
        <a:bodyPr/>
        <a:lstStyle/>
        <a:p>
          <a:endParaRPr lang="en-US"/>
        </a:p>
      </dgm:t>
    </dgm:pt>
    <dgm:pt modelId="{7AF7840C-127B-C84D-A2A1-7801683065B9}" type="sibTrans" cxnId="{2B178D6C-6C85-FC44-B07C-46643C40D0EA}">
      <dgm:prSet/>
      <dgm:spPr/>
      <dgm:t>
        <a:bodyPr/>
        <a:lstStyle/>
        <a:p>
          <a:endParaRPr lang="en-US"/>
        </a:p>
      </dgm:t>
    </dgm:pt>
    <dgm:pt modelId="{1FCC67FB-CE97-AE40-9FCC-E2BF80339F46}" type="pres">
      <dgm:prSet presAssocID="{334D68B5-C59B-F94D-B0B9-CDE9B61E6983}" presName="Name0" presStyleCnt="0">
        <dgm:presLayoutVars>
          <dgm:dir/>
          <dgm:animLvl val="lvl"/>
          <dgm:resizeHandles val="exact"/>
        </dgm:presLayoutVars>
      </dgm:prSet>
      <dgm:spPr/>
    </dgm:pt>
    <dgm:pt modelId="{4DB2A663-8884-FF48-83D7-24D41A62CB48}" type="pres">
      <dgm:prSet presAssocID="{3A0BDC6B-7C78-AA4F-BA1E-84D8AC5AD6F0}" presName="Name8" presStyleCnt="0"/>
      <dgm:spPr/>
    </dgm:pt>
    <dgm:pt modelId="{D58FEDC4-2FB3-3146-8238-1982E106C4A0}" type="pres">
      <dgm:prSet presAssocID="{3A0BDC6B-7C78-AA4F-BA1E-84D8AC5AD6F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8B519-D398-0D49-B903-E8CF00DDA25B}" type="pres">
      <dgm:prSet presAssocID="{3A0BDC6B-7C78-AA4F-BA1E-84D8AC5AD6F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1A28D-8665-4847-A674-B87323C63893}" type="pres">
      <dgm:prSet presAssocID="{42F5F740-CE83-454C-85B0-177700536E5E}" presName="Name8" presStyleCnt="0"/>
      <dgm:spPr/>
    </dgm:pt>
    <dgm:pt modelId="{A99206EA-48BA-5445-A86F-E7DF4FBC70E4}" type="pres">
      <dgm:prSet presAssocID="{42F5F740-CE83-454C-85B0-177700536E5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4BA96-DD83-9744-A177-A285DF248DF5}" type="pres">
      <dgm:prSet presAssocID="{42F5F740-CE83-454C-85B0-177700536E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65DE0-7978-E04B-B85A-ED34914A8B92}" type="pres">
      <dgm:prSet presAssocID="{3A4330C8-B09F-0A40-80A2-4D1DB94FA5CA}" presName="Name8" presStyleCnt="0"/>
      <dgm:spPr/>
    </dgm:pt>
    <dgm:pt modelId="{8FF1FEA1-F0B0-424B-9C51-6BB1ABEE45E6}" type="pres">
      <dgm:prSet presAssocID="{3A4330C8-B09F-0A40-80A2-4D1DB94FA5C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F781D-FB58-2249-9582-07101B920E61}" type="pres">
      <dgm:prSet presAssocID="{3A4330C8-B09F-0A40-80A2-4D1DB94FA5C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1B35BE-0115-434C-A605-1510B1B0E0D7}" type="presOf" srcId="{334D68B5-C59B-F94D-B0B9-CDE9B61E6983}" destId="{1FCC67FB-CE97-AE40-9FCC-E2BF80339F46}" srcOrd="0" destOrd="0" presId="urn:microsoft.com/office/officeart/2005/8/layout/pyramid1"/>
    <dgm:cxn modelId="{2B178D6C-6C85-FC44-B07C-46643C40D0EA}" srcId="{334D68B5-C59B-F94D-B0B9-CDE9B61E6983}" destId="{42F5F740-CE83-454C-85B0-177700536E5E}" srcOrd="1" destOrd="0" parTransId="{0A3DDBF0-4179-3B4E-914C-6CAB44A32FF4}" sibTransId="{7AF7840C-127B-C84D-A2A1-7801683065B9}"/>
    <dgm:cxn modelId="{07DAF69C-84A1-C049-8816-E11BB6A96927}" type="presOf" srcId="{42F5F740-CE83-454C-85B0-177700536E5E}" destId="{A99206EA-48BA-5445-A86F-E7DF4FBC70E4}" srcOrd="0" destOrd="0" presId="urn:microsoft.com/office/officeart/2005/8/layout/pyramid1"/>
    <dgm:cxn modelId="{4BBCE895-193E-DF43-9A17-7B2027D8A870}" type="presOf" srcId="{3A0BDC6B-7C78-AA4F-BA1E-84D8AC5AD6F0}" destId="{56A8B519-D398-0D49-B903-E8CF00DDA25B}" srcOrd="1" destOrd="0" presId="urn:microsoft.com/office/officeart/2005/8/layout/pyramid1"/>
    <dgm:cxn modelId="{19F02767-A7AD-D64D-8CB4-D5CB4D3F393E}" type="presOf" srcId="{3A0BDC6B-7C78-AA4F-BA1E-84D8AC5AD6F0}" destId="{D58FEDC4-2FB3-3146-8238-1982E106C4A0}" srcOrd="0" destOrd="0" presId="urn:microsoft.com/office/officeart/2005/8/layout/pyramid1"/>
    <dgm:cxn modelId="{E1F7B749-8C50-FF40-91F6-99F099DA500D}" type="presOf" srcId="{3A4330C8-B09F-0A40-80A2-4D1DB94FA5CA}" destId="{8FF1FEA1-F0B0-424B-9C51-6BB1ABEE45E6}" srcOrd="0" destOrd="0" presId="urn:microsoft.com/office/officeart/2005/8/layout/pyramid1"/>
    <dgm:cxn modelId="{ACEE84E4-C002-604C-B89F-0058F967A8A7}" srcId="{334D68B5-C59B-F94D-B0B9-CDE9B61E6983}" destId="{3A0BDC6B-7C78-AA4F-BA1E-84D8AC5AD6F0}" srcOrd="0" destOrd="0" parTransId="{DD442FF4-7E9D-BB40-B126-802F12C095EC}" sibTransId="{0B6695A5-CE59-2C49-A515-5F475F721FA9}"/>
    <dgm:cxn modelId="{BB203E2B-00D6-5845-99E9-0EC92B16DBFB}" type="presOf" srcId="{42F5F740-CE83-454C-85B0-177700536E5E}" destId="{CCD4BA96-DD83-9744-A177-A285DF248DF5}" srcOrd="1" destOrd="0" presId="urn:microsoft.com/office/officeart/2005/8/layout/pyramid1"/>
    <dgm:cxn modelId="{C47D0C50-D66A-244D-A233-E6CB54ECF628}" srcId="{334D68B5-C59B-F94D-B0B9-CDE9B61E6983}" destId="{3A4330C8-B09F-0A40-80A2-4D1DB94FA5CA}" srcOrd="2" destOrd="0" parTransId="{1DA02A20-E33C-8D49-BFD5-E4370DD92290}" sibTransId="{6EACDE04-4B41-D74E-A87C-FE4FE35B3E32}"/>
    <dgm:cxn modelId="{8032F7C3-A2B9-604E-8EB6-8F0CCE8E01BB}" type="presOf" srcId="{3A4330C8-B09F-0A40-80A2-4D1DB94FA5CA}" destId="{9F1F781D-FB58-2249-9582-07101B920E61}" srcOrd="1" destOrd="0" presId="urn:microsoft.com/office/officeart/2005/8/layout/pyramid1"/>
    <dgm:cxn modelId="{AAE15C3E-B832-764B-8AB5-2651BB912EBE}" type="presParOf" srcId="{1FCC67FB-CE97-AE40-9FCC-E2BF80339F46}" destId="{4DB2A663-8884-FF48-83D7-24D41A62CB48}" srcOrd="0" destOrd="0" presId="urn:microsoft.com/office/officeart/2005/8/layout/pyramid1"/>
    <dgm:cxn modelId="{19409421-2735-4642-8C83-DDF3C547F230}" type="presParOf" srcId="{4DB2A663-8884-FF48-83D7-24D41A62CB48}" destId="{D58FEDC4-2FB3-3146-8238-1982E106C4A0}" srcOrd="0" destOrd="0" presId="urn:microsoft.com/office/officeart/2005/8/layout/pyramid1"/>
    <dgm:cxn modelId="{E9AC9ECE-65AC-E84A-BB3F-0909E3A1DB86}" type="presParOf" srcId="{4DB2A663-8884-FF48-83D7-24D41A62CB48}" destId="{56A8B519-D398-0D49-B903-E8CF00DDA25B}" srcOrd="1" destOrd="0" presId="urn:microsoft.com/office/officeart/2005/8/layout/pyramid1"/>
    <dgm:cxn modelId="{14412F20-4ADF-0849-8856-0B062FAFE79C}" type="presParOf" srcId="{1FCC67FB-CE97-AE40-9FCC-E2BF80339F46}" destId="{24B1A28D-8665-4847-A674-B87323C63893}" srcOrd="1" destOrd="0" presId="urn:microsoft.com/office/officeart/2005/8/layout/pyramid1"/>
    <dgm:cxn modelId="{63B31F05-0A22-CF46-B31A-DF89AD7AB938}" type="presParOf" srcId="{24B1A28D-8665-4847-A674-B87323C63893}" destId="{A99206EA-48BA-5445-A86F-E7DF4FBC70E4}" srcOrd="0" destOrd="0" presId="urn:microsoft.com/office/officeart/2005/8/layout/pyramid1"/>
    <dgm:cxn modelId="{23400D4A-151B-3442-9A67-0C15F5758C86}" type="presParOf" srcId="{24B1A28D-8665-4847-A674-B87323C63893}" destId="{CCD4BA96-DD83-9744-A177-A285DF248DF5}" srcOrd="1" destOrd="0" presId="urn:microsoft.com/office/officeart/2005/8/layout/pyramid1"/>
    <dgm:cxn modelId="{56B4A25E-D5E5-5944-8C35-9664F5E299AA}" type="presParOf" srcId="{1FCC67FB-CE97-AE40-9FCC-E2BF80339F46}" destId="{17365DE0-7978-E04B-B85A-ED34914A8B92}" srcOrd="2" destOrd="0" presId="urn:microsoft.com/office/officeart/2005/8/layout/pyramid1"/>
    <dgm:cxn modelId="{657A1601-B053-B34A-A615-F3E296A31DCB}" type="presParOf" srcId="{17365DE0-7978-E04B-B85A-ED34914A8B92}" destId="{8FF1FEA1-F0B0-424B-9C51-6BB1ABEE45E6}" srcOrd="0" destOrd="0" presId="urn:microsoft.com/office/officeart/2005/8/layout/pyramid1"/>
    <dgm:cxn modelId="{6309F1A8-0EF8-7C41-A42D-B79AFF3DC526}" type="presParOf" srcId="{17365DE0-7978-E04B-B85A-ED34914A8B92}" destId="{9F1F781D-FB58-2249-9582-07101B920E6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742AEA-D88A-054C-AD6D-F355B4CA2A1F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73EF86-710C-EA4D-9663-78237E120EF0}">
      <dgm:prSet phldrT="[Text]"/>
      <dgm:spPr/>
      <dgm:t>
        <a:bodyPr/>
        <a:lstStyle/>
        <a:p>
          <a:r>
            <a:rPr lang="ru-RU" dirty="0" smtClean="0"/>
            <a:t>годы</a:t>
          </a:r>
          <a:endParaRPr lang="en-US" dirty="0"/>
        </a:p>
      </dgm:t>
    </dgm:pt>
    <dgm:pt modelId="{5B322568-B60F-204E-9FFC-388E268BC5B9}" type="parTrans" cxnId="{AD42650A-9402-EC4B-A9F1-86B1FDFCC00C}">
      <dgm:prSet/>
      <dgm:spPr/>
      <dgm:t>
        <a:bodyPr/>
        <a:lstStyle/>
        <a:p>
          <a:endParaRPr lang="en-US"/>
        </a:p>
      </dgm:t>
    </dgm:pt>
    <dgm:pt modelId="{ACB0482A-5901-D547-95D0-9719BB758879}" type="sibTrans" cxnId="{AD42650A-9402-EC4B-A9F1-86B1FDFCC00C}">
      <dgm:prSet/>
      <dgm:spPr/>
      <dgm:t>
        <a:bodyPr/>
        <a:lstStyle/>
        <a:p>
          <a:endParaRPr lang="en-US"/>
        </a:p>
      </dgm:t>
    </dgm:pt>
    <dgm:pt modelId="{5CCCA178-FD84-EB41-B94E-2BF87C49DD2C}">
      <dgm:prSet phldrT="[Text]"/>
      <dgm:spPr/>
      <dgm:t>
        <a:bodyPr/>
        <a:lstStyle/>
        <a:p>
          <a:r>
            <a:rPr lang="ru-RU" dirty="0" smtClean="0"/>
            <a:t>кварталы</a:t>
          </a:r>
          <a:endParaRPr lang="en-US" dirty="0"/>
        </a:p>
      </dgm:t>
    </dgm:pt>
    <dgm:pt modelId="{E6A02719-97A6-684A-A55A-FDB150B0043A}" type="parTrans" cxnId="{9066BA1D-A80E-DF46-A873-7E5B528FBEDD}">
      <dgm:prSet/>
      <dgm:spPr/>
      <dgm:t>
        <a:bodyPr/>
        <a:lstStyle/>
        <a:p>
          <a:endParaRPr lang="en-US"/>
        </a:p>
      </dgm:t>
    </dgm:pt>
    <dgm:pt modelId="{38244663-4DDD-B344-A91B-45A9D91289A8}" type="sibTrans" cxnId="{9066BA1D-A80E-DF46-A873-7E5B528FBEDD}">
      <dgm:prSet/>
      <dgm:spPr/>
      <dgm:t>
        <a:bodyPr/>
        <a:lstStyle/>
        <a:p>
          <a:endParaRPr lang="en-US"/>
        </a:p>
      </dgm:t>
    </dgm:pt>
    <dgm:pt modelId="{058013B8-8C92-4E44-9E73-A02359189B06}">
      <dgm:prSet phldrT="[Text]"/>
      <dgm:spPr/>
      <dgm:t>
        <a:bodyPr/>
        <a:lstStyle/>
        <a:p>
          <a:r>
            <a:rPr lang="ru-RU" dirty="0" smtClean="0"/>
            <a:t>месяцы</a:t>
          </a:r>
          <a:endParaRPr lang="en-US" dirty="0"/>
        </a:p>
      </dgm:t>
    </dgm:pt>
    <dgm:pt modelId="{CF7BB83A-94C0-0640-8035-CD72B121EB88}" type="parTrans" cxnId="{EABC7665-89C5-A849-9431-2C969C094464}">
      <dgm:prSet/>
      <dgm:spPr/>
      <dgm:t>
        <a:bodyPr/>
        <a:lstStyle/>
        <a:p>
          <a:endParaRPr lang="en-US"/>
        </a:p>
      </dgm:t>
    </dgm:pt>
    <dgm:pt modelId="{843ACD87-D822-5049-981E-F3AB688073EC}" type="sibTrans" cxnId="{EABC7665-89C5-A849-9431-2C969C094464}">
      <dgm:prSet/>
      <dgm:spPr/>
      <dgm:t>
        <a:bodyPr/>
        <a:lstStyle/>
        <a:p>
          <a:endParaRPr lang="en-US"/>
        </a:p>
      </dgm:t>
    </dgm:pt>
    <dgm:pt modelId="{842F2114-9AE6-A240-9250-0D0C4C387E4C}" type="pres">
      <dgm:prSet presAssocID="{D4742AEA-D88A-054C-AD6D-F355B4CA2A1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B16A738-A958-584A-B7ED-594123F2D9E7}" type="pres">
      <dgm:prSet presAssocID="{A073EF86-710C-EA4D-9663-78237E120EF0}" presName="Accent1" presStyleCnt="0"/>
      <dgm:spPr/>
    </dgm:pt>
    <dgm:pt modelId="{7279D57C-2830-694D-BE43-C503FF8EF8CB}" type="pres">
      <dgm:prSet presAssocID="{A073EF86-710C-EA4D-9663-78237E120EF0}" presName="Accent" presStyleLbl="node1" presStyleIdx="0" presStyleCnt="3"/>
      <dgm:spPr/>
    </dgm:pt>
    <dgm:pt modelId="{638384FF-1C72-EF46-8676-B770FC119636}" type="pres">
      <dgm:prSet presAssocID="{A073EF86-710C-EA4D-9663-78237E120EF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48906-F494-884C-95D0-F250218D46B5}" type="pres">
      <dgm:prSet presAssocID="{5CCCA178-FD84-EB41-B94E-2BF87C49DD2C}" presName="Accent2" presStyleCnt="0"/>
      <dgm:spPr/>
    </dgm:pt>
    <dgm:pt modelId="{98445DFD-DBDD-564C-9979-A68B2240CCEF}" type="pres">
      <dgm:prSet presAssocID="{5CCCA178-FD84-EB41-B94E-2BF87C49DD2C}" presName="Accent" presStyleLbl="node1" presStyleIdx="1" presStyleCnt="3"/>
      <dgm:spPr/>
    </dgm:pt>
    <dgm:pt modelId="{55C0B350-126A-D24D-BB21-443DB260711B}" type="pres">
      <dgm:prSet presAssocID="{5CCCA178-FD84-EB41-B94E-2BF87C49DD2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C92808-1923-6740-B4C8-2E30DFA2B406}" type="pres">
      <dgm:prSet presAssocID="{058013B8-8C92-4E44-9E73-A02359189B06}" presName="Accent3" presStyleCnt="0"/>
      <dgm:spPr/>
    </dgm:pt>
    <dgm:pt modelId="{D73290C5-8CEC-6240-AE38-5931096C8443}" type="pres">
      <dgm:prSet presAssocID="{058013B8-8C92-4E44-9E73-A02359189B06}" presName="Accent" presStyleLbl="node1" presStyleIdx="2" presStyleCnt="3"/>
      <dgm:spPr/>
    </dgm:pt>
    <dgm:pt modelId="{E67D4032-93F8-8F43-BBFC-47AE247E0195}" type="pres">
      <dgm:prSet presAssocID="{058013B8-8C92-4E44-9E73-A02359189B0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C6B69D-EAE5-1745-A61D-FC484F29184B}" type="presOf" srcId="{058013B8-8C92-4E44-9E73-A02359189B06}" destId="{E67D4032-93F8-8F43-BBFC-47AE247E0195}" srcOrd="0" destOrd="0" presId="urn:microsoft.com/office/officeart/2009/layout/CircleArrowProcess"/>
    <dgm:cxn modelId="{30464925-9035-8E4E-A37D-535ECE0969CB}" type="presOf" srcId="{A073EF86-710C-EA4D-9663-78237E120EF0}" destId="{638384FF-1C72-EF46-8676-B770FC119636}" srcOrd="0" destOrd="0" presId="urn:microsoft.com/office/officeart/2009/layout/CircleArrowProcess"/>
    <dgm:cxn modelId="{AD42650A-9402-EC4B-A9F1-86B1FDFCC00C}" srcId="{D4742AEA-D88A-054C-AD6D-F355B4CA2A1F}" destId="{A073EF86-710C-EA4D-9663-78237E120EF0}" srcOrd="0" destOrd="0" parTransId="{5B322568-B60F-204E-9FFC-388E268BC5B9}" sibTransId="{ACB0482A-5901-D547-95D0-9719BB758879}"/>
    <dgm:cxn modelId="{9066BA1D-A80E-DF46-A873-7E5B528FBEDD}" srcId="{D4742AEA-D88A-054C-AD6D-F355B4CA2A1F}" destId="{5CCCA178-FD84-EB41-B94E-2BF87C49DD2C}" srcOrd="1" destOrd="0" parTransId="{E6A02719-97A6-684A-A55A-FDB150B0043A}" sibTransId="{38244663-4DDD-B344-A91B-45A9D91289A8}"/>
    <dgm:cxn modelId="{EABC7665-89C5-A849-9431-2C969C094464}" srcId="{D4742AEA-D88A-054C-AD6D-F355B4CA2A1F}" destId="{058013B8-8C92-4E44-9E73-A02359189B06}" srcOrd="2" destOrd="0" parTransId="{CF7BB83A-94C0-0640-8035-CD72B121EB88}" sibTransId="{843ACD87-D822-5049-981E-F3AB688073EC}"/>
    <dgm:cxn modelId="{8F6CC4E5-BB03-A44F-9715-153E5F43619C}" type="presOf" srcId="{D4742AEA-D88A-054C-AD6D-F355B4CA2A1F}" destId="{842F2114-9AE6-A240-9250-0D0C4C387E4C}" srcOrd="0" destOrd="0" presId="urn:microsoft.com/office/officeart/2009/layout/CircleArrowProcess"/>
    <dgm:cxn modelId="{8668985A-0330-4445-A3B8-FF8C0D74E6AE}" type="presOf" srcId="{5CCCA178-FD84-EB41-B94E-2BF87C49DD2C}" destId="{55C0B350-126A-D24D-BB21-443DB260711B}" srcOrd="0" destOrd="0" presId="urn:microsoft.com/office/officeart/2009/layout/CircleArrowProcess"/>
    <dgm:cxn modelId="{37BFDCE0-15C9-BE48-B061-A01144A8CA4B}" type="presParOf" srcId="{842F2114-9AE6-A240-9250-0D0C4C387E4C}" destId="{AB16A738-A958-584A-B7ED-594123F2D9E7}" srcOrd="0" destOrd="0" presId="urn:microsoft.com/office/officeart/2009/layout/CircleArrowProcess"/>
    <dgm:cxn modelId="{28167C2A-CC03-F84E-A649-2DB04927F26C}" type="presParOf" srcId="{AB16A738-A958-584A-B7ED-594123F2D9E7}" destId="{7279D57C-2830-694D-BE43-C503FF8EF8CB}" srcOrd="0" destOrd="0" presId="urn:microsoft.com/office/officeart/2009/layout/CircleArrowProcess"/>
    <dgm:cxn modelId="{213B25FD-B060-2F4D-8851-C48122293D8B}" type="presParOf" srcId="{842F2114-9AE6-A240-9250-0D0C4C387E4C}" destId="{638384FF-1C72-EF46-8676-B770FC119636}" srcOrd="1" destOrd="0" presId="urn:microsoft.com/office/officeart/2009/layout/CircleArrowProcess"/>
    <dgm:cxn modelId="{9859A838-1CF3-144E-9C9F-F6AEA41FC926}" type="presParOf" srcId="{842F2114-9AE6-A240-9250-0D0C4C387E4C}" destId="{DE148906-F494-884C-95D0-F250218D46B5}" srcOrd="2" destOrd="0" presId="urn:microsoft.com/office/officeart/2009/layout/CircleArrowProcess"/>
    <dgm:cxn modelId="{EDF8A437-2E0F-A94A-830E-5AC2C2AC9340}" type="presParOf" srcId="{DE148906-F494-884C-95D0-F250218D46B5}" destId="{98445DFD-DBDD-564C-9979-A68B2240CCEF}" srcOrd="0" destOrd="0" presId="urn:microsoft.com/office/officeart/2009/layout/CircleArrowProcess"/>
    <dgm:cxn modelId="{C6AEDE23-C9E3-8C45-A665-7A42269BD410}" type="presParOf" srcId="{842F2114-9AE6-A240-9250-0D0C4C387E4C}" destId="{55C0B350-126A-D24D-BB21-443DB260711B}" srcOrd="3" destOrd="0" presId="urn:microsoft.com/office/officeart/2009/layout/CircleArrowProcess"/>
    <dgm:cxn modelId="{6DBBCE82-9335-3045-AD47-436C9A8D25C5}" type="presParOf" srcId="{842F2114-9AE6-A240-9250-0D0C4C387E4C}" destId="{15C92808-1923-6740-B4C8-2E30DFA2B406}" srcOrd="4" destOrd="0" presId="urn:microsoft.com/office/officeart/2009/layout/CircleArrowProcess"/>
    <dgm:cxn modelId="{C70C4CD9-D000-614B-8B25-9526B7CCF83D}" type="presParOf" srcId="{15C92808-1923-6740-B4C8-2E30DFA2B406}" destId="{D73290C5-8CEC-6240-AE38-5931096C8443}" srcOrd="0" destOrd="0" presId="urn:microsoft.com/office/officeart/2009/layout/CircleArrowProcess"/>
    <dgm:cxn modelId="{F12F3070-E573-9B46-90FA-C85E56EF5EFF}" type="presParOf" srcId="{842F2114-9AE6-A240-9250-0D0C4C387E4C}" destId="{E67D4032-93F8-8F43-BBFC-47AE247E019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0FA48-E341-AE46-8298-EFBB119744A2}">
      <dsp:nvSpPr>
        <dsp:cNvPr id="0" name=""/>
        <dsp:cNvSpPr/>
      </dsp:nvSpPr>
      <dsp:spPr>
        <a:xfrm>
          <a:off x="2571" y="35217"/>
          <a:ext cx="2507456" cy="63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</a:t>
          </a:r>
          <a:endParaRPr lang="en-US" sz="2200" kern="1200" dirty="0"/>
        </a:p>
      </dsp:txBody>
      <dsp:txXfrm>
        <a:off x="2571" y="35217"/>
        <a:ext cx="2507456" cy="633600"/>
      </dsp:txXfrm>
    </dsp:sp>
    <dsp:sp modelId="{42882A41-642D-6C4E-9CFC-7CE8AA1B2DDF}">
      <dsp:nvSpPr>
        <dsp:cNvPr id="0" name=""/>
        <dsp:cNvSpPr/>
      </dsp:nvSpPr>
      <dsp:spPr>
        <a:xfrm>
          <a:off x="2571" y="668817"/>
          <a:ext cx="2507456" cy="132857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Балласт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err="1" smtClean="0"/>
            <a:t>Прокрастинация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Тлен</a:t>
          </a:r>
          <a:endParaRPr lang="en-US" sz="2200" kern="1200" dirty="0"/>
        </a:p>
      </dsp:txBody>
      <dsp:txXfrm>
        <a:off x="2571" y="668817"/>
        <a:ext cx="2507456" cy="1328579"/>
      </dsp:txXfrm>
    </dsp:sp>
    <dsp:sp modelId="{0B50194A-BDF8-E340-8BA1-0CA755491118}">
      <dsp:nvSpPr>
        <dsp:cNvPr id="0" name=""/>
        <dsp:cNvSpPr/>
      </dsp:nvSpPr>
      <dsp:spPr>
        <a:xfrm>
          <a:off x="2861071" y="35217"/>
          <a:ext cx="2507456" cy="63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</a:t>
          </a:r>
          <a:endParaRPr lang="en-US" sz="2200" kern="1200" dirty="0"/>
        </a:p>
      </dsp:txBody>
      <dsp:txXfrm>
        <a:off x="2861071" y="35217"/>
        <a:ext cx="2507456" cy="633600"/>
      </dsp:txXfrm>
    </dsp:sp>
    <dsp:sp modelId="{126FB072-2D7D-6249-A8FD-32D4BFDF216F}">
      <dsp:nvSpPr>
        <dsp:cNvPr id="0" name=""/>
        <dsp:cNvSpPr/>
      </dsp:nvSpPr>
      <dsp:spPr>
        <a:xfrm>
          <a:off x="2861071" y="668817"/>
          <a:ext cx="2507456" cy="132857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Середняки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Делают работу</a:t>
          </a:r>
          <a:endParaRPr lang="en-US" sz="2200" kern="1200" dirty="0"/>
        </a:p>
      </dsp:txBody>
      <dsp:txXfrm>
        <a:off x="2861071" y="668817"/>
        <a:ext cx="2507456" cy="1328579"/>
      </dsp:txXfrm>
    </dsp:sp>
    <dsp:sp modelId="{CBC20623-11C8-584E-B544-67EE426B7F40}">
      <dsp:nvSpPr>
        <dsp:cNvPr id="0" name=""/>
        <dsp:cNvSpPr/>
      </dsp:nvSpPr>
      <dsp:spPr>
        <a:xfrm>
          <a:off x="5719571" y="35217"/>
          <a:ext cx="2507456" cy="63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</a:t>
          </a:r>
          <a:endParaRPr lang="en-US" sz="2200" kern="1200" dirty="0"/>
        </a:p>
      </dsp:txBody>
      <dsp:txXfrm>
        <a:off x="5719571" y="35217"/>
        <a:ext cx="2507456" cy="633600"/>
      </dsp:txXfrm>
    </dsp:sp>
    <dsp:sp modelId="{1981DB14-178F-BB49-8846-66872E34CDA3}">
      <dsp:nvSpPr>
        <dsp:cNvPr id="0" name=""/>
        <dsp:cNvSpPr/>
      </dsp:nvSpPr>
      <dsp:spPr>
        <a:xfrm>
          <a:off x="5719571" y="668817"/>
          <a:ext cx="2507456" cy="132857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Страсть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Открытость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Харизма</a:t>
          </a:r>
          <a:endParaRPr lang="en-US" sz="2200" kern="1200"/>
        </a:p>
      </dsp:txBody>
      <dsp:txXfrm>
        <a:off x="5719571" y="668817"/>
        <a:ext cx="2507456" cy="1328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FEDC4-2FB3-3146-8238-1982E106C4A0}">
      <dsp:nvSpPr>
        <dsp:cNvPr id="0" name=""/>
        <dsp:cNvSpPr/>
      </dsp:nvSpPr>
      <dsp:spPr>
        <a:xfrm>
          <a:off x="2628900" y="0"/>
          <a:ext cx="2628899" cy="1450446"/>
        </a:xfrm>
        <a:prstGeom prst="trapezoid">
          <a:avLst>
            <a:gd name="adj" fmla="val 9062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Цели</a:t>
          </a:r>
          <a:endParaRPr lang="en-US" sz="4700" kern="1200" dirty="0"/>
        </a:p>
      </dsp:txBody>
      <dsp:txXfrm>
        <a:off x="2628900" y="0"/>
        <a:ext cx="2628899" cy="1450446"/>
      </dsp:txXfrm>
    </dsp:sp>
    <dsp:sp modelId="{A99206EA-48BA-5445-A86F-E7DF4FBC70E4}">
      <dsp:nvSpPr>
        <dsp:cNvPr id="0" name=""/>
        <dsp:cNvSpPr/>
      </dsp:nvSpPr>
      <dsp:spPr>
        <a:xfrm>
          <a:off x="1314450" y="1450446"/>
          <a:ext cx="5257799" cy="1450446"/>
        </a:xfrm>
        <a:prstGeom prst="trapezoid">
          <a:avLst>
            <a:gd name="adj" fmla="val 9062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Метрики</a:t>
          </a:r>
          <a:r>
            <a:rPr lang="en-US" sz="4700" kern="1200" dirty="0" smtClean="0"/>
            <a:t>/KPI</a:t>
          </a:r>
          <a:endParaRPr lang="en-US" sz="4700" kern="1200" dirty="0"/>
        </a:p>
      </dsp:txBody>
      <dsp:txXfrm>
        <a:off x="2234564" y="1450446"/>
        <a:ext cx="3417570" cy="1450446"/>
      </dsp:txXfrm>
    </dsp:sp>
    <dsp:sp modelId="{8FF1FEA1-F0B0-424B-9C51-6BB1ABEE45E6}">
      <dsp:nvSpPr>
        <dsp:cNvPr id="0" name=""/>
        <dsp:cNvSpPr/>
      </dsp:nvSpPr>
      <dsp:spPr>
        <a:xfrm>
          <a:off x="0" y="2900892"/>
          <a:ext cx="7886700" cy="1450446"/>
        </a:xfrm>
        <a:prstGeom prst="trapezoid">
          <a:avLst>
            <a:gd name="adj" fmla="val 9062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/>
            <a:t>Задачи</a:t>
          </a:r>
          <a:endParaRPr lang="en-US" sz="4700" kern="1200" dirty="0"/>
        </a:p>
      </dsp:txBody>
      <dsp:txXfrm>
        <a:off x="1380172" y="2900892"/>
        <a:ext cx="5126355" cy="1450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79D57C-2830-694D-BE43-C503FF8EF8CB}">
      <dsp:nvSpPr>
        <dsp:cNvPr id="0" name=""/>
        <dsp:cNvSpPr/>
      </dsp:nvSpPr>
      <dsp:spPr>
        <a:xfrm>
          <a:off x="2341595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8384FF-1C72-EF46-8676-B770FC119636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годы</a:t>
          </a:r>
          <a:endParaRPr lang="en-US" sz="2000" kern="1200" dirty="0"/>
        </a:p>
      </dsp:txBody>
      <dsp:txXfrm>
        <a:off x="2773960" y="706323"/>
        <a:ext cx="1086973" cy="543356"/>
      </dsp:txXfrm>
    </dsp:sp>
    <dsp:sp modelId="{98445DFD-DBDD-564C-9979-A68B2240CCEF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0B350-126A-D24D-BB21-443DB260711B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кварталы</a:t>
          </a:r>
          <a:endParaRPr lang="en-US" sz="2000" kern="1200" dirty="0"/>
        </a:p>
      </dsp:txBody>
      <dsp:txXfrm>
        <a:off x="2232861" y="1836927"/>
        <a:ext cx="1086973" cy="543356"/>
      </dsp:txXfrm>
    </dsp:sp>
    <dsp:sp modelId="{D73290C5-8CEC-6240-AE38-5931096C8443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D4032-93F8-8F43-BBFC-47AE247E0195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месяцы</a:t>
          </a:r>
          <a:endParaRPr lang="en-US" sz="2000" kern="1200" dirty="0"/>
        </a:p>
      </dsp:txBody>
      <dsp:txXfrm>
        <a:off x="2776532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43BDE-F14C-44D2-A721-41DE30FC9DDC}" type="datetimeFigureOut">
              <a:rPr lang="ru-RU" smtClean="0"/>
              <a:t>03.06.16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27E72-04DE-47B3-A362-D45CC9646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4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82E7-A60A-024D-839A-BF47DA8EDF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Картинку</a:t>
            </a:r>
            <a:r>
              <a:rPr lang="ru-RU" baseline="0" dirty="0" smtClean="0"/>
              <a:t> </a:t>
            </a:r>
            <a:r>
              <a:rPr lang="en-US" baseline="0" dirty="0" smtClean="0"/>
              <a:t>velocity </a:t>
            </a:r>
            <a:r>
              <a:rPr lang="ru-RU" baseline="0" dirty="0" smtClean="0"/>
              <a:t>со средним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27E72-04DE-47B3-A362-D45CC96465D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Картинку</a:t>
            </a:r>
            <a:r>
              <a:rPr lang="ru-RU" baseline="0" dirty="0" smtClean="0"/>
              <a:t> </a:t>
            </a:r>
            <a:r>
              <a:rPr lang="en-US" baseline="0" dirty="0" smtClean="0"/>
              <a:t>velocity </a:t>
            </a:r>
            <a:r>
              <a:rPr lang="ru-RU" baseline="0" dirty="0" smtClean="0"/>
              <a:t>со средним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27E72-04DE-47B3-A362-D45CC96465D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6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Слева </a:t>
            </a:r>
            <a:r>
              <a:rPr lang="en-US" dirty="0" smtClean="0"/>
              <a:t>Change</a:t>
            </a:r>
            <a:endParaRPr lang="ru-RU" dirty="0" smtClean="0"/>
          </a:p>
          <a:p>
            <a:pPr lvl="1"/>
            <a:r>
              <a:rPr lang="en-US" dirty="0" err="1" smtClean="0"/>
              <a:t>Н</a:t>
            </a:r>
            <a:r>
              <a:rPr lang="ru-RU" dirty="0" err="1" smtClean="0"/>
              <a:t>еопределенность</a:t>
            </a:r>
            <a:r>
              <a:rPr lang="ru-RU" dirty="0" smtClean="0"/>
              <a:t> высокая </a:t>
            </a:r>
            <a:endParaRPr lang="en-US" dirty="0" smtClean="0"/>
          </a:p>
          <a:p>
            <a:pPr lvl="1"/>
            <a:r>
              <a:rPr lang="en-US" dirty="0" err="1" smtClean="0"/>
              <a:t>Н</a:t>
            </a:r>
            <a:r>
              <a:rPr lang="ru-RU" dirty="0" smtClean="0"/>
              <a:t>е знаем бизнес модель – щупаем и определяем цели</a:t>
            </a:r>
          </a:p>
          <a:p>
            <a:pPr lvl="1"/>
            <a:r>
              <a:rPr lang="ru-RU" dirty="0" smtClean="0"/>
              <a:t>Цель в виде «понять модель»</a:t>
            </a:r>
          </a:p>
          <a:p>
            <a:pPr lvl="1"/>
            <a:r>
              <a:rPr lang="ru-RU" dirty="0" smtClean="0"/>
              <a:t>Как сформулировать? </a:t>
            </a:r>
          </a:p>
          <a:p>
            <a:pPr lvl="1"/>
            <a:r>
              <a:rPr lang="ru-RU" dirty="0" smtClean="0"/>
              <a:t>«Сделать продукт к дате </a:t>
            </a:r>
            <a:r>
              <a:rPr lang="en-US" dirty="0" smtClean="0"/>
              <a:t>X</a:t>
            </a:r>
            <a:r>
              <a:rPr lang="ru-RU" dirty="0" smtClean="0"/>
              <a:t>»</a:t>
            </a:r>
            <a:endParaRPr lang="en-US" dirty="0" smtClean="0"/>
          </a:p>
          <a:p>
            <a:pPr lvl="1"/>
            <a:r>
              <a:rPr lang="en-US" dirty="0" err="1" smtClean="0"/>
              <a:t>К</a:t>
            </a:r>
            <a:r>
              <a:rPr lang="ru-RU" dirty="0" err="1" smtClean="0"/>
              <a:t>ак</a:t>
            </a:r>
            <a:r>
              <a:rPr lang="ru-RU" dirty="0" smtClean="0"/>
              <a:t> следствие продукт есть (пора сдавать) но это такое </a:t>
            </a:r>
            <a:r>
              <a:rPr lang="ru-RU" dirty="0" err="1" smtClean="0"/>
              <a:t>гавно</a:t>
            </a:r>
            <a:endParaRPr lang="en-US" dirty="0" smtClean="0"/>
          </a:p>
          <a:p>
            <a:r>
              <a:rPr lang="ru-RU" dirty="0" smtClean="0"/>
              <a:t>Справа </a:t>
            </a:r>
            <a:r>
              <a:rPr lang="en-US" dirty="0" smtClean="0"/>
              <a:t>Run</a:t>
            </a:r>
            <a:endParaRPr lang="ru-RU" dirty="0" smtClean="0"/>
          </a:p>
          <a:p>
            <a:pPr lvl="1"/>
            <a:r>
              <a:rPr lang="ru-RU" dirty="0" smtClean="0"/>
              <a:t>Стандартный подход из мира </a:t>
            </a:r>
            <a:r>
              <a:rPr lang="en-US" dirty="0" smtClean="0"/>
              <a:t>run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82E7-A60A-024D-839A-BF47DA8EDF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27E72-04DE-47B3-A362-D45CC96465DC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17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scrumtrek-logo-color-full-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30" y="-428652"/>
            <a:ext cx="1888870" cy="1888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4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928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928934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E987-D8BE-4C16-BA0A-8AE34A89A4ED}" type="datetimeFigureOut">
              <a:rPr lang="ru-RU" smtClean="0"/>
              <a:pPr/>
              <a:t>03.06.16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5D04-8E0B-4471-B07F-F546153C82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 Sans"/>
          <a:ea typeface="+mn-ea"/>
          <a:cs typeface="Gill San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 Sans"/>
          <a:ea typeface="+mn-ea"/>
          <a:cs typeface="Gill San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"/>
          <a:ea typeface="+mn-ea"/>
          <a:cs typeface="Gill San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 Sans"/>
          <a:ea typeface="+mn-ea"/>
          <a:cs typeface="Gill 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rma.ca/wp-content/uploads/2012/11/rb-the-best-and-the-rest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5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Relationship Id="rId3" Type="http://schemas.openxmlformats.org/officeDocument/2006/relationships/image" Target="../media/image59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askhat@scrumtrek.ru" TargetMode="External"/><Relationship Id="rId4" Type="http://schemas.openxmlformats.org/officeDocument/2006/relationships/hyperlink" Target="https://www.facebook.com/askhat.urazbaev" TargetMode="External"/><Relationship Id="rId5" Type="http://schemas.openxmlformats.org/officeDocument/2006/relationships/hyperlink" Target="https://twitter.com/zibsun" TargetMode="External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Измеряем эффективность </a:t>
            </a:r>
            <a:r>
              <a:rPr lang="ru-RU" sz="3600" dirty="0" err="1" smtClean="0"/>
              <a:t>айтишников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/>
              <a:t>(в </a:t>
            </a:r>
            <a:r>
              <a:rPr lang="en-US" sz="3600" i="1" dirty="0" smtClean="0"/>
              <a:t>agile)</a:t>
            </a:r>
            <a:endParaRPr lang="ru-RU" sz="36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952527"/>
            <a:ext cx="6400800" cy="1752600"/>
          </a:xfrm>
        </p:spPr>
        <p:txBody>
          <a:bodyPr/>
          <a:lstStyle/>
          <a:p>
            <a:r>
              <a:rPr lang="ru-RU" dirty="0" err="1" smtClean="0"/>
              <a:t>Асхат</a:t>
            </a:r>
            <a:r>
              <a:rPr lang="ru-RU" dirty="0" smtClean="0"/>
              <a:t> </a:t>
            </a:r>
            <a:r>
              <a:rPr lang="ru-RU" dirty="0" err="1" smtClean="0"/>
              <a:t>Уразбаев</a:t>
            </a:r>
            <a:endParaRPr lang="ru-RU" dirty="0" smtClean="0"/>
          </a:p>
          <a:p>
            <a:r>
              <a:rPr lang="en-US" sz="2400" dirty="0" smtClean="0"/>
              <a:t>Agile Coach</a:t>
            </a:r>
          </a:p>
          <a:p>
            <a:r>
              <a:rPr lang="en-US" sz="2400" dirty="0" err="1" smtClean="0"/>
              <a:t>ScrumTrek</a:t>
            </a:r>
            <a:endParaRPr lang="ru-R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194077"/>
            <a:ext cx="4486275" cy="1663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32065" y="1599592"/>
            <a:ext cx="8254735" cy="3285321"/>
            <a:chOff x="432065" y="1171606"/>
            <a:chExt cx="8254735" cy="3285321"/>
          </a:xfrm>
        </p:grpSpPr>
        <p:sp>
          <p:nvSpPr>
            <p:cNvPr id="12" name="Freeform 11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Stack Ranking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In Microsoft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411848"/>
            <a:ext cx="95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10%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0500" y="5411848"/>
            <a:ext cx="95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10%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1971" y="5409310"/>
            <a:ext cx="95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0%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6712" y="5437458"/>
            <a:ext cx="95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40%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4164" y="5409310"/>
            <a:ext cx="95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0%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417" y="61252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1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3717" y="61252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05188" y="61226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ill Sans"/>
                <a:cs typeface="Gill Sans"/>
              </a:rPr>
              <a:t>2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89929" y="615081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87381" y="61226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51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Microsoft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0732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 </a:t>
            </a:r>
            <a:r>
              <a:rPr lang="ru-RU" dirty="0" smtClean="0"/>
              <a:t>раза подряд </a:t>
            </a:r>
            <a:r>
              <a:rPr lang="en-US" dirty="0" smtClean="0"/>
              <a:t>low performer — </a:t>
            </a:r>
            <a:r>
              <a:rPr lang="ru-RU" dirty="0" smtClean="0"/>
              <a:t>кандидат на выбраковку</a:t>
            </a:r>
          </a:p>
          <a:p>
            <a:r>
              <a:rPr lang="ru-RU" dirty="0"/>
              <a:t>Е</a:t>
            </a:r>
            <a:r>
              <a:rPr lang="ru-RU" dirty="0" smtClean="0"/>
              <a:t>сть несколько месяцев на поиск новой роли в компании</a:t>
            </a:r>
          </a:p>
          <a:p>
            <a:r>
              <a:rPr lang="ru-RU" dirty="0" smtClean="0"/>
              <a:t>Если не нашел — увольнение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06" y="0"/>
            <a:ext cx="6203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с </a:t>
            </a:r>
            <a:r>
              <a:rPr lang="en-US" dirty="0" smtClean="0"/>
              <a:t>Stack Rating</a:t>
            </a:r>
            <a:endParaRPr lang="en-US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457200" y="4150663"/>
            <a:ext cx="8229600" cy="2245826"/>
          </a:xfrm>
        </p:spPr>
        <p:txBody>
          <a:bodyPr/>
          <a:lstStyle/>
          <a:p>
            <a:r>
              <a:rPr lang="ru-RU" dirty="0" smtClean="0"/>
              <a:t>Худшие в Отделе 1 могут быть лучше лучших Отдела 2</a:t>
            </a:r>
            <a:endParaRPr lang="en-US" dirty="0" smtClean="0"/>
          </a:p>
          <a:p>
            <a:r>
              <a:rPr lang="ru-RU" dirty="0" smtClean="0"/>
              <a:t>Тяжело выделить </a:t>
            </a:r>
            <a:r>
              <a:rPr lang="ru-RU" dirty="0"/>
              <a:t>1</a:t>
            </a:r>
            <a:r>
              <a:rPr lang="en-US" dirty="0" smtClean="0"/>
              <a:t>0% low performers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70737" y="2321884"/>
            <a:ext cx="2660521" cy="1399232"/>
            <a:chOff x="432065" y="1171606"/>
            <a:chExt cx="8254735" cy="3285321"/>
          </a:xfrm>
          <a:effectLst/>
        </p:grpSpPr>
        <p:sp>
          <p:nvSpPr>
            <p:cNvPr id="7" name="Freeform 6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538767" y="3791664"/>
            <a:ext cx="8475140" cy="0"/>
          </a:xfrm>
          <a:prstGeom prst="line">
            <a:avLst/>
          </a:prstGeom>
          <a:ln w="889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10289" y="2305491"/>
            <a:ext cx="2660521" cy="1399232"/>
            <a:chOff x="432065" y="1171606"/>
            <a:chExt cx="8254735" cy="3285321"/>
          </a:xfrm>
          <a:effectLst/>
        </p:grpSpPr>
        <p:sp>
          <p:nvSpPr>
            <p:cNvPr id="17" name="Freeform 16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65173" y="2305709"/>
            <a:ext cx="2660521" cy="1399232"/>
            <a:chOff x="432065" y="1171606"/>
            <a:chExt cx="8254735" cy="3285321"/>
          </a:xfrm>
          <a:effectLst/>
        </p:grpSpPr>
        <p:sp>
          <p:nvSpPr>
            <p:cNvPr id="22" name="Freeform 21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256059" y="3015623"/>
            <a:ext cx="3798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3641317" y="3015623"/>
            <a:ext cx="3798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5980869" y="3015623"/>
            <a:ext cx="3798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19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3764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Кровавая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процедура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мерджа</a:t>
            </a:r>
            <a:endParaRPr lang="en-US" dirty="0"/>
          </a:p>
        </p:txBody>
      </p:sp>
      <p:pic>
        <p:nvPicPr>
          <p:cNvPr id="4" name="Picture 3" descr="x_74899db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008" y="0"/>
            <a:ext cx="4846571" cy="70368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5390" y="2695890"/>
            <a:ext cx="2660521" cy="1399232"/>
            <a:chOff x="432065" y="1171606"/>
            <a:chExt cx="8254735" cy="3285321"/>
          </a:xfrm>
          <a:effectLst/>
        </p:grpSpPr>
        <p:sp>
          <p:nvSpPr>
            <p:cNvPr id="6" name="Freeform 5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947958" y="2413194"/>
            <a:ext cx="2660521" cy="1399232"/>
            <a:chOff x="432065" y="1171606"/>
            <a:chExt cx="8254735" cy="3285321"/>
          </a:xfrm>
          <a:effectLst/>
        </p:grpSpPr>
        <p:sp>
          <p:nvSpPr>
            <p:cNvPr id="12" name="Freeform 11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8190" y="2400305"/>
            <a:ext cx="2660521" cy="1399232"/>
            <a:chOff x="432065" y="1171606"/>
            <a:chExt cx="8254735" cy="3285321"/>
          </a:xfrm>
          <a:effectLst/>
        </p:grpSpPr>
        <p:sp>
          <p:nvSpPr>
            <p:cNvPr id="17" name="Freeform 16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980869" y="3015623"/>
            <a:ext cx="3798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</a:t>
            </a:r>
            <a:endParaRPr lang="en-US" sz="3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94236" y="5079197"/>
            <a:ext cx="2660521" cy="1399232"/>
            <a:chOff x="432065" y="1171606"/>
            <a:chExt cx="8254735" cy="3285321"/>
          </a:xfrm>
          <a:effectLst/>
        </p:grpSpPr>
        <p:sp>
          <p:nvSpPr>
            <p:cNvPr id="25" name="Freeform 24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own Arrow 29"/>
          <p:cNvSpPr/>
          <p:nvPr/>
        </p:nvSpPr>
        <p:spPr>
          <a:xfrm>
            <a:off x="1596034" y="4335002"/>
            <a:ext cx="695574" cy="4141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200" y="2840843"/>
            <a:ext cx="8254735" cy="3285321"/>
            <a:chOff x="432065" y="1171606"/>
            <a:chExt cx="8254735" cy="3285321"/>
          </a:xfrm>
        </p:grpSpPr>
        <p:sp>
          <p:nvSpPr>
            <p:cNvPr id="15" name="Freeform 14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193426" y="3092832"/>
              <a:ext cx="5853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FFFF"/>
                  </a:solidFill>
                </a:rPr>
                <a:t>A</a:t>
              </a:r>
              <a:endParaRPr lang="en-US" sz="54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9722" y="3092832"/>
              <a:ext cx="561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42600" y="3092832"/>
              <a:ext cx="5539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Парето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6374365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2"/>
              </a:rPr>
              <a:t>http://www.hrma.ca/wp-content/uploads/2012/11/rb-the-best-and-the-</a:t>
            </a:r>
            <a:r>
              <a:rPr lang="en-US" u="sng" dirty="0" smtClean="0">
                <a:hlinkClick r:id="rId2"/>
              </a:rPr>
              <a:t>rest.pdf</a:t>
            </a:r>
            <a:r>
              <a:rPr lang="ru-RU" u="sng" dirty="0" smtClean="0"/>
              <a:t>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75145" y="1622639"/>
            <a:ext cx="4433099" cy="4503524"/>
            <a:chOff x="458596" y="1622639"/>
            <a:chExt cx="4433099" cy="4503524"/>
          </a:xfrm>
        </p:grpSpPr>
        <p:sp>
          <p:nvSpPr>
            <p:cNvPr id="4" name="Freeform 3"/>
            <p:cNvSpPr/>
            <p:nvPr/>
          </p:nvSpPr>
          <p:spPr>
            <a:xfrm>
              <a:off x="458596" y="1622639"/>
              <a:ext cx="4433099" cy="4503410"/>
            </a:xfrm>
            <a:custGeom>
              <a:avLst/>
              <a:gdLst>
                <a:gd name="connsiteX0" fmla="*/ 0 w 4433099"/>
                <a:gd name="connsiteY0" fmla="*/ 0 h 4503410"/>
                <a:gd name="connsiteX1" fmla="*/ 1093576 w 4433099"/>
                <a:gd name="connsiteY1" fmla="*/ 3268793 h 4503410"/>
                <a:gd name="connsiteX2" fmla="*/ 4433099 w 4433099"/>
                <a:gd name="connsiteY2" fmla="*/ 4503410 h 450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3099" h="4503410">
                  <a:moveTo>
                    <a:pt x="0" y="0"/>
                  </a:moveTo>
                  <a:cubicBezTo>
                    <a:pt x="177363" y="1259112"/>
                    <a:pt x="354726" y="2518225"/>
                    <a:pt x="1093576" y="3268793"/>
                  </a:cubicBezTo>
                  <a:cubicBezTo>
                    <a:pt x="1832426" y="4019361"/>
                    <a:pt x="3613897" y="4250608"/>
                    <a:pt x="4433099" y="4503410"/>
                  </a:cubicBezTo>
                </a:path>
              </a:pathLst>
            </a:cu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458596" y="1622639"/>
              <a:ext cx="0" cy="4503410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endCxn id="4" idx="2"/>
            </p:cNvCxnSpPr>
            <p:nvPr/>
          </p:nvCxnSpPr>
          <p:spPr>
            <a:xfrm flipV="1">
              <a:off x="458596" y="6126049"/>
              <a:ext cx="4433099" cy="114"/>
            </a:xfrm>
            <a:prstGeom prst="line">
              <a:avLst/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2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Парето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75145" y="1622639"/>
            <a:ext cx="4433099" cy="4503524"/>
            <a:chOff x="458596" y="1622639"/>
            <a:chExt cx="4433099" cy="4503524"/>
          </a:xfrm>
        </p:grpSpPr>
        <p:sp>
          <p:nvSpPr>
            <p:cNvPr id="4" name="Freeform 3"/>
            <p:cNvSpPr/>
            <p:nvPr/>
          </p:nvSpPr>
          <p:spPr>
            <a:xfrm>
              <a:off x="458596" y="1622639"/>
              <a:ext cx="4433099" cy="4503410"/>
            </a:xfrm>
            <a:custGeom>
              <a:avLst/>
              <a:gdLst>
                <a:gd name="connsiteX0" fmla="*/ 0 w 4433099"/>
                <a:gd name="connsiteY0" fmla="*/ 0 h 4503410"/>
                <a:gd name="connsiteX1" fmla="*/ 1093576 w 4433099"/>
                <a:gd name="connsiteY1" fmla="*/ 3268793 h 4503410"/>
                <a:gd name="connsiteX2" fmla="*/ 4433099 w 4433099"/>
                <a:gd name="connsiteY2" fmla="*/ 4503410 h 450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3099" h="4503410">
                  <a:moveTo>
                    <a:pt x="0" y="0"/>
                  </a:moveTo>
                  <a:cubicBezTo>
                    <a:pt x="177363" y="1259112"/>
                    <a:pt x="354726" y="2518225"/>
                    <a:pt x="1093576" y="3268793"/>
                  </a:cubicBezTo>
                  <a:cubicBezTo>
                    <a:pt x="1832426" y="4019361"/>
                    <a:pt x="3613897" y="4250608"/>
                    <a:pt x="4433099" y="450341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458596" y="1622639"/>
              <a:ext cx="0" cy="4503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endCxn id="4" idx="2"/>
            </p:cNvCxnSpPr>
            <p:nvPr/>
          </p:nvCxnSpPr>
          <p:spPr>
            <a:xfrm flipV="1">
              <a:off x="458596" y="6126049"/>
              <a:ext cx="4433099" cy="1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</a:t>
            </a:r>
            <a:r>
              <a:rPr lang="ru-RU" dirty="0" smtClean="0"/>
              <a:t>ало супер-звезд</a:t>
            </a:r>
          </a:p>
          <a:p>
            <a:r>
              <a:rPr lang="ru-RU" dirty="0" smtClean="0"/>
              <a:t>Большинство — трудно отделимые середняки</a:t>
            </a:r>
          </a:p>
          <a:p>
            <a:r>
              <a:rPr lang="ru-RU" dirty="0" smtClean="0"/>
              <a:t>Редки</a:t>
            </a:r>
            <a:r>
              <a:rPr lang="ru-RU" dirty="0"/>
              <a:t>й</a:t>
            </a:r>
            <a:r>
              <a:rPr lang="ru-RU" dirty="0" smtClean="0"/>
              <a:t> и быстро уходящий балласт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149429" y="5902642"/>
            <a:ext cx="0" cy="223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497053" y="5494421"/>
            <a:ext cx="611191" cy="631743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7732295" y="5537838"/>
            <a:ext cx="611191" cy="631743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82737" y="5146842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68316" y="5537838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997158" y="5564575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168316" y="4755846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997158" y="4755846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68316" y="3999193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67934" y="5511646"/>
            <a:ext cx="414421" cy="39099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604084" y="5564575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797153"/>
            <a:ext cx="3026228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В здоровой организации </a:t>
            </a:r>
            <a:r>
              <a:rPr lang="en-US" sz="3200" dirty="0" smtClean="0"/>
              <a:t>”low performers”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86" y="2598057"/>
            <a:ext cx="3026228" cy="35426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 ТАК УЖЕ УВОЛЕНЫ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075" y="0"/>
            <a:ext cx="6699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«Как-то </a:t>
            </a:r>
            <a:r>
              <a:rPr lang="ru-RU" dirty="0" err="1" smtClean="0"/>
              <a:t>неконцептуально</a:t>
            </a:r>
            <a:r>
              <a:rPr lang="ru-RU" dirty="0" smtClean="0"/>
              <a:t> ты это пробежал»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01886" cy="4525963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Сверхусилия</a:t>
            </a:r>
            <a:r>
              <a:rPr lang="ru-RU" dirty="0" smtClean="0"/>
              <a:t> не приводят повышению оценки</a:t>
            </a:r>
          </a:p>
          <a:p>
            <a:r>
              <a:rPr lang="ru-RU" dirty="0" smtClean="0"/>
              <a:t>(Пере)выполнение </a:t>
            </a:r>
            <a:r>
              <a:rPr lang="en-US" dirty="0" smtClean="0"/>
              <a:t>KPI</a:t>
            </a:r>
            <a:r>
              <a:rPr lang="ru-RU" dirty="0" smtClean="0"/>
              <a:t> не гарантирует высокую оценку</a:t>
            </a:r>
          </a:p>
          <a:p>
            <a:r>
              <a:rPr lang="ru-RU" dirty="0" smtClean="0"/>
              <a:t>Невыполнение </a:t>
            </a:r>
            <a:r>
              <a:rPr lang="en-US" dirty="0" smtClean="0"/>
              <a:t>KPI </a:t>
            </a:r>
            <a:r>
              <a:rPr lang="ru-RU" dirty="0" smtClean="0"/>
              <a:t>не означает низкую оценку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86" y="2119085"/>
            <a:ext cx="4484914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Ranking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200" dirty="0" smtClean="0"/>
              <a:t>Перестали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smtClean="0"/>
              <a:t>Expedia</a:t>
            </a:r>
          </a:p>
          <a:p>
            <a:r>
              <a:rPr lang="en-US" sz="3200" dirty="0" smtClean="0"/>
              <a:t>Adobe Systems</a:t>
            </a:r>
          </a:p>
          <a:p>
            <a:r>
              <a:rPr lang="en-US" sz="3200" dirty="0" smtClean="0"/>
              <a:t>Microsoft 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3200" dirty="0" smtClean="0"/>
              <a:t>Начали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Yahoo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64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Землекоп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Длина траншеи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Разработчик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Объем кода?</a:t>
            </a:r>
          </a:p>
          <a:p>
            <a:r>
              <a:rPr lang="ru-RU" dirty="0" smtClean="0"/>
              <a:t>Количество багов?</a:t>
            </a:r>
          </a:p>
          <a:p>
            <a:r>
              <a:rPr lang="ru-RU" dirty="0" smtClean="0"/>
              <a:t>Отзывы коллег?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82563"/>
            <a:ext cx="3625470" cy="4664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3582563"/>
            <a:ext cx="3625470" cy="43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541132"/>
            <a:ext cx="8226720" cy="1143480"/>
          </a:xfrm>
        </p:spPr>
        <p:txBody>
          <a:bodyPr/>
          <a:lstStyle/>
          <a:p>
            <a:r>
              <a:rPr lang="ru-RU" dirty="0" err="1" smtClean="0"/>
              <a:t>Асхат</a:t>
            </a:r>
            <a:r>
              <a:rPr lang="ru-RU" dirty="0" smtClean="0"/>
              <a:t> </a:t>
            </a:r>
            <a:r>
              <a:rPr lang="ru-RU" dirty="0" err="1" smtClean="0"/>
              <a:t>Уразбаев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286117" y="1999381"/>
            <a:ext cx="5400684" cy="4525963"/>
          </a:xfrm>
        </p:spPr>
        <p:txBody>
          <a:bodyPr/>
          <a:lstStyle/>
          <a:p>
            <a:r>
              <a:rPr lang="en-US" baseline="0" dirty="0" err="1" smtClean="0">
                <a:latin typeface="+mj-lt"/>
              </a:rPr>
              <a:t>ScrumTrek</a:t>
            </a:r>
            <a:endParaRPr lang="en-US" baseline="0" dirty="0" smtClean="0"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Agile Coach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CEO</a:t>
            </a:r>
            <a:endParaRPr lang="ru-RU" baseline="0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В прошлом</a:t>
            </a:r>
          </a:p>
          <a:p>
            <a:pPr lvl="1">
              <a:buFont typeface="Arial" pitchFamily="34" charset="0"/>
              <a:buChar char="•"/>
            </a:pPr>
            <a:r>
              <a:rPr lang="ru-RU" baseline="0" dirty="0" smtClean="0">
                <a:latin typeface="+mj-lt"/>
              </a:rPr>
              <a:t>Программист, менеджер, архитектор процессов</a:t>
            </a:r>
            <a:endParaRPr lang="en-US" baseline="0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32656"/>
            <a:ext cx="1340768" cy="134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" y="1988840"/>
            <a:ext cx="2851126" cy="298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75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эффективности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97671" y="1622639"/>
            <a:ext cx="4433099" cy="4503524"/>
            <a:chOff x="458596" y="1622639"/>
            <a:chExt cx="4433099" cy="4503524"/>
          </a:xfrm>
        </p:grpSpPr>
        <p:sp>
          <p:nvSpPr>
            <p:cNvPr id="4" name="Freeform 3"/>
            <p:cNvSpPr/>
            <p:nvPr/>
          </p:nvSpPr>
          <p:spPr>
            <a:xfrm>
              <a:off x="458596" y="1622639"/>
              <a:ext cx="4433099" cy="4503410"/>
            </a:xfrm>
            <a:custGeom>
              <a:avLst/>
              <a:gdLst>
                <a:gd name="connsiteX0" fmla="*/ 0 w 4433099"/>
                <a:gd name="connsiteY0" fmla="*/ 0 h 4503410"/>
                <a:gd name="connsiteX1" fmla="*/ 1093576 w 4433099"/>
                <a:gd name="connsiteY1" fmla="*/ 3268793 h 4503410"/>
                <a:gd name="connsiteX2" fmla="*/ 4433099 w 4433099"/>
                <a:gd name="connsiteY2" fmla="*/ 4503410 h 450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3099" h="4503410">
                  <a:moveTo>
                    <a:pt x="0" y="0"/>
                  </a:moveTo>
                  <a:cubicBezTo>
                    <a:pt x="177363" y="1259112"/>
                    <a:pt x="354726" y="2518225"/>
                    <a:pt x="1093576" y="3268793"/>
                  </a:cubicBezTo>
                  <a:cubicBezTo>
                    <a:pt x="1832426" y="4019361"/>
                    <a:pt x="3613897" y="4250608"/>
                    <a:pt x="4433099" y="450341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458596" y="1622639"/>
              <a:ext cx="0" cy="45034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endCxn id="4" idx="2"/>
            </p:cNvCxnSpPr>
            <p:nvPr/>
          </p:nvCxnSpPr>
          <p:spPr>
            <a:xfrm flipV="1">
              <a:off x="458596" y="6126049"/>
              <a:ext cx="4433099" cy="1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56000" y="1600200"/>
            <a:ext cx="5130800" cy="4525963"/>
          </a:xfrm>
        </p:spPr>
        <p:txBody>
          <a:bodyPr/>
          <a:lstStyle/>
          <a:p>
            <a:r>
              <a:rPr lang="ru-RU" dirty="0" smtClean="0"/>
              <a:t>Умение решать сложные задачи</a:t>
            </a:r>
          </a:p>
          <a:p>
            <a:r>
              <a:rPr lang="ru-RU" dirty="0" smtClean="0"/>
              <a:t>Внутри </a:t>
            </a:r>
            <a:r>
              <a:rPr lang="ru-RU" b="1" dirty="0" smtClean="0"/>
              <a:t>конкретного</a:t>
            </a:r>
            <a:r>
              <a:rPr lang="ru-RU" dirty="0" smtClean="0"/>
              <a:t> аспекта или направления</a:t>
            </a:r>
          </a:p>
          <a:p>
            <a:r>
              <a:rPr lang="ru-RU" dirty="0" smtClean="0"/>
              <a:t>Таких направлений много</a:t>
            </a:r>
            <a:endParaRPr lang="en-US" dirty="0"/>
          </a:p>
        </p:txBody>
      </p:sp>
      <p:sp>
        <p:nvSpPr>
          <p:cNvPr id="3" name="5-Point Star 2"/>
          <p:cNvSpPr/>
          <p:nvPr/>
        </p:nvSpPr>
        <p:spPr>
          <a:xfrm>
            <a:off x="805880" y="1417638"/>
            <a:ext cx="611191" cy="631743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76655" y="4739166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76655" y="5564575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77037" y="5564575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76655" y="4033952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77037" y="4755846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6655" y="3384246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344384" y="5564575"/>
            <a:ext cx="414421" cy="39099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Индивидуальные награды рушат взаимопомощь</a:t>
            </a:r>
            <a:endParaRPr lang="en-US" dirty="0"/>
          </a:p>
        </p:txBody>
      </p:sp>
      <p:pic>
        <p:nvPicPr>
          <p:cNvPr id="7" name="Picture 6" descr="help yoursel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475" y="1606972"/>
            <a:ext cx="52959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237" y="4676567"/>
            <a:ext cx="3865589" cy="2899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Снижение количества багов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Большое количество дефектов в </a:t>
            </a:r>
            <a:r>
              <a:rPr lang="ru-RU" dirty="0" err="1" smtClean="0"/>
              <a:t>проде</a:t>
            </a:r>
            <a:endParaRPr lang="ru-RU" dirty="0" smtClean="0"/>
          </a:p>
          <a:p>
            <a:r>
              <a:rPr lang="ru-RU" dirty="0" smtClean="0"/>
              <a:t>Руководство вводит </a:t>
            </a:r>
            <a:r>
              <a:rPr lang="en-US" dirty="0" smtClean="0"/>
              <a:t>KPI</a:t>
            </a:r>
          </a:p>
          <a:p>
            <a:r>
              <a:rPr lang="ru-RU" dirty="0" smtClean="0"/>
              <a:t>Количество дефектов уменьшается в </a:t>
            </a:r>
            <a:r>
              <a:rPr lang="ru-RU" dirty="0" smtClean="0">
                <a:solidFill>
                  <a:srgbClr val="FF0000"/>
                </a:solidFill>
              </a:rPr>
              <a:t>36</a:t>
            </a:r>
            <a:r>
              <a:rPr lang="ru-RU" dirty="0" smtClean="0"/>
              <a:t> раз за квартал!</a:t>
            </a:r>
          </a:p>
          <a:p>
            <a:r>
              <a:rPr lang="ru-RU" dirty="0" smtClean="0"/>
              <a:t>Успех?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97" y="4372637"/>
            <a:ext cx="3651240" cy="2677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8254" y="4473938"/>
            <a:ext cx="2668335" cy="407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28800"/>
            <a:ext cx="8382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6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632"/>
            <a:ext cx="6385652" cy="3997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370" y="3705434"/>
            <a:ext cx="2616630" cy="31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Если сумма значительна, результаты подделывают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96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50" y="4615113"/>
            <a:ext cx="4075444" cy="30220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«войны»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Руководство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Штраф за опоздание в объявленному сроку</a:t>
            </a:r>
          </a:p>
          <a:p>
            <a:r>
              <a:rPr lang="ru-RU" dirty="0" smtClean="0"/>
              <a:t>Штраф за слишком досрочное закрытие</a:t>
            </a:r>
          </a:p>
          <a:p>
            <a:r>
              <a:rPr lang="ru-RU" dirty="0" err="1" smtClean="0"/>
              <a:t>Ревью</a:t>
            </a:r>
            <a:r>
              <a:rPr lang="ru-RU" dirty="0" smtClean="0"/>
              <a:t> сроков </a:t>
            </a:r>
            <a:r>
              <a:rPr lang="ru-RU" dirty="0" err="1" smtClean="0"/>
              <a:t>лидом</a:t>
            </a:r>
            <a:endParaRPr lang="ru-RU" dirty="0" smtClean="0"/>
          </a:p>
          <a:p>
            <a:r>
              <a:rPr lang="ru-RU" dirty="0" smtClean="0"/>
              <a:t>Штраф за количество дефектов…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Команда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err="1" smtClean="0"/>
              <a:t>Перезакладывание</a:t>
            </a:r>
            <a:endParaRPr lang="ru-RU" dirty="0" smtClean="0"/>
          </a:p>
          <a:p>
            <a:r>
              <a:rPr lang="ru-RU" dirty="0" smtClean="0"/>
              <a:t>Держим до последнего</a:t>
            </a:r>
          </a:p>
          <a:p>
            <a:r>
              <a:rPr lang="ru-RU" dirty="0" smtClean="0"/>
              <a:t>Передача в тестирование </a:t>
            </a:r>
            <a:r>
              <a:rPr lang="ru-RU" dirty="0" err="1" smtClean="0"/>
              <a:t>фичи</a:t>
            </a:r>
            <a:r>
              <a:rPr lang="ru-RU" dirty="0" smtClean="0"/>
              <a:t> низкого качества </a:t>
            </a:r>
          </a:p>
          <a:p>
            <a:r>
              <a:rPr lang="ru-RU" dirty="0" smtClean="0"/>
              <a:t>Договоренности с тестированием…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3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92" y="1600200"/>
            <a:ext cx="4871608" cy="4421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ru-RU" dirty="0" err="1" smtClean="0"/>
              <a:t>Слака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015578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SLA </a:t>
            </a:r>
            <a:r>
              <a:rPr lang="ru-RU" dirty="0" smtClean="0"/>
              <a:t>на срок закрытия бага</a:t>
            </a:r>
          </a:p>
          <a:p>
            <a:r>
              <a:rPr lang="ru-RU" dirty="0" smtClean="0"/>
              <a:t>Штраф за просрочку </a:t>
            </a:r>
            <a:r>
              <a:rPr lang="en-US" dirty="0" smtClean="0"/>
              <a:t>SLA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Игра </a:t>
            </a:r>
            <a:r>
              <a:rPr lang="ru-RU" dirty="0" err="1" smtClean="0"/>
              <a:t>Слака</a:t>
            </a:r>
            <a:r>
              <a:rPr lang="ru-RU" dirty="0" smtClean="0"/>
              <a:t>: успей перевести баг на соседнее подразделение!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 бонусам привыкают и не воспринимают как вознаграждение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3682"/>
            <a:ext cx="9144000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Внедрение продукта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600200"/>
            <a:ext cx="4978896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Отдел занимается проектами внедрения продуктов компании</a:t>
            </a:r>
          </a:p>
          <a:p>
            <a:r>
              <a:rPr lang="ru-RU" dirty="0" smtClean="0"/>
              <a:t>Руководство устанавливает бонус за успешную сдачу проекта до срока</a:t>
            </a:r>
          </a:p>
          <a:p>
            <a:r>
              <a:rPr lang="ru-RU" dirty="0" smtClean="0"/>
              <a:t>Команда начинают вкладывать </a:t>
            </a:r>
            <a:r>
              <a:rPr lang="ru-RU" dirty="0" err="1" smtClean="0"/>
              <a:t>сверхусилия</a:t>
            </a:r>
            <a:endParaRPr lang="ru-RU" dirty="0" smtClean="0"/>
          </a:p>
          <a:p>
            <a:r>
              <a:rPr lang="ru-RU" dirty="0" smtClean="0"/>
              <a:t>Успех?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2696" y="1634978"/>
            <a:ext cx="5293758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Мотивация через премию</a:t>
            </a:r>
          </a:p>
          <a:p>
            <a:r>
              <a:rPr lang="en-US" dirty="0" smtClean="0"/>
              <a:t>KPI </a:t>
            </a:r>
            <a:r>
              <a:rPr lang="ru-RU" dirty="0" smtClean="0"/>
              <a:t>для разработчиков</a:t>
            </a:r>
          </a:p>
          <a:p>
            <a:r>
              <a:rPr lang="en-US" dirty="0" smtClean="0"/>
              <a:t>KPI </a:t>
            </a:r>
            <a:r>
              <a:rPr lang="ru-RU" dirty="0" smtClean="0"/>
              <a:t>для ИТ-руководителей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38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25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Инфляция вознаграждения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из-за мотивации на </a:t>
            </a:r>
            <a:r>
              <a:rPr lang="ru-RU" sz="3200" dirty="0" err="1" smtClean="0"/>
              <a:t>сверхусилия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ы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0029"/>
            <a:ext cx="9144000" cy="6816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957" y="2472169"/>
            <a:ext cx="3600258" cy="29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64" y="457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Система бонусов на численных данных игнорирует неявный вклад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9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Провоцирует зависть и переходы внутри организации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412" y="1805100"/>
            <a:ext cx="5052900" cy="50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 с распределением бонуса внутри команды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Команда </a:t>
            </a:r>
            <a:r>
              <a:rPr lang="ru-RU" dirty="0" err="1" smtClean="0"/>
              <a:t>самоорганизованная</a:t>
            </a:r>
            <a:r>
              <a:rPr lang="ru-RU" dirty="0" smtClean="0"/>
              <a:t> и отлично поработала</a:t>
            </a:r>
          </a:p>
          <a:p>
            <a:r>
              <a:rPr lang="ru-RU" dirty="0" smtClean="0"/>
              <a:t>Руководство предлагает команде самим распределить бонус</a:t>
            </a:r>
          </a:p>
          <a:p>
            <a:r>
              <a:rPr lang="ru-RU" dirty="0" smtClean="0"/>
              <a:t>Успех?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</a:t>
            </a:r>
            <a:r>
              <a:rPr lang="ru-RU" dirty="0" smtClean="0"/>
              <a:t>и регрессия к среднему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91680" y="1916832"/>
            <a:ext cx="0" cy="3888432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331640" y="5445224"/>
            <a:ext cx="6624736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1680" y="3717032"/>
            <a:ext cx="720080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11760" y="2996952"/>
            <a:ext cx="792088" cy="14401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827088" y="4077072"/>
            <a:ext cx="7273925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5085184"/>
            <a:ext cx="958850" cy="1439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>
            <a:off x="3203848" y="2996952"/>
            <a:ext cx="1008112" cy="1656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11960" y="3717032"/>
            <a:ext cx="1152128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4088" y="3717032"/>
            <a:ext cx="1080120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444208" y="3356992"/>
            <a:ext cx="108012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411760" y="4437112"/>
            <a:ext cx="360040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085184"/>
            <a:ext cx="958850" cy="1439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5085184"/>
            <a:ext cx="958850" cy="1439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5085184"/>
            <a:ext cx="958850" cy="1439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57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</a:t>
            </a:r>
            <a:r>
              <a:rPr lang="ru-RU" dirty="0" smtClean="0"/>
              <a:t>падает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91680" y="1916832"/>
            <a:ext cx="0" cy="3888432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331640" y="5445224"/>
            <a:ext cx="6624736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2" y="3573313"/>
            <a:ext cx="958850" cy="1439863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 rot="688976">
            <a:off x="827088" y="2996952"/>
            <a:ext cx="7273925" cy="1656184"/>
            <a:chOff x="827088" y="2996952"/>
            <a:chExt cx="7273925" cy="165618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691680" y="3717032"/>
              <a:ext cx="720080" cy="7200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411760" y="2996952"/>
              <a:ext cx="792088" cy="14401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827088" y="4077072"/>
              <a:ext cx="7273925" cy="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203848" y="2996952"/>
              <a:ext cx="1008112" cy="16561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211960" y="3717032"/>
              <a:ext cx="1152128" cy="9361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64088" y="3717032"/>
              <a:ext cx="1080120" cy="6480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444208" y="3356992"/>
              <a:ext cx="1080120" cy="10081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1475656" y="3861048"/>
            <a:ext cx="648072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Снижает толерантность к риску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24941_356476357705752_100000301721101_1150246_1383107922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50" y="1532500"/>
            <a:ext cx="6002920" cy="567704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662702" y="2007220"/>
            <a:ext cx="2097833" cy="1088661"/>
          </a:xfrm>
          <a:prstGeom prst="wedgeRoundRectCallout">
            <a:avLst>
              <a:gd name="adj1" fmla="val 55384"/>
              <a:gd name="adj2" fmla="val 3020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KPI !!!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11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Общий вывод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6567714" cy="4525963"/>
          </a:xfrm>
        </p:spPr>
        <p:txBody>
          <a:bodyPr/>
          <a:lstStyle/>
          <a:p>
            <a:r>
              <a:rPr lang="ru-RU" dirty="0" smtClean="0"/>
              <a:t>Люди слишком любят деньги</a:t>
            </a:r>
          </a:p>
          <a:p>
            <a:r>
              <a:rPr lang="ru-RU" dirty="0" smtClean="0"/>
              <a:t>На каждую левую гайку найдется болт с нарезкой</a:t>
            </a:r>
          </a:p>
          <a:p>
            <a:r>
              <a:rPr lang="ru-RU" dirty="0" smtClean="0"/>
              <a:t>Инженеры найдут способ взломать систему</a:t>
            </a:r>
          </a:p>
          <a:p>
            <a:endParaRPr lang="ru-RU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043" y="2572800"/>
            <a:ext cx="5257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Единственный рабочий вариант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961035" cy="4525963"/>
          </a:xfrm>
        </p:spPr>
        <p:txBody>
          <a:bodyPr/>
          <a:lstStyle/>
          <a:p>
            <a:r>
              <a:rPr lang="ru-RU" dirty="0" smtClean="0"/>
              <a:t>Никакой дифференциации</a:t>
            </a:r>
            <a:endParaRPr lang="en-US" dirty="0" smtClean="0"/>
          </a:p>
          <a:p>
            <a:r>
              <a:rPr lang="ru-RU" dirty="0" smtClean="0"/>
              <a:t>Сумма </a:t>
            </a:r>
            <a:r>
              <a:rPr lang="en-US" dirty="0" smtClean="0"/>
              <a:t>&lt;15% </a:t>
            </a:r>
            <a:r>
              <a:rPr lang="ru-RU" dirty="0" smtClean="0"/>
              <a:t>ФОТ</a:t>
            </a:r>
          </a:p>
          <a:p>
            <a:r>
              <a:rPr lang="ru-RU" dirty="0" smtClean="0"/>
              <a:t>Пропорционально ЗП</a:t>
            </a:r>
          </a:p>
          <a:p>
            <a:r>
              <a:rPr lang="ru-RU" dirty="0" smtClean="0"/>
              <a:t>За успехи всей компании, а не команды или </a:t>
            </a:r>
            <a:r>
              <a:rPr lang="ru-RU" dirty="0" err="1" smtClean="0"/>
              <a:t>индивидуала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2211402"/>
            <a:ext cx="3568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Никогда не связываем </a:t>
            </a:r>
            <a:r>
              <a:rPr lang="en-US" dirty="0" smtClean="0"/>
              <a:t>KPI </a:t>
            </a:r>
            <a:r>
              <a:rPr lang="ru-RU" dirty="0" smtClean="0"/>
              <a:t>с бонусами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ru-RU" dirty="0" smtClean="0"/>
              <a:t>Значит ли это, что </a:t>
            </a:r>
            <a:r>
              <a:rPr lang="en-US" dirty="0" smtClean="0"/>
              <a:t>KPI </a:t>
            </a:r>
            <a:r>
              <a:rPr lang="ru-RU" dirty="0" smtClean="0"/>
              <a:t>бесполезны?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3206328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01250" cy="7150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5" y="0"/>
            <a:ext cx="8229600" cy="1143000"/>
          </a:xfrm>
        </p:spPr>
        <p:txBody>
          <a:bodyPr/>
          <a:lstStyle/>
          <a:p>
            <a:r>
              <a:rPr lang="ru-RU" dirty="0" smtClean="0"/>
              <a:t>Мотивация</a:t>
            </a:r>
            <a:r>
              <a:rPr lang="en-US" dirty="0" smtClean="0"/>
              <a:t> </a:t>
            </a:r>
            <a:r>
              <a:rPr lang="ru-RU" dirty="0" smtClean="0"/>
              <a:t>через премию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3550"/>
            <a:ext cx="1663518" cy="1417638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41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225" y="1"/>
            <a:ext cx="4889298" cy="85370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1428" y="274638"/>
            <a:ext cx="3570515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Внедрение </a:t>
            </a:r>
            <a:r>
              <a:rPr lang="en-US" sz="3200" dirty="0" err="1" smtClean="0"/>
              <a:t>DevOps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08514" y="1600200"/>
            <a:ext cx="3875315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 отвечаете за внедрение </a:t>
            </a:r>
            <a:r>
              <a:rPr lang="en-US" sz="2400" dirty="0" err="1" smtClean="0"/>
              <a:t>DevOps</a:t>
            </a:r>
            <a:endParaRPr lang="en-US" sz="2400" dirty="0" smtClean="0"/>
          </a:p>
          <a:p>
            <a:r>
              <a:rPr lang="ru-RU" sz="2400" dirty="0" smtClean="0"/>
              <a:t>Какой </a:t>
            </a:r>
            <a:r>
              <a:rPr lang="en-US" sz="2400" dirty="0" smtClean="0"/>
              <a:t>KPI </a:t>
            </a:r>
            <a:r>
              <a:rPr lang="ru-RU" sz="2400" dirty="0" smtClean="0"/>
              <a:t>вы согласуете с руководителем?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100000" l="24778" r="89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156" y="4593770"/>
            <a:ext cx="2821844" cy="42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Внедрение </a:t>
            </a:r>
            <a:r>
              <a:rPr lang="en-US" dirty="0" err="1" smtClean="0"/>
              <a:t>DevOps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Снижение </a:t>
            </a:r>
            <a:r>
              <a:rPr lang="ru-RU" dirty="0"/>
              <a:t>количества </a:t>
            </a:r>
            <a:r>
              <a:rPr lang="ru-RU" dirty="0" smtClean="0"/>
              <a:t>инцидентов</a:t>
            </a:r>
            <a:endParaRPr lang="en-US" dirty="0" smtClean="0"/>
          </a:p>
          <a:p>
            <a:r>
              <a:rPr lang="ru-RU" dirty="0"/>
              <a:t>П</a:t>
            </a:r>
            <a:r>
              <a:rPr lang="ru-RU" dirty="0" smtClean="0"/>
              <a:t>овышение </a:t>
            </a:r>
            <a:r>
              <a:rPr lang="ru-RU" dirty="0"/>
              <a:t>скорости </a:t>
            </a:r>
            <a:r>
              <a:rPr lang="ru-RU" dirty="0" smtClean="0"/>
              <a:t>поставки</a:t>
            </a:r>
          </a:p>
          <a:p>
            <a:r>
              <a:rPr lang="ru-RU" dirty="0" smtClean="0"/>
              <a:t>Снижение </a:t>
            </a:r>
            <a:r>
              <a:rPr lang="ru-RU" dirty="0"/>
              <a:t>времени решения </a:t>
            </a:r>
            <a:r>
              <a:rPr lang="ru-RU" dirty="0" smtClean="0"/>
              <a:t>инцидента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5313"/>
            <a:ext cx="4151087" cy="31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Вариант </a:t>
            </a:r>
            <a:r>
              <a:rPr lang="en-US" dirty="0" smtClean="0"/>
              <a:t>“</a:t>
            </a:r>
            <a:r>
              <a:rPr lang="ru-RU" dirty="0" smtClean="0"/>
              <a:t>Внедрение </a:t>
            </a:r>
            <a:r>
              <a:rPr lang="en-US" dirty="0" err="1" smtClean="0"/>
              <a:t>DevOps</a:t>
            </a:r>
            <a:r>
              <a:rPr lang="en-US" dirty="0" smtClean="0"/>
              <a:t>”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" y="1410381"/>
            <a:ext cx="9110370" cy="50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21" y="-18862"/>
            <a:ext cx="3810992" cy="3231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73016"/>
            <a:ext cx="3889445" cy="3456384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 bwMode="auto">
          <a:xfrm>
            <a:off x="2987824" y="188640"/>
            <a:ext cx="2809044" cy="1656184"/>
          </a:xfrm>
          <a:prstGeom prst="wedgeRectCallout">
            <a:avLst>
              <a:gd name="adj1" fmla="val 61098"/>
              <a:gd name="adj2" fmla="val -122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ru-RU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Уровень зрелости разработки можно измерить</a:t>
            </a:r>
            <a:r>
              <a:rPr lang="en-US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,</a:t>
            </a:r>
            <a:r>
              <a:rPr lang="ru-RU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 используя </a:t>
            </a:r>
            <a:r>
              <a:rPr lang="en-US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CMMI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1168735" y="2204864"/>
            <a:ext cx="2809044" cy="1656184"/>
          </a:xfrm>
          <a:prstGeom prst="wedgeRectCallout">
            <a:avLst>
              <a:gd name="adj1" fmla="val -20833"/>
              <a:gd name="adj2" fmla="val 674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/>
            <a:r>
              <a:rPr lang="ru-RU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Руководство сказало внедрить </a:t>
            </a:r>
            <a:r>
              <a:rPr lang="en-US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CMMI </a:t>
            </a:r>
            <a:r>
              <a:rPr lang="ru-RU" sz="2200" dirty="0" smtClean="0">
                <a:solidFill>
                  <a:srgbClr val="363535">
                    <a:alpha val="98824"/>
                  </a:srgbClr>
                </a:solidFill>
                <a:latin typeface="Action Man"/>
                <a:ea typeface="Segoe UI" pitchFamily="34" charset="0"/>
                <a:cs typeface="Action Man"/>
              </a:rPr>
              <a:t>третьего уровня</a:t>
            </a:r>
            <a:endParaRPr lang="en-US" sz="2200" dirty="0" smtClean="0">
              <a:solidFill>
                <a:srgbClr val="363535">
                  <a:alpha val="98824"/>
                </a:srgbClr>
              </a:solidFill>
              <a:latin typeface="Action Man"/>
              <a:ea typeface="Segoe UI" pitchFamily="34" charset="0"/>
              <a:cs typeface="Action Man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957763" y="3971925"/>
            <a:ext cx="4186237" cy="25527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/>
              <a:t>Первоначальная цель полностью искажается при трансляции ее вниз по </a:t>
            </a:r>
            <a:r>
              <a:rPr lang="ru-RU" i="1" dirty="0" smtClean="0"/>
              <a:t>иерархии</a:t>
            </a:r>
            <a:endParaRPr lang="ru-RU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SMART</a:t>
            </a:r>
            <a:r>
              <a:rPr lang="ru-RU" dirty="0" smtClean="0"/>
              <a:t>-формулирование</a:t>
            </a:r>
            <a:r>
              <a:rPr lang="en-US" dirty="0" smtClean="0"/>
              <a:t> </a:t>
            </a:r>
            <a:r>
              <a:rPr lang="ru-RU" dirty="0" smtClean="0"/>
              <a:t>может искажать ВИДЕНИЕ</a:t>
            </a:r>
            <a:endParaRPr lang="en-US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Коммуникация ответа на вопрос ЗАЧЕМ важнее формальных </a:t>
            </a:r>
            <a:r>
              <a:rPr lang="en-US" dirty="0" smtClean="0"/>
              <a:t>KPI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1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159"/>
            <a:ext cx="4889298" cy="853707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007428" y="2122714"/>
            <a:ext cx="4038600" cy="3317648"/>
          </a:xfrm>
        </p:spPr>
        <p:txBody>
          <a:bodyPr/>
          <a:lstStyle/>
          <a:p>
            <a:r>
              <a:rPr lang="ru-RU" dirty="0" smtClean="0"/>
              <a:t>Какие цифры ставить В </a:t>
            </a:r>
            <a:r>
              <a:rPr lang="en-US" dirty="0" smtClean="0"/>
              <a:t>KPI</a:t>
            </a:r>
            <a:r>
              <a:rPr lang="ru-RU" dirty="0" smtClean="0"/>
              <a:t>? </a:t>
            </a:r>
            <a:endParaRPr lang="en-US" dirty="0" smtClean="0"/>
          </a:p>
          <a:p>
            <a:r>
              <a:rPr lang="ru-RU" dirty="0" smtClean="0"/>
              <a:t>Что если результат будет в следующем периоде?</a:t>
            </a:r>
          </a:p>
          <a:p>
            <a:endParaRPr lang="ru-RU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5012" y="914400"/>
            <a:ext cx="4038600" cy="4525963"/>
          </a:xfrm>
        </p:spPr>
        <p:txBody>
          <a:bodyPr/>
          <a:lstStyle/>
          <a:p>
            <a:r>
              <a:rPr lang="ru-RU" dirty="0"/>
              <a:t>Снижение количества инцидентов, </a:t>
            </a:r>
            <a:endParaRPr lang="en-US" dirty="0" smtClean="0"/>
          </a:p>
          <a:p>
            <a:r>
              <a:rPr lang="ru-RU" dirty="0"/>
              <a:t>П</a:t>
            </a:r>
            <a:r>
              <a:rPr lang="ru-RU" dirty="0" smtClean="0"/>
              <a:t>овышение </a:t>
            </a:r>
            <a:r>
              <a:rPr lang="ru-RU" dirty="0"/>
              <a:t>скорости </a:t>
            </a:r>
            <a:r>
              <a:rPr lang="ru-RU" dirty="0" smtClean="0"/>
              <a:t>поставки</a:t>
            </a:r>
          </a:p>
          <a:p>
            <a:r>
              <a:rPr lang="ru-RU" dirty="0" smtClean="0"/>
              <a:t>Снижение </a:t>
            </a:r>
            <a:r>
              <a:rPr lang="ru-RU" dirty="0"/>
              <a:t>времени решения </a:t>
            </a:r>
            <a:r>
              <a:rPr lang="ru-RU" dirty="0" smtClean="0"/>
              <a:t>инцидента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37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</a:t>
            </a:r>
            <a:r>
              <a:rPr lang="en-US" dirty="0" smtClean="0"/>
              <a:t>KPI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95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86" y="1951831"/>
            <a:ext cx="5080000" cy="382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KPI</a:t>
            </a:r>
            <a:r>
              <a:rPr lang="ru-RU" dirty="0"/>
              <a:t>-задача</a:t>
            </a:r>
            <a:br>
              <a:rPr lang="ru-RU" dirty="0"/>
            </a:br>
            <a:r>
              <a:rPr lang="ru-RU" sz="3100" dirty="0"/>
              <a:t>Если невозможно установить численную </a:t>
            </a:r>
            <a:r>
              <a:rPr lang="ru-RU" sz="3100" dirty="0" smtClean="0"/>
              <a:t>метрику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085771" cy="4853136"/>
          </a:xfrm>
        </p:spPr>
        <p:txBody>
          <a:bodyPr>
            <a:normAutofit/>
          </a:bodyPr>
          <a:lstStyle/>
          <a:p>
            <a:r>
              <a:rPr lang="ru-RU" dirty="0" smtClean="0"/>
              <a:t>Бизнес-результат будет вне диапазона действия </a:t>
            </a:r>
            <a:r>
              <a:rPr lang="en-US" dirty="0" smtClean="0"/>
              <a:t>KPI </a:t>
            </a:r>
            <a:endParaRPr lang="ru-RU" dirty="0" smtClean="0"/>
          </a:p>
          <a:p>
            <a:r>
              <a:rPr lang="ru-RU" dirty="0" smtClean="0"/>
              <a:t>Бизнес-результаты </a:t>
            </a:r>
            <a:r>
              <a:rPr lang="ru-RU" dirty="0" err="1" smtClean="0"/>
              <a:t>непрогнозируемы</a:t>
            </a:r>
            <a:endParaRPr lang="ru-RU" dirty="0" smtClean="0"/>
          </a:p>
          <a:p>
            <a:r>
              <a:rPr lang="ru-RU" dirty="0" smtClean="0"/>
              <a:t>Бизнес-результаты трудно измерить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340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Всегда ли можно указать </a:t>
            </a:r>
            <a:r>
              <a:rPr lang="en-US" dirty="0" smtClean="0"/>
              <a:t>KPI?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1994" y="1804900"/>
            <a:ext cx="13798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KPI = </a:t>
            </a:r>
            <a:r>
              <a:rPr lang="ru-RU" sz="2200" dirty="0" smtClean="0"/>
              <a:t>цель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231729" y="1801162"/>
            <a:ext cx="3339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/>
              <a:t>Цель сложно связана с </a:t>
            </a:r>
            <a:r>
              <a:rPr lang="en-US" sz="2200" dirty="0" smtClean="0"/>
              <a:t>KPI</a:t>
            </a:r>
            <a:endParaRPr lang="ru-RU" sz="2200" dirty="0" smtClean="0"/>
          </a:p>
          <a:p>
            <a:pPr algn="ctr"/>
            <a:r>
              <a:rPr lang="en-US" sz="2200" dirty="0" smtClean="0"/>
              <a:t>KPI</a:t>
            </a:r>
            <a:r>
              <a:rPr lang="ru-RU" sz="2200" dirty="0" smtClean="0"/>
              <a:t> изменчивы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2983521" y="3300158"/>
            <a:ext cx="33321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200" dirty="0" smtClean="0"/>
              <a:t>Лучший </a:t>
            </a:r>
            <a:r>
              <a:rPr lang="ru-RU" sz="2200" dirty="0"/>
              <a:t>интернет-банк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938202" y="3401869"/>
            <a:ext cx="28229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ru-RU" sz="2200" smtClean="0"/>
              <a:t>Доля рынка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-10714" y="3303895"/>
            <a:ext cx="2581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200" dirty="0" smtClean="0"/>
              <a:t>Сделать новый продукт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855755"/>
            <a:ext cx="2469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Цель и </a:t>
            </a:r>
            <a:r>
              <a:rPr lang="en-US" sz="2200" dirty="0" smtClean="0"/>
              <a:t>KPI</a:t>
            </a:r>
            <a:r>
              <a:rPr lang="ru-RU" sz="2200" dirty="0" smtClean="0"/>
              <a:t> уточняются по ходу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839" y="5088131"/>
            <a:ext cx="1683781" cy="1769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211" y="4991311"/>
            <a:ext cx="1281209" cy="18737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44" y="4309007"/>
            <a:ext cx="1759164" cy="25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2" y="1700808"/>
            <a:ext cx="9144000" cy="393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9951770">
            <a:off x="911092" y="2201974"/>
            <a:ext cx="7321815" cy="1851465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OVERRATED</a:t>
            </a:r>
            <a:endParaRPr kumimoji="0" lang="en-US" sz="1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40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35762"/>
            <a:ext cx="821768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2" l="124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34" y="3569355"/>
            <a:ext cx="8776956" cy="337253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Измерение личной эффективности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37412" y="4666339"/>
            <a:ext cx="897317" cy="64887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33957" y="4666339"/>
            <a:ext cx="758721" cy="64887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237" y="4111371"/>
            <a:ext cx="3814763" cy="2746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Каскадирование </a:t>
            </a:r>
            <a:r>
              <a:rPr lang="en-US" dirty="0" smtClean="0"/>
              <a:t>KPI </a:t>
            </a:r>
            <a:r>
              <a:rPr lang="ru-RU" dirty="0" smtClean="0"/>
              <a:t>до членов проектных команд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2268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KPI </a:t>
            </a:r>
            <a:r>
              <a:rPr lang="ru-RU" dirty="0"/>
              <a:t>на тестирование в интеграционной среде</a:t>
            </a:r>
            <a:r>
              <a:rPr lang="en-US" dirty="0"/>
              <a:t> </a:t>
            </a:r>
            <a:r>
              <a:rPr lang="ru-RU" dirty="0"/>
              <a:t>для тестеров</a:t>
            </a:r>
          </a:p>
          <a:p>
            <a:r>
              <a:rPr lang="ru-RU" dirty="0" smtClean="0"/>
              <a:t>Тестеры не </a:t>
            </a:r>
            <a:r>
              <a:rPr lang="ru-RU" dirty="0"/>
              <a:t>помогали тестировать на компоненте аналитикам</a:t>
            </a:r>
          </a:p>
          <a:p>
            <a:r>
              <a:rPr lang="ru-RU" dirty="0"/>
              <a:t>Поставили </a:t>
            </a:r>
            <a:r>
              <a:rPr lang="en-US" dirty="0"/>
              <a:t>KPI </a:t>
            </a:r>
            <a:r>
              <a:rPr lang="ru-RU" dirty="0"/>
              <a:t>на компоненты, но с меньшим </a:t>
            </a:r>
            <a:r>
              <a:rPr lang="ru-RU" dirty="0" smtClean="0"/>
              <a:t>весом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0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(Не)стабильность </a:t>
            </a:r>
            <a:r>
              <a:rPr lang="en-US" dirty="0" smtClean="0"/>
              <a:t>KPI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40" y="1417638"/>
            <a:ext cx="5243099" cy="544036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Цель</a:t>
            </a:r>
            <a:endParaRPr lang="ru-RU" dirty="0"/>
          </a:p>
          <a:p>
            <a:pPr lvl="1"/>
            <a:r>
              <a:rPr lang="ru-RU" dirty="0" smtClean="0"/>
              <a:t>Изменение обязанностей</a:t>
            </a:r>
          </a:p>
          <a:p>
            <a:r>
              <a:rPr lang="ru-RU" dirty="0" smtClean="0"/>
              <a:t>Метрика</a:t>
            </a:r>
            <a:endParaRPr lang="ru-RU" dirty="0"/>
          </a:p>
          <a:p>
            <a:pPr lvl="1"/>
            <a:r>
              <a:rPr lang="ru-RU" dirty="0" smtClean="0"/>
              <a:t>Представление о том, как измерять достижение цели </a:t>
            </a:r>
          </a:p>
          <a:p>
            <a:pPr lvl="1"/>
            <a:r>
              <a:rPr lang="ru-RU" dirty="0" smtClean="0"/>
              <a:t>Экономико-политическое положение в стране</a:t>
            </a:r>
          </a:p>
          <a:p>
            <a:pPr lvl="1"/>
            <a:r>
              <a:rPr lang="ru-RU" dirty="0" smtClean="0"/>
              <a:t>Действия регулятора/крупных контрагентов </a:t>
            </a:r>
          </a:p>
          <a:p>
            <a:r>
              <a:rPr lang="ru-RU" dirty="0" smtClean="0"/>
              <a:t>Задача</a:t>
            </a:r>
            <a:endParaRPr lang="ru-RU" dirty="0"/>
          </a:p>
          <a:p>
            <a:pPr lvl="1"/>
            <a:r>
              <a:rPr lang="ru-RU" dirty="0"/>
              <a:t>Новая информация о рынке</a:t>
            </a:r>
          </a:p>
          <a:p>
            <a:pPr lvl="1"/>
            <a:r>
              <a:rPr lang="ru-RU" dirty="0"/>
              <a:t>Новые </a:t>
            </a:r>
            <a:r>
              <a:rPr lang="ru-RU" dirty="0" smtClean="0"/>
              <a:t>идеи</a:t>
            </a:r>
          </a:p>
          <a:p>
            <a:pPr lvl="1"/>
            <a:r>
              <a:rPr lang="ru-RU" dirty="0" smtClean="0"/>
              <a:t>Организационные изменения</a:t>
            </a:r>
          </a:p>
          <a:p>
            <a:pPr lvl="1"/>
            <a:r>
              <a:rPr lang="ru-RU" dirty="0" smtClean="0"/>
              <a:t>Да что угодно!</a:t>
            </a:r>
            <a:endParaRPr lang="ru-RU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1740196" y="182562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p-Down Arrow 4"/>
          <p:cNvSpPr/>
          <p:nvPr/>
        </p:nvSpPr>
        <p:spPr>
          <a:xfrm>
            <a:off x="8292066" y="1913492"/>
            <a:ext cx="446568" cy="45751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01239" y="150694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Стабильно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01239" y="648866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Изменчиво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212" y="3743981"/>
            <a:ext cx="7543801" cy="3243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95"/>
            <a:ext cx="8229600" cy="1143000"/>
          </a:xfrm>
        </p:spPr>
        <p:txBody>
          <a:bodyPr/>
          <a:lstStyle/>
          <a:p>
            <a:r>
              <a:rPr lang="ru-RU" dirty="0"/>
              <a:t>Автономность исполнителя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65081" y="1072156"/>
            <a:ext cx="28789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Сам себе определяет цели, ненавидит формальные </a:t>
            </a:r>
            <a:r>
              <a:rPr lang="en-US" sz="2200" dirty="0"/>
              <a:t>KPI</a:t>
            </a:r>
            <a:endParaRPr lang="ru-RU" sz="2200" dirty="0"/>
          </a:p>
        </p:txBody>
      </p:sp>
      <p:sp>
        <p:nvSpPr>
          <p:cNvPr id="7" name="Rectangle 6"/>
          <p:cNvSpPr/>
          <p:nvPr/>
        </p:nvSpPr>
        <p:spPr>
          <a:xfrm>
            <a:off x="4694753" y="2222404"/>
            <a:ext cx="29360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Сам себе ставит цели и </a:t>
            </a:r>
            <a:r>
              <a:rPr lang="en-US" sz="2200" dirty="0"/>
              <a:t>KPI</a:t>
            </a:r>
            <a:r>
              <a:rPr lang="ru-RU" sz="2200" dirty="0"/>
              <a:t>, согласовывает их с</a:t>
            </a:r>
            <a:r>
              <a:rPr lang="en-US" sz="2200" dirty="0"/>
              <a:t> </a:t>
            </a:r>
            <a:r>
              <a:rPr lang="ru-RU" sz="2200" dirty="0"/>
              <a:t>руководителем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3089671" y="3552525"/>
            <a:ext cx="31111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Цель ставит руководитель, </a:t>
            </a:r>
            <a:r>
              <a:rPr lang="en-US" sz="2200" dirty="0" smtClean="0"/>
              <a:t>KPI</a:t>
            </a:r>
            <a:r>
              <a:rPr lang="ru-RU" sz="2200" dirty="0" smtClean="0"/>
              <a:t> </a:t>
            </a:r>
            <a:r>
              <a:rPr lang="ru-RU" sz="2200" dirty="0"/>
              <a:t>обсуждают совместно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2069" y="4781277"/>
            <a:ext cx="30613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Цель и метрики ставит руководитель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714" y="5761421"/>
            <a:ext cx="2060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Руководитель ставит задачи</a:t>
            </a:r>
          </a:p>
        </p:txBody>
      </p:sp>
    </p:spTree>
    <p:extLst>
      <p:ext uri="{BB962C8B-B14F-4D97-AF65-F5344CB8AC3E}">
        <p14:creationId xmlns:p14="http://schemas.microsoft.com/office/powerpoint/2010/main" val="2960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Сколько должно быть </a:t>
            </a:r>
            <a:r>
              <a:rPr lang="en-US" dirty="0" smtClean="0"/>
              <a:t>KPI?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40629" cy="4525963"/>
          </a:xfrm>
        </p:spPr>
        <p:txBody>
          <a:bodyPr>
            <a:normAutofit/>
          </a:bodyPr>
          <a:lstStyle/>
          <a:p>
            <a:r>
              <a:rPr lang="ru-RU" sz="2800" dirty="0"/>
              <a:t>1</a:t>
            </a:r>
            <a:r>
              <a:rPr lang="ru-RU" sz="2800" dirty="0" smtClean="0"/>
              <a:t>-4. Это фокус</a:t>
            </a:r>
            <a:endParaRPr lang="en-US" sz="2800" dirty="0" smtClean="0"/>
          </a:p>
          <a:p>
            <a:r>
              <a:rPr lang="ru-RU" sz="2800" dirty="0" smtClean="0"/>
              <a:t>Не нужны</a:t>
            </a:r>
          </a:p>
          <a:p>
            <a:pPr lvl="1"/>
            <a:r>
              <a:rPr lang="ru-RU" sz="2400" dirty="0" smtClean="0"/>
              <a:t>Низкоприоритетные</a:t>
            </a:r>
          </a:p>
          <a:p>
            <a:pPr lvl="1"/>
            <a:r>
              <a:rPr lang="ru-RU" sz="2400" dirty="0" smtClean="0"/>
              <a:t>Просто отслеживаем</a:t>
            </a:r>
          </a:p>
          <a:p>
            <a:pPr lvl="1"/>
            <a:r>
              <a:rPr lang="ru-RU" sz="2400" dirty="0" smtClean="0"/>
              <a:t>Помощь другим подразделениям</a:t>
            </a:r>
          </a:p>
          <a:p>
            <a:pPr lvl="1"/>
            <a:endParaRPr lang="ru-RU" sz="2400" dirty="0" smtClean="0"/>
          </a:p>
          <a:p>
            <a:pPr lvl="1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889" y="227687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79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Performance review </a:t>
            </a:r>
            <a:r>
              <a:rPr lang="en-US" sz="3600" err="1" smtClean="0"/>
              <a:t>vs</a:t>
            </a:r>
            <a:r>
              <a:rPr lang="en-US" sz="3600" smtClean="0"/>
              <a:t> progress </a:t>
            </a:r>
            <a:r>
              <a:rPr lang="en-US" sz="3600" dirty="0" smtClean="0"/>
              <a:t>review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33" y="1417638"/>
            <a:ext cx="6096000" cy="410210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57745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ru-RU" dirty="0" smtClean="0"/>
              <a:t>Справедливость или целесообразность?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7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KPI </a:t>
            </a:r>
            <a:r>
              <a:rPr lang="ru-RU" dirty="0" smtClean="0"/>
              <a:t>по типам лидерства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Члены </a:t>
            </a:r>
            <a:r>
              <a:rPr lang="ru-RU" dirty="0" smtClean="0"/>
              <a:t>команд</a:t>
            </a:r>
            <a:endParaRPr lang="en-US" dirty="0" smtClean="0"/>
          </a:p>
          <a:p>
            <a:r>
              <a:rPr lang="ru-RU" dirty="0" smtClean="0"/>
              <a:t>Бизнес-лидеры</a:t>
            </a:r>
            <a:endParaRPr lang="en-US" dirty="0" smtClean="0"/>
          </a:p>
          <a:p>
            <a:r>
              <a:rPr lang="ru-RU" dirty="0" smtClean="0"/>
              <a:t>Функциональные лидеры</a:t>
            </a:r>
          </a:p>
          <a:p>
            <a:r>
              <a:rPr lang="ru-RU" dirty="0" smtClean="0"/>
              <a:t>Тим-лидеры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429" y="1600200"/>
            <a:ext cx="1683658" cy="168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06" y="2998334"/>
            <a:ext cx="1729694" cy="17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596838"/>
            <a:ext cx="7631832" cy="428942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Члены проектных команд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478569"/>
            <a:ext cx="396044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Не использовать </a:t>
            </a:r>
            <a:r>
              <a:rPr lang="ru-RU" dirty="0" smtClean="0"/>
              <a:t>KPI</a:t>
            </a:r>
            <a:r>
              <a:rPr lang="en-US" dirty="0" smtClean="0"/>
              <a:t>!</a:t>
            </a:r>
            <a:r>
              <a:rPr lang="ru-RU" dirty="0" smtClean="0"/>
              <a:t> Совсем!</a:t>
            </a:r>
            <a:endParaRPr lang="ru-RU" dirty="0"/>
          </a:p>
          <a:p>
            <a:r>
              <a:rPr lang="ru-RU" dirty="0" smtClean="0"/>
              <a:t>Цель </a:t>
            </a:r>
            <a:r>
              <a:rPr lang="ru-RU" dirty="0"/>
              <a:t>— приносить максимальную пользу</a:t>
            </a:r>
          </a:p>
          <a:p>
            <a:r>
              <a:rPr lang="ru-RU" dirty="0"/>
              <a:t>Повышение профессионального уровня </a:t>
            </a:r>
          </a:p>
          <a:p>
            <a:pPr lvl="1"/>
            <a:r>
              <a:rPr lang="ru-RU" dirty="0"/>
              <a:t>Индивидуальный </a:t>
            </a:r>
            <a:r>
              <a:rPr lang="ru-RU" dirty="0" smtClean="0"/>
              <a:t>план </a:t>
            </a:r>
            <a:r>
              <a:rPr lang="ru-RU" dirty="0"/>
              <a:t>р</a:t>
            </a:r>
            <a:r>
              <a:rPr lang="ru-RU" dirty="0" smtClean="0"/>
              <a:t>азвития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5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492896"/>
            <a:ext cx="5076056" cy="2855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Функциональные </a:t>
            </a:r>
            <a:r>
              <a:rPr lang="ru-RU" dirty="0" smtClean="0"/>
              <a:t>лидеры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1844824"/>
            <a:ext cx="5256584" cy="5013176"/>
          </a:xfrm>
        </p:spPr>
        <p:txBody>
          <a:bodyPr/>
          <a:lstStyle/>
          <a:p>
            <a:r>
              <a:rPr lang="ru-RU" dirty="0" smtClean="0"/>
              <a:t>Связанные </a:t>
            </a:r>
            <a:r>
              <a:rPr lang="ru-RU" dirty="0"/>
              <a:t>с удовлетворенностью «заказчиков», то есть пользователей их сервиса </a:t>
            </a:r>
          </a:p>
          <a:p>
            <a:r>
              <a:rPr lang="ru-RU" dirty="0" smtClean="0"/>
              <a:t>Все аналоги 360%, другие </a:t>
            </a:r>
            <a:r>
              <a:rPr lang="ru-RU" dirty="0"/>
              <a:t>способы сбора обратной </a:t>
            </a:r>
            <a:r>
              <a:rPr lang="ru-RU" dirty="0" smtClean="0"/>
              <a:t>связи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2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914" y="274638"/>
            <a:ext cx="674188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Бизнес-лидеры 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/>
              <a:t>П</a:t>
            </a:r>
            <a:r>
              <a:rPr lang="ru-RU" dirty="0" err="1" smtClean="0"/>
              <a:t>родуктологи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193005"/>
            <a:ext cx="4038600" cy="3068638"/>
          </a:xfrm>
        </p:spPr>
        <p:txBody>
          <a:bodyPr>
            <a:normAutofit/>
          </a:bodyPr>
          <a:lstStyle/>
          <a:p>
            <a:r>
              <a:rPr lang="ru-RU" dirty="0" smtClean="0"/>
              <a:t>Высокая </a:t>
            </a:r>
            <a:r>
              <a:rPr lang="ru-RU" dirty="0"/>
              <a:t>автономность, высокая неопределенность</a:t>
            </a:r>
          </a:p>
          <a:p>
            <a:r>
              <a:rPr lang="ru-RU" dirty="0"/>
              <a:t>Цель есть, KPI формируется по </a:t>
            </a:r>
            <a:r>
              <a:rPr lang="ru-RU" dirty="0" smtClean="0"/>
              <a:t>ходу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199" y="4182310"/>
            <a:ext cx="4038600" cy="3068638"/>
          </a:xfrm>
        </p:spPr>
        <p:txBody>
          <a:bodyPr>
            <a:normAutofit/>
          </a:bodyPr>
          <a:lstStyle/>
          <a:p>
            <a:r>
              <a:rPr lang="ru-RU" dirty="0"/>
              <a:t>Низкая автономность, низкая неопределенность</a:t>
            </a:r>
          </a:p>
          <a:p>
            <a:r>
              <a:rPr lang="ru-RU" dirty="0"/>
              <a:t>Цели = KPI, формируются в начале </a:t>
            </a:r>
            <a:r>
              <a:rPr lang="ru-RU" dirty="0" smtClean="0"/>
              <a:t>года</a:t>
            </a:r>
            <a:endParaRPr lang="ru-RU" dirty="0"/>
          </a:p>
          <a:p>
            <a:endParaRPr lang="en-US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5148064" y="1701798"/>
            <a:ext cx="3538735" cy="2303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Gill Sans"/>
                <a:ea typeface="+mn-ea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Цели и KPI связанные с бизнесом, доходом, проникновением, долей рынка, удовлетворенностью пользователей и т.д.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9" y="692696"/>
            <a:ext cx="5030965" cy="28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98" y="2098472"/>
            <a:ext cx="4538629" cy="47595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Experience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 Promoter Score</a:t>
            </a:r>
            <a:endParaRPr lang="ru-RU" dirty="0" smtClean="0"/>
          </a:p>
          <a:p>
            <a:r>
              <a:rPr lang="en-US" dirty="0" smtClean="0"/>
              <a:t>Customer Satisfaction Index</a:t>
            </a:r>
          </a:p>
          <a:p>
            <a:r>
              <a:rPr lang="en-US" dirty="0" smtClean="0"/>
              <a:t>HEART</a:t>
            </a:r>
          </a:p>
          <a:p>
            <a:pPr lvl="1"/>
            <a:r>
              <a:rPr lang="en-US" dirty="0" smtClean="0"/>
              <a:t>Engagement</a:t>
            </a:r>
          </a:p>
          <a:p>
            <a:pPr lvl="1"/>
            <a:r>
              <a:rPr lang="en-US" dirty="0" smtClean="0"/>
              <a:t>Adoption</a:t>
            </a:r>
          </a:p>
          <a:p>
            <a:pPr lvl="1"/>
            <a:r>
              <a:rPr lang="en-US" dirty="0" smtClean="0"/>
              <a:t>Retention</a:t>
            </a:r>
          </a:p>
          <a:p>
            <a:pPr lvl="1"/>
            <a:r>
              <a:rPr lang="en-US" dirty="0" smtClean="0"/>
              <a:t>Task success</a:t>
            </a:r>
          </a:p>
          <a:p>
            <a:r>
              <a:rPr lang="en-US" dirty="0" smtClean="0"/>
              <a:t>Usability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ru-RU" dirty="0" smtClean="0">
                <a:solidFill>
                  <a:schemeClr val="bg1"/>
                </a:solidFill>
              </a:rPr>
              <a:t>Побеждает команда с лучшими игроками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Jack Welch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785" y="3586209"/>
            <a:ext cx="4463965" cy="32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Скрам</a:t>
            </a:r>
            <a:r>
              <a:rPr lang="ru-RU" dirty="0" smtClean="0"/>
              <a:t>-мастера/</a:t>
            </a:r>
            <a:r>
              <a:rPr lang="en-US" dirty="0" smtClean="0"/>
              <a:t>Agile Coaches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600200"/>
            <a:ext cx="5050905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Улучшение</a:t>
            </a:r>
            <a:r>
              <a:rPr lang="ru-RU" dirty="0" smtClean="0"/>
              <a:t> </a:t>
            </a:r>
            <a:r>
              <a:rPr lang="ru-RU" dirty="0"/>
              <a:t>процессных показателей </a:t>
            </a:r>
            <a:endParaRPr lang="en-US" dirty="0"/>
          </a:p>
          <a:p>
            <a:r>
              <a:rPr lang="ru-RU" dirty="0" err="1" smtClean="0"/>
              <a:t>Cycle</a:t>
            </a:r>
            <a:r>
              <a:rPr lang="ru-RU" dirty="0" smtClean="0"/>
              <a:t> </a:t>
            </a:r>
            <a:r>
              <a:rPr lang="ru-RU" dirty="0" err="1"/>
              <a:t>Time</a:t>
            </a:r>
            <a:r>
              <a:rPr lang="ru-RU" dirty="0"/>
              <a:t>, </a:t>
            </a:r>
            <a:r>
              <a:rPr lang="ru-RU" dirty="0" err="1"/>
              <a:t>Production</a:t>
            </a:r>
            <a:r>
              <a:rPr lang="ru-RU" dirty="0"/>
              <a:t> </a:t>
            </a:r>
            <a:r>
              <a:rPr lang="ru-RU" dirty="0" err="1"/>
              <a:t>Defect</a:t>
            </a:r>
            <a:r>
              <a:rPr lang="ru-RU" dirty="0"/>
              <a:t> </a:t>
            </a:r>
            <a:r>
              <a:rPr lang="ru-RU" dirty="0" err="1"/>
              <a:t>Density</a:t>
            </a:r>
            <a:r>
              <a:rPr lang="ru-RU" dirty="0"/>
              <a:t>, </a:t>
            </a:r>
            <a:r>
              <a:rPr lang="ru-RU" dirty="0" smtClean="0"/>
              <a:t> </a:t>
            </a:r>
            <a:r>
              <a:rPr lang="ru-RU" dirty="0" err="1" smtClean="0"/>
              <a:t>Availability</a:t>
            </a:r>
            <a:r>
              <a:rPr lang="ru-RU" dirty="0" smtClean="0"/>
              <a:t> </a:t>
            </a:r>
            <a:r>
              <a:rPr lang="ru-RU" dirty="0" err="1"/>
              <a:t>etc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426642"/>
            <a:ext cx="316581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KPI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9" y="1614714"/>
            <a:ext cx="3671772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Всегда есть ОДНА главная проблема</a:t>
            </a:r>
          </a:p>
          <a:p>
            <a:r>
              <a:rPr lang="ru-RU" sz="2800" dirty="0" smtClean="0"/>
              <a:t>Минимум метрик в фокусе</a:t>
            </a:r>
          </a:p>
          <a:p>
            <a:r>
              <a:rPr lang="ru-RU" sz="2800" smtClean="0"/>
              <a:t>Улучшение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058" y="-406400"/>
            <a:ext cx="6422914" cy="75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Деньги слишком важны людям, чтобы использовать их как </a:t>
            </a:r>
            <a:r>
              <a:rPr lang="ru-RU" dirty="0" err="1" smtClean="0"/>
              <a:t>мотиваторы</a:t>
            </a:r>
            <a:endParaRPr lang="ru-RU" dirty="0" smtClean="0"/>
          </a:p>
          <a:p>
            <a:r>
              <a:rPr lang="ru-RU" dirty="0" smtClean="0"/>
              <a:t>Коммуникация целей и видения важнее формальных </a:t>
            </a:r>
            <a:r>
              <a:rPr lang="en-US" dirty="0" smtClean="0"/>
              <a:t>KPI</a:t>
            </a:r>
            <a:endParaRPr lang="ru-RU" dirty="0" smtClean="0"/>
          </a:p>
          <a:p>
            <a:r>
              <a:rPr lang="en-US" dirty="0" smtClean="0"/>
              <a:t>KPI </a:t>
            </a:r>
            <a:r>
              <a:rPr lang="ru-RU" dirty="0" smtClean="0"/>
              <a:t>показывают твой фокус развития</a:t>
            </a:r>
          </a:p>
          <a:p>
            <a:r>
              <a:rPr lang="en-US" dirty="0"/>
              <a:t>KPI </a:t>
            </a:r>
            <a:r>
              <a:rPr lang="ru-RU" dirty="0"/>
              <a:t>должны постоянно </a:t>
            </a:r>
            <a:r>
              <a:rPr lang="ru-RU" dirty="0" smtClean="0"/>
              <a:t>меняться</a:t>
            </a:r>
          </a:p>
          <a:p>
            <a:r>
              <a:rPr lang="en-US" dirty="0" smtClean="0"/>
              <a:t>KPI </a:t>
            </a:r>
            <a:r>
              <a:rPr lang="ru-RU" dirty="0" smtClean="0"/>
              <a:t>на улучшение, а не статус</a:t>
            </a:r>
          </a:p>
          <a:p>
            <a:r>
              <a:rPr lang="ru-RU" dirty="0" smtClean="0"/>
              <a:t>Формальные </a:t>
            </a:r>
            <a:r>
              <a:rPr lang="en-US" dirty="0" smtClean="0"/>
              <a:t>KPI </a:t>
            </a:r>
            <a:r>
              <a:rPr lang="ru-RU" dirty="0" smtClean="0"/>
              <a:t>не нужны там, где изменчивость слишком высокая</a:t>
            </a:r>
          </a:p>
        </p:txBody>
      </p:sp>
    </p:spTree>
    <p:extLst>
      <p:ext uri="{BB962C8B-B14F-4D97-AF65-F5344CB8AC3E}">
        <p14:creationId xmlns:p14="http://schemas.microsoft.com/office/powerpoint/2010/main" val="11328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32" y="-27384"/>
            <a:ext cx="59306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3395439" cy="1143480"/>
          </a:xfrm>
        </p:spPr>
        <p:txBody>
          <a:bodyPr lIns="82945" tIns="41473" rIns="82945" bIns="41473">
            <a:normAutofit/>
          </a:bodyPr>
          <a:lstStyle/>
          <a:p>
            <a:r>
              <a:rPr lang="en-US" sz="3600" dirty="0" err="1" smtClean="0"/>
              <a:t>Askhat</a:t>
            </a:r>
            <a:r>
              <a:rPr lang="en-US" sz="3600" dirty="0" smtClean="0"/>
              <a:t> </a:t>
            </a:r>
            <a:r>
              <a:rPr lang="en-US" sz="3600" dirty="0" err="1" smtClean="0"/>
              <a:t>Urazbaev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23528" y="2448669"/>
            <a:ext cx="3528392" cy="2420491"/>
          </a:xfrm>
        </p:spPr>
        <p:txBody>
          <a:bodyPr lIns="82945" tIns="41473" rIns="82945" bIns="41473"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hlinkClick r:id="rId3"/>
              </a:rPr>
              <a:t>askhat@scrumtrek.ru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en-US" sz="2800" dirty="0" smtClean="0">
                <a:hlinkClick r:id="rId4"/>
              </a:rPr>
              <a:t>askhat.urazbaev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en-US" sz="2800" dirty="0"/>
              <a:t> </a:t>
            </a:r>
            <a:r>
              <a:rPr lang="en-US" sz="2800" dirty="0" smtClean="0">
                <a:hlinkClick r:id="rId5"/>
              </a:rPr>
              <a:t>@</a:t>
            </a:r>
            <a:r>
              <a:rPr lang="en-US" sz="2800" dirty="0" err="1" smtClean="0">
                <a:hlinkClick r:id="rId5"/>
              </a:rPr>
              <a:t>zibsun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2800" baseline="0" dirty="0" err="1" smtClean="0"/>
              <a:t>askhatu</a:t>
            </a:r>
            <a:endParaRPr lang="en-US" sz="2800" baseline="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996952"/>
            <a:ext cx="504056" cy="504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01008"/>
            <a:ext cx="504056" cy="510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05064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32065" y="1171606"/>
            <a:ext cx="8254735" cy="3285321"/>
            <a:chOff x="432065" y="1171606"/>
            <a:chExt cx="8254735" cy="3285321"/>
          </a:xfrm>
        </p:grpSpPr>
        <p:sp>
          <p:nvSpPr>
            <p:cNvPr id="12" name="Freeform 11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193426" y="3092832"/>
              <a:ext cx="5853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FFFF"/>
                  </a:solidFill>
                </a:rPr>
                <a:t>A</a:t>
              </a:r>
              <a:endParaRPr lang="en-US" sz="54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9722" y="3092832"/>
              <a:ext cx="561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42600" y="3092832"/>
              <a:ext cx="5539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FFFF"/>
                  </a:solidFill>
                </a:rPr>
                <a:t>C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9588" y="4824690"/>
            <a:ext cx="3024906" cy="2014803"/>
          </a:xfrm>
          <a:prstGeom prst="rect">
            <a:avLst/>
          </a:prstGeom>
          <a:solidFill>
            <a:schemeClr val="tx1"/>
          </a:solidFill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Stack Ranking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36" y="4824690"/>
            <a:ext cx="3533902" cy="23853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8" b="99495" l="9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318" y="4742014"/>
            <a:ext cx="3319191" cy="22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69"/>
            <a:ext cx="8229600" cy="1143000"/>
          </a:xfrm>
        </p:spPr>
        <p:txBody>
          <a:bodyPr/>
          <a:lstStyle/>
          <a:p>
            <a:r>
              <a:rPr lang="ru-RU" dirty="0" smtClean="0"/>
              <a:t>Организация по </a:t>
            </a:r>
            <a:r>
              <a:rPr lang="en-US" dirty="0" smtClean="0"/>
              <a:t>Welch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4631690"/>
          <a:ext cx="8229600" cy="2032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2065" y="1171606"/>
            <a:ext cx="8254735" cy="3285321"/>
            <a:chOff x="432065" y="1171606"/>
            <a:chExt cx="8254735" cy="3285321"/>
          </a:xfrm>
        </p:grpSpPr>
        <p:sp>
          <p:nvSpPr>
            <p:cNvPr id="8" name="Freeform 7"/>
            <p:cNvSpPr/>
            <p:nvPr/>
          </p:nvSpPr>
          <p:spPr>
            <a:xfrm>
              <a:off x="432065" y="1171606"/>
              <a:ext cx="8254735" cy="3273449"/>
            </a:xfrm>
            <a:custGeom>
              <a:avLst/>
              <a:gdLst>
                <a:gd name="connsiteX0" fmla="*/ 0 w 8254735"/>
                <a:gd name="connsiteY0" fmla="*/ 3833190 h 3844949"/>
                <a:gd name="connsiteX1" fmla="*/ 2833891 w 8254735"/>
                <a:gd name="connsiteY1" fmla="*/ 3021871 h 3844949"/>
                <a:gd name="connsiteX2" fmla="*/ 4115609 w 8254735"/>
                <a:gd name="connsiteY2" fmla="*/ 0 h 3844949"/>
                <a:gd name="connsiteX3" fmla="*/ 5409086 w 8254735"/>
                <a:gd name="connsiteY3" fmla="*/ 3021871 h 3844949"/>
                <a:gd name="connsiteX4" fmla="*/ 8254735 w 8254735"/>
                <a:gd name="connsiteY4" fmla="*/ 3844949 h 38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4735" h="3844949">
                  <a:moveTo>
                    <a:pt x="0" y="3833190"/>
                  </a:moveTo>
                  <a:cubicBezTo>
                    <a:pt x="1073978" y="3746963"/>
                    <a:pt x="2147956" y="3660736"/>
                    <a:pt x="2833891" y="3021871"/>
                  </a:cubicBezTo>
                  <a:cubicBezTo>
                    <a:pt x="3519826" y="2383006"/>
                    <a:pt x="3686410" y="0"/>
                    <a:pt x="4115609" y="0"/>
                  </a:cubicBezTo>
                  <a:cubicBezTo>
                    <a:pt x="4544808" y="0"/>
                    <a:pt x="4719232" y="2381046"/>
                    <a:pt x="5409086" y="3021871"/>
                  </a:cubicBezTo>
                  <a:cubicBezTo>
                    <a:pt x="6098940" y="3662696"/>
                    <a:pt x="7788299" y="3795956"/>
                    <a:pt x="8254735" y="3844949"/>
                  </a:cubicBezTo>
                </a:path>
              </a:pathLst>
            </a:cu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442835" y="4115824"/>
              <a:ext cx="0" cy="341103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475662" y="4033516"/>
              <a:ext cx="0" cy="423411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32065" y="4445055"/>
              <a:ext cx="8239963" cy="11872"/>
            </a:xfrm>
            <a:prstGeom prst="line">
              <a:avLst/>
            </a:prstGeom>
            <a:ln w="889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42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074" y="2351907"/>
            <a:ext cx="7209748" cy="45060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6638940" cy="4525963"/>
          </a:xfrm>
        </p:spPr>
        <p:txBody>
          <a:bodyPr/>
          <a:lstStyle/>
          <a:p>
            <a:r>
              <a:rPr lang="ru-RU" dirty="0" smtClean="0"/>
              <a:t>Каждый руководитель разделяет людей по группам от 1 </a:t>
            </a:r>
            <a:r>
              <a:rPr lang="en-US" dirty="0" smtClean="0"/>
              <a:t>(low performer)</a:t>
            </a:r>
            <a:r>
              <a:rPr lang="ru-RU" dirty="0" smtClean="0"/>
              <a:t> до </a:t>
            </a:r>
            <a:r>
              <a:rPr lang="en-US" dirty="0" smtClean="0"/>
              <a:t>5 (high performer)</a:t>
            </a:r>
            <a:endParaRPr lang="ru-RU" dirty="0" smtClean="0"/>
          </a:p>
          <a:p>
            <a:r>
              <a:rPr lang="en-US" dirty="0" smtClean="0"/>
              <a:t>10% </a:t>
            </a:r>
            <a:r>
              <a:rPr lang="ru-RU" dirty="0" smtClean="0"/>
              <a:t>балласта (</a:t>
            </a:r>
            <a:r>
              <a:rPr lang="en-US" dirty="0" smtClean="0"/>
              <a:t>low performers</a:t>
            </a:r>
            <a:r>
              <a:rPr lang="ru-RU" dirty="0" smtClean="0"/>
              <a:t>)  увольняем</a:t>
            </a:r>
            <a:endParaRPr lang="en-US" dirty="0" smtClean="0"/>
          </a:p>
          <a:p>
            <a:r>
              <a:rPr lang="ru-RU" dirty="0" smtClean="0"/>
              <a:t>Успех?</a:t>
            </a:r>
          </a:p>
        </p:txBody>
      </p:sp>
    </p:spTree>
    <p:extLst>
      <p:ext uri="{BB962C8B-B14F-4D97-AF65-F5344CB8AC3E}">
        <p14:creationId xmlns:p14="http://schemas.microsoft.com/office/powerpoint/2010/main" val="1359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rumTrek-e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32500" lnSpcReduction="20000"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_template" id="{E215E87C-4820-144C-B3AB-FA8D75DB1F00}" vid="{CF817993-8BBC-AE47-874E-B485CC2BF94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_template</Template>
  <TotalTime>180</TotalTime>
  <Words>1024</Words>
  <Application>Microsoft Macintosh PowerPoint</Application>
  <PresentationFormat>On-screen Show (4:3)</PresentationFormat>
  <Paragraphs>285</Paragraphs>
  <Slides>63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Action Man</vt:lpstr>
      <vt:lpstr>Calibri</vt:lpstr>
      <vt:lpstr>Gill Sans</vt:lpstr>
      <vt:lpstr>Segoe UI</vt:lpstr>
      <vt:lpstr>Arial</vt:lpstr>
      <vt:lpstr>ScrumTrek-en</vt:lpstr>
      <vt:lpstr>Измеряем эффективность айтишников (в agile)</vt:lpstr>
      <vt:lpstr>Асхат Уразбаев</vt:lpstr>
      <vt:lpstr>Содержание</vt:lpstr>
      <vt:lpstr>Мотивация через премию</vt:lpstr>
      <vt:lpstr>Измерение личной эффективности</vt:lpstr>
      <vt:lpstr>PowerPoint Presentation</vt:lpstr>
      <vt:lpstr>Stack Ranking</vt:lpstr>
      <vt:lpstr>Организация по Welch</vt:lpstr>
      <vt:lpstr>Пример</vt:lpstr>
      <vt:lpstr>Stack Ranking In Microsoft</vt:lpstr>
      <vt:lpstr>Microsoft Way</vt:lpstr>
      <vt:lpstr>Проблема с Stack Rating</vt:lpstr>
      <vt:lpstr>Кровавая  процедура  мерджа</vt:lpstr>
      <vt:lpstr>Распределение Парето</vt:lpstr>
      <vt:lpstr>Распределение Парето</vt:lpstr>
      <vt:lpstr>В здоровой организации ”low performers”</vt:lpstr>
      <vt:lpstr>«Как-то неконцептуально ты это пробежал»</vt:lpstr>
      <vt:lpstr>Stack Ranking</vt:lpstr>
      <vt:lpstr>Оценка Performance</vt:lpstr>
      <vt:lpstr>Оценка эффективности</vt:lpstr>
      <vt:lpstr>Индивидуальные награды рушат взаимопомощь</vt:lpstr>
      <vt:lpstr>Снижение количества багов</vt:lpstr>
      <vt:lpstr>PowerPoint Presentation</vt:lpstr>
      <vt:lpstr>PowerPoint Presentation</vt:lpstr>
      <vt:lpstr>Если сумма значительна, результаты подделывают</vt:lpstr>
      <vt:lpstr>Пример «войны»</vt:lpstr>
      <vt:lpstr>“Слака”</vt:lpstr>
      <vt:lpstr>К бонусам привыкают и не воспринимают как вознаграждение</vt:lpstr>
      <vt:lpstr>Внедрение продукта</vt:lpstr>
      <vt:lpstr>Инфляция вознаграждения из-за мотивации на сверхусилия</vt:lpstr>
      <vt:lpstr>Система бонусов на численных данных игнорирует неявный вклад</vt:lpstr>
      <vt:lpstr>Провоцирует зависть и переходы внутри организации</vt:lpstr>
      <vt:lpstr>Пример с распределением бонуса внутри команды</vt:lpstr>
      <vt:lpstr>Velocity и регрессия к среднему</vt:lpstr>
      <vt:lpstr>Velocity падает</vt:lpstr>
      <vt:lpstr>Снижает толерантность к риску</vt:lpstr>
      <vt:lpstr>Общий вывод</vt:lpstr>
      <vt:lpstr>Единственный рабочий вариант</vt:lpstr>
      <vt:lpstr>Никогда не связываем KPI с бонусами</vt:lpstr>
      <vt:lpstr>Внедрение DevOps</vt:lpstr>
      <vt:lpstr>Варианты</vt:lpstr>
      <vt:lpstr>Вариант “Внедрение DevOps” </vt:lpstr>
      <vt:lpstr>PowerPoint Presentation</vt:lpstr>
      <vt:lpstr>PowerPoint Presentation</vt:lpstr>
      <vt:lpstr>PowerPoint Presentation</vt:lpstr>
      <vt:lpstr>Структура KPI</vt:lpstr>
      <vt:lpstr>KPI-задача Если невозможно установить численную метрику</vt:lpstr>
      <vt:lpstr>Всегда ли можно указать KPI?</vt:lpstr>
      <vt:lpstr>PowerPoint Presentation</vt:lpstr>
      <vt:lpstr>Каскадирование KPI до членов проектных команд</vt:lpstr>
      <vt:lpstr>(Не)стабильность KPI</vt:lpstr>
      <vt:lpstr>Автономность исполнителя</vt:lpstr>
      <vt:lpstr>Сколько должно быть KPI?</vt:lpstr>
      <vt:lpstr>Performance review vs progress review</vt:lpstr>
      <vt:lpstr>KPI по типам лидерства</vt:lpstr>
      <vt:lpstr>Члены проектных команд</vt:lpstr>
      <vt:lpstr>Функциональные лидеры</vt:lpstr>
      <vt:lpstr>Бизнес-лидеры   Продуктологи</vt:lpstr>
      <vt:lpstr>Customer Experience </vt:lpstr>
      <vt:lpstr>Скрам-мастера/Agile Coaches</vt:lpstr>
      <vt:lpstr>KPI</vt:lpstr>
      <vt:lpstr>Итоги</vt:lpstr>
      <vt:lpstr>Askhat Urazbaev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Измеряем эффективность айтишников (в agile)</dc:title>
  <dc:creator>Microsoft Office User</dc:creator>
  <cp:lastModifiedBy>Microsoft Office User</cp:lastModifiedBy>
  <cp:revision>41</cp:revision>
  <dcterms:created xsi:type="dcterms:W3CDTF">2016-06-02T09:05:36Z</dcterms:created>
  <dcterms:modified xsi:type="dcterms:W3CDTF">2016-06-03T08:07:57Z</dcterms:modified>
</cp:coreProperties>
</file>