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9" r:id="rId3"/>
    <p:sldId id="261" r:id="rId4"/>
    <p:sldId id="263" r:id="rId5"/>
    <p:sldId id="262" r:id="rId6"/>
    <p:sldId id="264" r:id="rId7"/>
    <p:sldId id="265" r:id="rId8"/>
    <p:sldId id="266" r:id="rId9"/>
    <p:sldId id="267" r:id="rId10"/>
    <p:sldId id="268" r:id="rId11"/>
    <p:sldId id="273" r:id="rId12"/>
    <p:sldId id="269" r:id="rId13"/>
    <p:sldId id="260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B233"/>
    <a:srgbClr val="FFC9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90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70976-D793-4456-86B6-3A279A550537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81144-10F3-4F72-BB84-73130B59D5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713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2292E-C892-4427-BA19-117E3D1A0292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38680-661A-43FE-8B60-9D86D0B5A4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520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38680-661A-43FE-8B60-9D86D0B5A4E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3654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38680-661A-43FE-8B60-9D86D0B5A4E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2946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38680-661A-43FE-8B60-9D86D0B5A4EB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062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38680-661A-43FE-8B60-9D86D0B5A4EB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901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38680-661A-43FE-8B60-9D86D0B5A4E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37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38680-661A-43FE-8B60-9D86D0B5A4E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458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38680-661A-43FE-8B60-9D86D0B5A4E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105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38680-661A-43FE-8B60-9D86D0B5A4E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142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38680-661A-43FE-8B60-9D86D0B5A4E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997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38680-661A-43FE-8B60-9D86D0B5A4E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8009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38680-661A-43FE-8B60-9D86D0B5A4E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7297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38680-661A-43FE-8B60-9D86D0B5A4E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774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LinuxPiter’2015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LinuxPiter'2015 "Application configures network..." Vasiliy Tolstoy, EMC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53799" y="6461125"/>
            <a:ext cx="581025" cy="365125"/>
          </a:xfrm>
        </p:spPr>
        <p:txBody>
          <a:bodyPr/>
          <a:lstStyle/>
          <a:p>
            <a:fld id="{7D3555B2-8FE8-4591-9E7B-7ECE853CE93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7570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LinuxPiter’2015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LinuxPiter'2015 "Application configures network..." Vasiliy Tolstoy, EMC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55B2-8FE8-4591-9E7B-7ECE853CE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283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LinuxPiter’2015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LinuxPiter'2015 "Application configures network..." Vasiliy Tolstoy, EMC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55B2-8FE8-4591-9E7B-7ECE853CE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549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LinuxPiter’2015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LinuxPiter'2015 "Application configures network..." Vasiliy Tolstoy, EMC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55B2-8FE8-4591-9E7B-7ECE853CE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529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LinuxPiter’2015</a:t>
            </a:r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LinuxPiter'2015 "Application configures network..." Vasiliy Tolstoy, EMC</a:t>
            </a: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55B2-8FE8-4591-9E7B-7ECE853CE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87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1620500" y="6553200"/>
            <a:ext cx="247650" cy="304800"/>
          </a:xfrm>
          <a:prstGeom prst="rect">
            <a:avLst/>
          </a:prstGeom>
          <a:solidFill>
            <a:srgbClr val="F9B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LinuxPiter’2015</a:t>
            </a:r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81475" y="6543674"/>
            <a:ext cx="7248525" cy="3143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LinuxPiter'2015 "Application configures network..." Vasiliy Tolstoy, EMC</a:t>
            </a: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55B2-8FE8-4591-9E7B-7ECE853CE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4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LinuxPiter’2015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1475" y="6543674"/>
            <a:ext cx="7248525" cy="314325"/>
          </a:xfrm>
        </p:spPr>
        <p:txBody>
          <a:bodyPr/>
          <a:lstStyle/>
          <a:p>
            <a:r>
              <a:rPr lang="en-US" smtClean="0"/>
              <a:t>LinuxPiter'2015 "Application configures network..." Vasiliy Tolstoy, EMC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55B2-8FE8-4591-9E7B-7ECE853CE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443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LinuxPiter’2015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LinuxPiter'2015 "Application configures network..." Vasiliy Tolstoy, EMC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55B2-8FE8-4591-9E7B-7ECE853CE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842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LinuxPiter’2015</a:t>
            </a: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LinuxPiter'2015 "Application configures network..." Vasiliy Tolstoy, EMC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55B2-8FE8-4591-9E7B-7ECE853CE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523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LinuxPiter’2015</a:t>
            </a: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LinuxPiter'2015 "Application configures network..." Vasiliy Tolstoy, EMC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55B2-8FE8-4591-9E7B-7ECE853CE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907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1620500" y="6553200"/>
            <a:ext cx="247650" cy="304800"/>
          </a:xfrm>
          <a:prstGeom prst="rect">
            <a:avLst/>
          </a:prstGeom>
          <a:solidFill>
            <a:srgbClr val="F9B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LinuxPiter’2015</a:t>
            </a: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81475" y="6543674"/>
            <a:ext cx="7248525" cy="3143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LinuxPiter'2015 "Application configures network..." Vasiliy Tolstoy, EMC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55B2-8FE8-4591-9E7B-7ECE853CE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599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CRAPBO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LinuxPiter’2015</a:t>
            </a: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LinuxPiter'2015 "Application configures network..." Vasiliy Tolstoy, EMC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55B2-8FE8-4591-9E7B-7ECE853CE93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Rectangle 4"/>
          <p:cNvSpPr/>
          <p:nvPr userDrawn="1"/>
        </p:nvSpPr>
        <p:spPr>
          <a:xfrm>
            <a:off x="323850" y="380999"/>
            <a:ext cx="1314450" cy="1304925"/>
          </a:xfrm>
          <a:prstGeom prst="rect">
            <a:avLst/>
          </a:prstGeom>
          <a:solidFill>
            <a:srgbClr val="F9B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165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LinuxPiter’2015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LinuxPiter'2015 "Application configures network..." Vasiliy Tolstoy, EMC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55B2-8FE8-4591-9E7B-7ECE853CE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966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1450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LinuxPiter’2015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05275" y="6543674"/>
            <a:ext cx="7248525" cy="314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en-US" smtClean="0"/>
              <a:t>LinuxPiter'2015 "Application configures network..." Vasiliy Tolstoy, EMC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575" y="6543674"/>
            <a:ext cx="438150" cy="314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7D3555B2-8FE8-4591-9E7B-7ECE853CE93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498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3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tolstv@emc.co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26670"/>
            <a:ext cx="9144000" cy="2230437"/>
          </a:xfrm>
        </p:spPr>
        <p:txBody>
          <a:bodyPr>
            <a:normAutofit/>
          </a:bodyPr>
          <a:lstStyle/>
          <a:p>
            <a:r>
              <a:rPr lang="en-US" sz="5400" b="1" dirty="0"/>
              <a:t>Application configures </a:t>
            </a:r>
            <a:r>
              <a:rPr lang="en-US" sz="5400" b="1" dirty="0" smtClean="0"/>
              <a:t>network</a:t>
            </a:r>
            <a:r>
              <a:rPr lang="en-US" sz="5400" b="1" dirty="0"/>
              <a:t>: specifics, problems, </a:t>
            </a:r>
            <a:r>
              <a:rPr lang="en-US" sz="5400" b="1" dirty="0" smtClean="0"/>
              <a:t>solutions</a:t>
            </a:r>
            <a:endParaRPr lang="ru-RU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5257"/>
            <a:ext cx="9144000" cy="146685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Vasiliy Tolstoy</a:t>
            </a:r>
          </a:p>
          <a:p>
            <a:r>
              <a:rPr lang="en-US" sz="2800" b="1" dirty="0" smtClean="0"/>
              <a:t>EMC RCOE</a:t>
            </a:r>
            <a:endParaRPr lang="ru-RU" sz="28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74" y="441326"/>
            <a:ext cx="1485901" cy="5230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884" y="204788"/>
            <a:ext cx="1209520" cy="133977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3601556"/>
            <a:ext cx="12192000" cy="208801"/>
          </a:xfrm>
          <a:prstGeom prst="rect">
            <a:avLst/>
          </a:prstGeom>
          <a:solidFill>
            <a:srgbClr val="F9B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1649075" y="65151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v</a:t>
            </a:r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 0.5</a:t>
            </a:r>
            <a:endParaRPr lang="ru-RU" sz="11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39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Have We Got?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Persistence</a:t>
            </a:r>
          </a:p>
          <a:p>
            <a:r>
              <a:rPr lang="en-US" dirty="0"/>
              <a:t>Entity translation</a:t>
            </a:r>
          </a:p>
          <a:p>
            <a:r>
              <a:rPr lang="en-US" dirty="0"/>
              <a:t>Superposition</a:t>
            </a:r>
          </a:p>
          <a:p>
            <a:r>
              <a:rPr lang="en-US" dirty="0"/>
              <a:t>API unification</a:t>
            </a:r>
          </a:p>
          <a:p>
            <a:r>
              <a:rPr lang="en-US" dirty="0" smtClean="0"/>
              <a:t>Speed</a:t>
            </a:r>
            <a:endParaRPr lang="en-US" dirty="0"/>
          </a:p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55B2-8FE8-4591-9E7B-7ECE853CE939}" type="slidenum">
              <a:rPr lang="ru-RU" smtClean="0"/>
              <a:t>10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LinuxPiter'2015 "Application configures network..." Vasiliy Tolstoy, EMC</a:t>
            </a:r>
            <a:endParaRPr lang="ru-RU" dirty="0"/>
          </a:p>
        </p:txBody>
      </p:sp>
      <p:sp>
        <p:nvSpPr>
          <p:cNvPr id="6" name="Rectangle 5"/>
          <p:cNvSpPr/>
          <p:nvPr/>
        </p:nvSpPr>
        <p:spPr>
          <a:xfrm>
            <a:off x="6354085" y="4603154"/>
            <a:ext cx="3549353" cy="83099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lvl="1" algn="ctr"/>
            <a:r>
              <a:rPr lang="en-US" sz="2400" b="1" dirty="0" smtClean="0">
                <a:solidFill>
                  <a:srgbClr val="FF0000"/>
                </a:solidFill>
              </a:rPr>
              <a:t>Looks like we have summoned a daemon!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361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Rectangle 402"/>
          <p:cNvSpPr/>
          <p:nvPr/>
        </p:nvSpPr>
        <p:spPr>
          <a:xfrm>
            <a:off x="6954234" y="3631730"/>
            <a:ext cx="372203" cy="302863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600" kern="0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55B2-8FE8-4591-9E7B-7ECE853CE939}" type="slidenum">
              <a:rPr lang="ru-RU" smtClean="0"/>
              <a:t>11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LinuxPiter'2015 "Application configures network..." Vasiliy Tolstoy, EMC</a:t>
            </a:r>
            <a:endParaRPr lang="ru-RU"/>
          </a:p>
        </p:txBody>
      </p:sp>
      <p:sp>
        <p:nvSpPr>
          <p:cNvPr id="127" name="Rectangle 126"/>
          <p:cNvSpPr/>
          <p:nvPr/>
        </p:nvSpPr>
        <p:spPr>
          <a:xfrm>
            <a:off x="6472882" y="3036297"/>
            <a:ext cx="666543" cy="312009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600" kern="0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527627" y="690457"/>
            <a:ext cx="2662862" cy="2208775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600" kern="0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737904" y="3467554"/>
            <a:ext cx="1899766" cy="14892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600" kern="0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5050578" y="1910827"/>
            <a:ext cx="2273902" cy="21408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 cap="flat" cmpd="sng" algn="ctr">
            <a:solidFill>
              <a:schemeClr val="accent6">
                <a:lumMod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Arial" charset="0"/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9018179" y="851221"/>
            <a:ext cx="14948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kern="0" dirty="0" smtClean="0">
                <a:solidFill>
                  <a:srgbClr val="4F81BD">
                    <a:lumMod val="75000"/>
                  </a:srgbClr>
                </a:solidFill>
                <a:cs typeface="Arial" charset="0"/>
              </a:rPr>
              <a:t>Kernel</a:t>
            </a:r>
            <a:endParaRPr lang="en-US" sz="1600" kern="0" dirty="0" smtClean="0">
              <a:solidFill>
                <a:srgbClr val="4F81BD">
                  <a:lumMod val="75000"/>
                </a:srgbClr>
              </a:solidFill>
              <a:cs typeface="Arial" charset="0"/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1454643" y="6142157"/>
            <a:ext cx="207025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600" kern="0" dirty="0" smtClean="0">
                <a:solidFill>
                  <a:srgbClr val="4F81BD">
                    <a:lumMod val="75000"/>
                  </a:srgbClr>
                </a:solidFill>
                <a:cs typeface="Arial" charset="0"/>
              </a:rPr>
              <a:t>Applications</a:t>
            </a:r>
            <a:endParaRPr lang="en-US" sz="1600" kern="0" dirty="0" smtClean="0">
              <a:solidFill>
                <a:srgbClr val="4F81BD">
                  <a:lumMod val="75000"/>
                </a:srgbClr>
              </a:solidFill>
              <a:cs typeface="Arial" charset="0"/>
            </a:endParaRPr>
          </a:p>
        </p:txBody>
      </p:sp>
      <p:cxnSp>
        <p:nvCxnSpPr>
          <p:cNvPr id="136" name="Straight Arrow Connector 24"/>
          <p:cNvCxnSpPr>
            <a:endCxn id="154" idx="1"/>
          </p:cNvCxnSpPr>
          <p:nvPr/>
        </p:nvCxnSpPr>
        <p:spPr>
          <a:xfrm flipV="1">
            <a:off x="7306557" y="2291626"/>
            <a:ext cx="2244335" cy="67409"/>
          </a:xfrm>
          <a:prstGeom prst="bentConnector3">
            <a:avLst>
              <a:gd name="adj1" fmla="val 38965"/>
            </a:avLst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 w="med" len="med"/>
            <a:tailEnd type="triangle" w="lg" len="lg"/>
          </a:ln>
          <a:effectLst/>
        </p:spPr>
      </p:cxnSp>
      <p:cxnSp>
        <p:nvCxnSpPr>
          <p:cNvPr id="137" name="Straight Arrow Connector 136"/>
          <p:cNvCxnSpPr>
            <a:stCxn id="143" idx="3"/>
          </p:cNvCxnSpPr>
          <p:nvPr/>
        </p:nvCxnSpPr>
        <p:spPr>
          <a:xfrm>
            <a:off x="2634344" y="1996004"/>
            <a:ext cx="1340136" cy="12405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 w="med" len="med"/>
            <a:tailEnd type="triangle" w="lg" len="lg"/>
          </a:ln>
          <a:effectLst/>
        </p:spPr>
      </p:cxnSp>
      <p:cxnSp>
        <p:nvCxnSpPr>
          <p:cNvPr id="138" name="Straight Arrow Connector 137"/>
          <p:cNvCxnSpPr>
            <a:stCxn id="140" idx="3"/>
          </p:cNvCxnSpPr>
          <p:nvPr/>
        </p:nvCxnSpPr>
        <p:spPr>
          <a:xfrm>
            <a:off x="2304036" y="1701474"/>
            <a:ext cx="1676069" cy="19816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 w="med" len="med"/>
            <a:tailEnd type="triangle" w="lg" len="lg"/>
          </a:ln>
          <a:effectLst/>
        </p:spPr>
      </p:cxnSp>
      <p:grpSp>
        <p:nvGrpSpPr>
          <p:cNvPr id="139" name="Group 138"/>
          <p:cNvGrpSpPr/>
          <p:nvPr/>
        </p:nvGrpSpPr>
        <p:grpSpPr>
          <a:xfrm>
            <a:off x="767059" y="1274825"/>
            <a:ext cx="1569064" cy="823220"/>
            <a:chOff x="2458361" y="494041"/>
            <a:chExt cx="1680223" cy="920806"/>
          </a:xfrm>
        </p:grpSpPr>
        <p:sp>
          <p:nvSpPr>
            <p:cNvPr id="140" name="Rectangle 139"/>
            <p:cNvSpPr/>
            <p:nvPr/>
          </p:nvSpPr>
          <p:spPr>
            <a:xfrm>
              <a:off x="2458361" y="527683"/>
              <a:ext cx="1645863" cy="88716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600" kern="0" dirty="0" smtClean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3310855" y="494041"/>
              <a:ext cx="827729" cy="3786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600" b="1" kern="0" dirty="0" smtClean="0">
                  <a:solidFill>
                    <a:prstClr val="white"/>
                  </a:solidFill>
                  <a:cs typeface="Arial" charset="0"/>
                </a:rPr>
                <a:t>VS </a:t>
              </a:r>
              <a:r>
                <a:rPr lang="en-US" sz="1600" b="1" kern="0" dirty="0" smtClean="0">
                  <a:solidFill>
                    <a:prstClr val="white"/>
                  </a:solidFill>
                  <a:cs typeface="Arial" charset="0"/>
                </a:rPr>
                <a:t>B_1</a:t>
              </a:r>
              <a:endParaRPr lang="en-US" sz="1600" b="1" kern="0" dirty="0" smtClean="0">
                <a:solidFill>
                  <a:prstClr val="white"/>
                </a:solidFill>
                <a:cs typeface="Arial" charset="0"/>
              </a:endParaRP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1097368" y="1596837"/>
            <a:ext cx="1556306" cy="795740"/>
            <a:chOff x="2475442" y="581350"/>
            <a:chExt cx="1666562" cy="890066"/>
          </a:xfrm>
        </p:grpSpPr>
        <p:sp>
          <p:nvSpPr>
            <p:cNvPr id="143" name="Rectangle 142"/>
            <p:cNvSpPr/>
            <p:nvPr/>
          </p:nvSpPr>
          <p:spPr>
            <a:xfrm>
              <a:off x="2475442" y="584252"/>
              <a:ext cx="1645863" cy="88716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600" kern="0" dirty="0" smtClean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3314274" y="581350"/>
              <a:ext cx="827730" cy="3786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600" b="1" kern="0" dirty="0" smtClean="0">
                  <a:solidFill>
                    <a:prstClr val="white"/>
                  </a:solidFill>
                  <a:cs typeface="Arial" charset="0"/>
                </a:rPr>
                <a:t>VS </a:t>
              </a:r>
              <a:r>
                <a:rPr lang="en-US" sz="1600" b="1" kern="0" dirty="0" smtClean="0">
                  <a:solidFill>
                    <a:prstClr val="white"/>
                  </a:solidFill>
                  <a:cs typeface="Arial" charset="0"/>
                </a:rPr>
                <a:t>B_2</a:t>
              </a:r>
              <a:endParaRPr lang="en-US" sz="1600" b="1" kern="0" dirty="0" smtClean="0">
                <a:solidFill>
                  <a:prstClr val="white"/>
                </a:solidFill>
                <a:cs typeface="Arial" charset="0"/>
              </a:endParaRP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1485670" y="1909601"/>
            <a:ext cx="1565147" cy="793144"/>
            <a:chOff x="2496326" y="645101"/>
            <a:chExt cx="1676030" cy="887164"/>
          </a:xfrm>
        </p:grpSpPr>
        <p:sp>
          <p:nvSpPr>
            <p:cNvPr id="146" name="Rectangle 145"/>
            <p:cNvSpPr/>
            <p:nvPr/>
          </p:nvSpPr>
          <p:spPr>
            <a:xfrm>
              <a:off x="2496326" y="645101"/>
              <a:ext cx="1645863" cy="88716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600" kern="0" dirty="0" smtClean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3344626" y="676185"/>
              <a:ext cx="827730" cy="3786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600" b="1" kern="0" dirty="0" smtClean="0">
                  <a:solidFill>
                    <a:prstClr val="white"/>
                  </a:solidFill>
                  <a:cs typeface="Arial" charset="0"/>
                </a:rPr>
                <a:t>VS </a:t>
              </a:r>
              <a:r>
                <a:rPr lang="en-US" sz="1600" b="1" kern="0" dirty="0" smtClean="0">
                  <a:solidFill>
                    <a:prstClr val="white"/>
                  </a:solidFill>
                  <a:cs typeface="Arial" charset="0"/>
                </a:rPr>
                <a:t>B_3</a:t>
              </a:r>
              <a:endParaRPr lang="en-US" sz="1600" b="1" kern="0" dirty="0" smtClean="0">
                <a:solidFill>
                  <a:prstClr val="white"/>
                </a:solidFill>
                <a:cs typeface="Arial" charset="0"/>
              </a:endParaRPr>
            </a:p>
          </p:txBody>
        </p:sp>
      </p:grpSp>
      <p:cxnSp>
        <p:nvCxnSpPr>
          <p:cNvPr id="148" name="Straight Arrow Connector 147"/>
          <p:cNvCxnSpPr>
            <a:stCxn id="146" idx="3"/>
          </p:cNvCxnSpPr>
          <p:nvPr/>
        </p:nvCxnSpPr>
        <p:spPr>
          <a:xfrm>
            <a:off x="3022646" y="2306173"/>
            <a:ext cx="959143" cy="5295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 w="med" len="med"/>
            <a:tailEnd type="triangle" w="lg" len="lg"/>
          </a:ln>
          <a:effectLst/>
        </p:spPr>
      </p:cxnSp>
      <p:cxnSp>
        <p:nvCxnSpPr>
          <p:cNvPr id="149" name="Straight Arrow Connector 148"/>
          <p:cNvCxnSpPr>
            <a:stCxn id="131" idx="3"/>
          </p:cNvCxnSpPr>
          <p:nvPr/>
        </p:nvCxnSpPr>
        <p:spPr>
          <a:xfrm>
            <a:off x="2637670" y="4212181"/>
            <a:ext cx="1336810" cy="6446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 w="med" len="med"/>
            <a:tailEnd type="triangle" w="lg" len="lg"/>
          </a:ln>
          <a:effectLst/>
        </p:spPr>
      </p:cxnSp>
      <p:sp>
        <p:nvSpPr>
          <p:cNvPr id="150" name="Rectangle 149"/>
          <p:cNvSpPr/>
          <p:nvPr/>
        </p:nvSpPr>
        <p:spPr>
          <a:xfrm>
            <a:off x="1168678" y="3993116"/>
            <a:ext cx="1829444" cy="137994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600" kern="0" dirty="0" smtClean="0">
              <a:solidFill>
                <a:prstClr val="white"/>
              </a:solidFill>
              <a:cs typeface="Arial" charset="0"/>
            </a:endParaRPr>
          </a:p>
        </p:txBody>
      </p:sp>
      <p:cxnSp>
        <p:nvCxnSpPr>
          <p:cNvPr id="151" name="Straight Arrow Connector 150"/>
          <p:cNvCxnSpPr>
            <a:stCxn id="150" idx="3"/>
          </p:cNvCxnSpPr>
          <p:nvPr/>
        </p:nvCxnSpPr>
        <p:spPr>
          <a:xfrm>
            <a:off x="2998122" y="4683089"/>
            <a:ext cx="976358" cy="4061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 w="med" len="med"/>
            <a:tailEnd type="triangle" w="lg" len="lg"/>
          </a:ln>
          <a:effectLst/>
        </p:spPr>
      </p:cxnSp>
      <p:cxnSp>
        <p:nvCxnSpPr>
          <p:cNvPr id="152" name="Straight Arrow Connector 75"/>
          <p:cNvCxnSpPr>
            <a:endCxn id="153" idx="2"/>
          </p:cNvCxnSpPr>
          <p:nvPr/>
        </p:nvCxnSpPr>
        <p:spPr>
          <a:xfrm flipV="1">
            <a:off x="7327980" y="1747025"/>
            <a:ext cx="2210700" cy="348043"/>
          </a:xfrm>
          <a:prstGeom prst="bentConnector3">
            <a:avLst>
              <a:gd name="adj1" fmla="val 33628"/>
            </a:avLst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 w="med" len="med"/>
            <a:tailEnd type="triangle" w="lg" len="lg"/>
          </a:ln>
          <a:effectLst/>
        </p:spPr>
      </p:cxnSp>
      <p:sp>
        <p:nvSpPr>
          <p:cNvPr id="153" name="Oval 152"/>
          <p:cNvSpPr/>
          <p:nvPr/>
        </p:nvSpPr>
        <p:spPr>
          <a:xfrm>
            <a:off x="9538680" y="1544847"/>
            <a:ext cx="424124" cy="40435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Arial" charset="0"/>
            </a:endParaRPr>
          </a:p>
        </p:txBody>
      </p:sp>
      <p:sp>
        <p:nvSpPr>
          <p:cNvPr id="154" name="Rounded Rectangle 153"/>
          <p:cNvSpPr/>
          <p:nvPr/>
        </p:nvSpPr>
        <p:spPr>
          <a:xfrm>
            <a:off x="9550892" y="2101064"/>
            <a:ext cx="404486" cy="38112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accent2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156" name="Straight Arrow Connector 155"/>
          <p:cNvCxnSpPr/>
          <p:nvPr/>
        </p:nvCxnSpPr>
        <p:spPr>
          <a:xfrm flipH="1" flipV="1">
            <a:off x="3974480" y="1721291"/>
            <a:ext cx="7309" cy="2961798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 w="med" len="med"/>
            <a:tailEnd type="none" w="lg" len="lg"/>
          </a:ln>
          <a:effectLst/>
        </p:spPr>
      </p:cxnSp>
      <p:cxnSp>
        <p:nvCxnSpPr>
          <p:cNvPr id="157" name="Straight Arrow Connector 156"/>
          <p:cNvCxnSpPr/>
          <p:nvPr/>
        </p:nvCxnSpPr>
        <p:spPr>
          <a:xfrm flipH="1" flipV="1">
            <a:off x="3619759" y="660723"/>
            <a:ext cx="31881" cy="5743329"/>
          </a:xfrm>
          <a:prstGeom prst="straightConnector1">
            <a:avLst/>
          </a:prstGeom>
          <a:noFill/>
          <a:ln w="12700" cap="flat" cmpd="sng" algn="ctr">
            <a:solidFill>
              <a:srgbClr val="4F81BD">
                <a:shade val="95000"/>
                <a:satMod val="105000"/>
              </a:srgbClr>
            </a:solidFill>
            <a:prstDash val="lgDash"/>
            <a:headEnd type="none" w="med" len="med"/>
            <a:tailEnd type="none" w="med" len="med"/>
          </a:ln>
          <a:effectLst/>
        </p:spPr>
      </p:cxnSp>
      <p:sp>
        <p:nvSpPr>
          <p:cNvPr id="158" name="Rectangle 157"/>
          <p:cNvSpPr/>
          <p:nvPr/>
        </p:nvSpPr>
        <p:spPr>
          <a:xfrm>
            <a:off x="6326225" y="6176959"/>
            <a:ext cx="207025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600" kern="0" dirty="0" smtClean="0">
                <a:solidFill>
                  <a:srgbClr val="4F81BD">
                    <a:lumMod val="75000"/>
                  </a:srgbClr>
                </a:solidFill>
                <a:cs typeface="Arial" charset="0"/>
              </a:rPr>
              <a:t>NC daemon</a:t>
            </a:r>
            <a:endParaRPr lang="en-US" sz="1600" kern="0" dirty="0" smtClean="0">
              <a:solidFill>
                <a:srgbClr val="4F81BD">
                  <a:lumMod val="75000"/>
                </a:srgbClr>
              </a:solidFill>
              <a:cs typeface="Arial" charset="0"/>
            </a:endParaRPr>
          </a:p>
        </p:txBody>
      </p:sp>
      <p:sp>
        <p:nvSpPr>
          <p:cNvPr id="159" name="Flowchart: Magnetic Disk 158"/>
          <p:cNvSpPr/>
          <p:nvPr/>
        </p:nvSpPr>
        <p:spPr>
          <a:xfrm>
            <a:off x="5772707" y="4639582"/>
            <a:ext cx="831069" cy="1068919"/>
          </a:xfrm>
          <a:prstGeom prst="flowChartMagneticDisk">
            <a:avLst/>
          </a:prstGeom>
          <a:solidFill>
            <a:schemeClr val="accent6">
              <a:lumMod val="60000"/>
              <a:lumOff val="40000"/>
            </a:schemeClr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160" name="Straight Arrow Connector 159"/>
          <p:cNvCxnSpPr>
            <a:stCxn id="132" idx="2"/>
            <a:endCxn id="159" idx="1"/>
          </p:cNvCxnSpPr>
          <p:nvPr/>
        </p:nvCxnSpPr>
        <p:spPr>
          <a:xfrm>
            <a:off x="6187529" y="4051690"/>
            <a:ext cx="713" cy="587892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 w="med" len="med"/>
            <a:tailEnd type="triangle" w="lg" len="lg"/>
          </a:ln>
          <a:effectLst/>
        </p:spPr>
      </p:cxnSp>
      <p:sp>
        <p:nvSpPr>
          <p:cNvPr id="161" name="TextBox 160"/>
          <p:cNvSpPr txBox="1"/>
          <p:nvPr/>
        </p:nvSpPr>
        <p:spPr>
          <a:xfrm>
            <a:off x="4289638" y="5593478"/>
            <a:ext cx="1126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sz="1400" kern="0" dirty="0">
                <a:solidFill>
                  <a:prstClr val="black"/>
                </a:solidFill>
                <a:cs typeface="Arial" charset="0"/>
              </a:rPr>
              <a:t>P</a:t>
            </a:r>
            <a:r>
              <a:rPr lang="en-US" sz="1400" kern="0" dirty="0" smtClean="0">
                <a:solidFill>
                  <a:prstClr val="black"/>
                </a:solidFill>
                <a:cs typeface="Arial" charset="0"/>
              </a:rPr>
              <a:t>ersistent storage</a:t>
            </a:r>
            <a:endParaRPr lang="en-US" sz="1400" kern="0" dirty="0" smtClean="0">
              <a:solidFill>
                <a:prstClr val="black"/>
              </a:solidFill>
              <a:cs typeface="Arial" charset="0"/>
            </a:endParaRPr>
          </a:p>
        </p:txBody>
      </p:sp>
      <p:cxnSp>
        <p:nvCxnSpPr>
          <p:cNvPr id="162" name="Straight Connector 161"/>
          <p:cNvCxnSpPr>
            <a:stCxn id="159" idx="2"/>
            <a:endCxn id="161" idx="3"/>
          </p:cNvCxnSpPr>
          <p:nvPr/>
        </p:nvCxnSpPr>
        <p:spPr>
          <a:xfrm flipH="1">
            <a:off x="5415767" y="5174042"/>
            <a:ext cx="356940" cy="681046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5839402" y="1972914"/>
            <a:ext cx="14596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sz="1600" b="1" kern="0" dirty="0" smtClean="0">
                <a:solidFill>
                  <a:prstClr val="black"/>
                </a:solidFill>
                <a:cs typeface="Arial" charset="0"/>
              </a:rPr>
              <a:t>NC daemon</a:t>
            </a:r>
            <a:endParaRPr lang="en-US" sz="1600" b="1" kern="0" dirty="0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1289415" y="4032933"/>
            <a:ext cx="17087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sz="1600" b="1" kern="0" dirty="0" smtClean="0">
                <a:solidFill>
                  <a:prstClr val="black"/>
                </a:solidFill>
                <a:cs typeface="Arial" charset="0"/>
              </a:rPr>
              <a:t>Classic server C</a:t>
            </a:r>
            <a:endParaRPr lang="en-US" sz="1600" b="1" kern="0" dirty="0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895349" y="3543359"/>
            <a:ext cx="16926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sz="1600" b="1" kern="0" dirty="0" smtClean="0">
                <a:solidFill>
                  <a:prstClr val="black"/>
                </a:solidFill>
                <a:cs typeface="Arial" charset="0"/>
              </a:rPr>
              <a:t>Classic server A</a:t>
            </a:r>
            <a:endParaRPr lang="en-US" sz="1600" b="1" kern="0" dirty="0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553795" y="698507"/>
            <a:ext cx="26105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sz="1600" b="1" kern="0" dirty="0" smtClean="0">
                <a:solidFill>
                  <a:prstClr val="black"/>
                </a:solidFill>
                <a:cs typeface="Arial" charset="0"/>
              </a:rPr>
              <a:t>Virtual server application B</a:t>
            </a:r>
            <a:endParaRPr lang="en-US" sz="1600" b="1" kern="0" dirty="0" smtClean="0">
              <a:solidFill>
                <a:prstClr val="black"/>
              </a:solidFill>
              <a:cs typeface="Arial" charset="0"/>
            </a:endParaRPr>
          </a:p>
        </p:txBody>
      </p:sp>
      <p:grpSp>
        <p:nvGrpSpPr>
          <p:cNvPr id="277" name="Group 276"/>
          <p:cNvGrpSpPr/>
          <p:nvPr/>
        </p:nvGrpSpPr>
        <p:grpSpPr>
          <a:xfrm>
            <a:off x="5485620" y="2422867"/>
            <a:ext cx="1365701" cy="1294356"/>
            <a:chOff x="5610981" y="2495208"/>
            <a:chExt cx="1246210" cy="1181107"/>
          </a:xfrm>
        </p:grpSpPr>
        <p:grpSp>
          <p:nvGrpSpPr>
            <p:cNvPr id="167" name="Group 166"/>
            <p:cNvGrpSpPr/>
            <p:nvPr/>
          </p:nvGrpSpPr>
          <p:grpSpPr>
            <a:xfrm>
              <a:off x="5610981" y="2495208"/>
              <a:ext cx="958319" cy="918526"/>
              <a:chOff x="1279820" y="3591476"/>
              <a:chExt cx="721951" cy="929225"/>
            </a:xfrm>
          </p:grpSpPr>
          <p:grpSp>
            <p:nvGrpSpPr>
              <p:cNvPr id="168" name="Group 167"/>
              <p:cNvGrpSpPr/>
              <p:nvPr/>
            </p:nvGrpSpPr>
            <p:grpSpPr>
              <a:xfrm>
                <a:off x="1365408" y="3632942"/>
                <a:ext cx="538286" cy="887759"/>
                <a:chOff x="1871096" y="3787079"/>
                <a:chExt cx="2232250" cy="1867072"/>
              </a:xfrm>
            </p:grpSpPr>
            <p:sp>
              <p:nvSpPr>
                <p:cNvPr id="177" name="Rectangle 176"/>
                <p:cNvSpPr/>
                <p:nvPr/>
              </p:nvSpPr>
              <p:spPr>
                <a:xfrm>
                  <a:off x="1871096" y="3787079"/>
                  <a:ext cx="2232249" cy="1867072"/>
                </a:xfrm>
                <a:prstGeom prst="rect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Arial" charset="0"/>
                  </a:endParaRPr>
                </a:p>
              </p:txBody>
            </p:sp>
            <p:cxnSp>
              <p:nvCxnSpPr>
                <p:cNvPr id="178" name="Straight Arrow Connector 177"/>
                <p:cNvCxnSpPr/>
                <p:nvPr/>
              </p:nvCxnSpPr>
              <p:spPr>
                <a:xfrm>
                  <a:off x="1871099" y="4321275"/>
                  <a:ext cx="2232247" cy="0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ysClr val="windowText" lastClr="000000"/>
                  </a:solidFill>
                  <a:prstDash val="solid"/>
                  <a:headEnd type="none" w="med" len="med"/>
                  <a:tailEnd type="none" w="lg" len="lg"/>
                </a:ln>
                <a:effectLst/>
              </p:spPr>
            </p:cxnSp>
          </p:grpSp>
          <p:sp>
            <p:nvSpPr>
              <p:cNvPr id="169" name="Rectangle 168"/>
              <p:cNvSpPr/>
              <p:nvPr/>
            </p:nvSpPr>
            <p:spPr>
              <a:xfrm>
                <a:off x="1279820" y="3591476"/>
                <a:ext cx="721951" cy="2343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charset="0"/>
                  </a:rPr>
                  <a:t>Scenario</a:t>
                </a:r>
              </a:p>
            </p:txBody>
          </p:sp>
          <p:cxnSp>
            <p:nvCxnSpPr>
              <p:cNvPr id="170" name="Straight Connector 169"/>
              <p:cNvCxnSpPr/>
              <p:nvPr/>
            </p:nvCxnSpPr>
            <p:spPr>
              <a:xfrm>
                <a:off x="1484520" y="3966794"/>
                <a:ext cx="364938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1484520" y="4038831"/>
                <a:ext cx="364938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72" name="Straight Connector 171"/>
              <p:cNvCxnSpPr/>
              <p:nvPr/>
            </p:nvCxnSpPr>
            <p:spPr>
              <a:xfrm>
                <a:off x="1484520" y="4110867"/>
                <a:ext cx="364938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73" name="Straight Connector 172"/>
              <p:cNvCxnSpPr/>
              <p:nvPr/>
            </p:nvCxnSpPr>
            <p:spPr>
              <a:xfrm>
                <a:off x="1484520" y="4182904"/>
                <a:ext cx="364938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1484520" y="4254941"/>
                <a:ext cx="364938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1484520" y="4326977"/>
                <a:ext cx="364938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1484520" y="4399013"/>
                <a:ext cx="364938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  <p:grpSp>
          <p:nvGrpSpPr>
            <p:cNvPr id="179" name="Group 178"/>
            <p:cNvGrpSpPr/>
            <p:nvPr/>
          </p:nvGrpSpPr>
          <p:grpSpPr>
            <a:xfrm>
              <a:off x="5750708" y="2626499"/>
              <a:ext cx="958319" cy="918526"/>
              <a:chOff x="1292916" y="3609062"/>
              <a:chExt cx="721951" cy="929225"/>
            </a:xfrm>
          </p:grpSpPr>
          <p:grpSp>
            <p:nvGrpSpPr>
              <p:cNvPr id="180" name="Group 179"/>
              <p:cNvGrpSpPr/>
              <p:nvPr/>
            </p:nvGrpSpPr>
            <p:grpSpPr>
              <a:xfrm>
                <a:off x="1378504" y="3650528"/>
                <a:ext cx="538286" cy="887759"/>
                <a:chOff x="1925404" y="3824062"/>
                <a:chExt cx="2232249" cy="1867072"/>
              </a:xfrm>
            </p:grpSpPr>
            <p:sp>
              <p:nvSpPr>
                <p:cNvPr id="189" name="Rectangle 188"/>
                <p:cNvSpPr/>
                <p:nvPr/>
              </p:nvSpPr>
              <p:spPr>
                <a:xfrm>
                  <a:off x="1925404" y="3824062"/>
                  <a:ext cx="2232248" cy="1867072"/>
                </a:xfrm>
                <a:prstGeom prst="rect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Arial" charset="0"/>
                  </a:endParaRPr>
                </a:p>
              </p:txBody>
            </p:sp>
            <p:cxnSp>
              <p:nvCxnSpPr>
                <p:cNvPr id="190" name="Straight Arrow Connector 189"/>
                <p:cNvCxnSpPr/>
                <p:nvPr/>
              </p:nvCxnSpPr>
              <p:spPr>
                <a:xfrm>
                  <a:off x="1925404" y="4321275"/>
                  <a:ext cx="2232249" cy="0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ysClr val="windowText" lastClr="000000"/>
                  </a:solidFill>
                  <a:prstDash val="solid"/>
                  <a:headEnd type="none" w="med" len="med"/>
                  <a:tailEnd type="none" w="lg" len="lg"/>
                </a:ln>
                <a:effectLst/>
              </p:spPr>
            </p:cxnSp>
          </p:grpSp>
          <p:sp>
            <p:nvSpPr>
              <p:cNvPr id="181" name="Rectangle 180"/>
              <p:cNvSpPr/>
              <p:nvPr/>
            </p:nvSpPr>
            <p:spPr>
              <a:xfrm>
                <a:off x="1292916" y="3609062"/>
                <a:ext cx="721951" cy="2343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charset="0"/>
                  </a:rPr>
                  <a:t>Scenario</a:t>
                </a:r>
              </a:p>
            </p:txBody>
          </p:sp>
          <p:cxnSp>
            <p:nvCxnSpPr>
              <p:cNvPr id="182" name="Straight Connector 181"/>
              <p:cNvCxnSpPr/>
              <p:nvPr/>
            </p:nvCxnSpPr>
            <p:spPr>
              <a:xfrm>
                <a:off x="1484520" y="3966794"/>
                <a:ext cx="364938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83" name="Straight Connector 182"/>
              <p:cNvCxnSpPr/>
              <p:nvPr/>
            </p:nvCxnSpPr>
            <p:spPr>
              <a:xfrm>
                <a:off x="1484520" y="4038831"/>
                <a:ext cx="364938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84" name="Straight Connector 183"/>
              <p:cNvCxnSpPr/>
              <p:nvPr/>
            </p:nvCxnSpPr>
            <p:spPr>
              <a:xfrm>
                <a:off x="1484520" y="4110867"/>
                <a:ext cx="364938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1484520" y="4182904"/>
                <a:ext cx="364938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86" name="Straight Connector 185"/>
              <p:cNvCxnSpPr/>
              <p:nvPr/>
            </p:nvCxnSpPr>
            <p:spPr>
              <a:xfrm>
                <a:off x="1484520" y="4254941"/>
                <a:ext cx="364938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87" name="Straight Connector 186"/>
              <p:cNvCxnSpPr/>
              <p:nvPr/>
            </p:nvCxnSpPr>
            <p:spPr>
              <a:xfrm>
                <a:off x="1484520" y="4326977"/>
                <a:ext cx="364938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88" name="Straight Connector 187"/>
              <p:cNvCxnSpPr/>
              <p:nvPr/>
            </p:nvCxnSpPr>
            <p:spPr>
              <a:xfrm>
                <a:off x="1484520" y="4399013"/>
                <a:ext cx="364938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  <p:grpSp>
          <p:nvGrpSpPr>
            <p:cNvPr id="191" name="Group 190"/>
            <p:cNvGrpSpPr/>
            <p:nvPr/>
          </p:nvGrpSpPr>
          <p:grpSpPr>
            <a:xfrm>
              <a:off x="5898872" y="2766481"/>
              <a:ext cx="958319" cy="909834"/>
              <a:chOff x="1306012" y="3635441"/>
              <a:chExt cx="721951" cy="920432"/>
            </a:xfrm>
          </p:grpSpPr>
          <p:grpSp>
            <p:nvGrpSpPr>
              <p:cNvPr id="192" name="Group 191"/>
              <p:cNvGrpSpPr/>
              <p:nvPr/>
            </p:nvGrpSpPr>
            <p:grpSpPr>
              <a:xfrm>
                <a:off x="1391600" y="3668114"/>
                <a:ext cx="538286" cy="887759"/>
                <a:chOff x="1979712" y="3861048"/>
                <a:chExt cx="2232248" cy="1867072"/>
              </a:xfrm>
            </p:grpSpPr>
            <p:sp>
              <p:nvSpPr>
                <p:cNvPr id="201" name="Rectangle 200"/>
                <p:cNvSpPr/>
                <p:nvPr/>
              </p:nvSpPr>
              <p:spPr>
                <a:xfrm>
                  <a:off x="1979712" y="3861048"/>
                  <a:ext cx="2232248" cy="1867072"/>
                </a:xfrm>
                <a:prstGeom prst="rect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Arial" charset="0"/>
                  </a:endParaRPr>
                </a:p>
              </p:txBody>
            </p:sp>
            <p:cxnSp>
              <p:nvCxnSpPr>
                <p:cNvPr id="202" name="Straight Arrow Connector 201"/>
                <p:cNvCxnSpPr/>
                <p:nvPr/>
              </p:nvCxnSpPr>
              <p:spPr>
                <a:xfrm>
                  <a:off x="1979712" y="4321275"/>
                  <a:ext cx="2232248" cy="0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ysClr val="windowText" lastClr="000000"/>
                  </a:solidFill>
                  <a:prstDash val="solid"/>
                  <a:headEnd type="none" w="med" len="med"/>
                  <a:tailEnd type="none" w="lg" len="lg"/>
                </a:ln>
                <a:effectLst/>
              </p:spPr>
            </p:cxnSp>
          </p:grpSp>
          <p:sp>
            <p:nvSpPr>
              <p:cNvPr id="193" name="Rectangle 192"/>
              <p:cNvSpPr/>
              <p:nvPr/>
            </p:nvSpPr>
            <p:spPr>
              <a:xfrm>
                <a:off x="1306012" y="3635441"/>
                <a:ext cx="721951" cy="2343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charset="0"/>
                  </a:rPr>
                  <a:t>Scenario</a:t>
                </a:r>
              </a:p>
            </p:txBody>
          </p:sp>
          <p:cxnSp>
            <p:nvCxnSpPr>
              <p:cNvPr id="194" name="Straight Connector 193"/>
              <p:cNvCxnSpPr/>
              <p:nvPr/>
            </p:nvCxnSpPr>
            <p:spPr>
              <a:xfrm>
                <a:off x="1484520" y="3966794"/>
                <a:ext cx="364938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95" name="Straight Connector 194"/>
              <p:cNvCxnSpPr/>
              <p:nvPr/>
            </p:nvCxnSpPr>
            <p:spPr>
              <a:xfrm>
                <a:off x="1484520" y="4038831"/>
                <a:ext cx="364938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96" name="Straight Connector 195"/>
              <p:cNvCxnSpPr/>
              <p:nvPr/>
            </p:nvCxnSpPr>
            <p:spPr>
              <a:xfrm>
                <a:off x="1484520" y="4110867"/>
                <a:ext cx="364938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97" name="Straight Connector 196"/>
              <p:cNvCxnSpPr/>
              <p:nvPr/>
            </p:nvCxnSpPr>
            <p:spPr>
              <a:xfrm>
                <a:off x="1484520" y="4182904"/>
                <a:ext cx="364938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98" name="Straight Connector 197"/>
              <p:cNvCxnSpPr/>
              <p:nvPr/>
            </p:nvCxnSpPr>
            <p:spPr>
              <a:xfrm>
                <a:off x="1484520" y="4254941"/>
                <a:ext cx="364938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99" name="Straight Connector 198"/>
              <p:cNvCxnSpPr/>
              <p:nvPr/>
            </p:nvCxnSpPr>
            <p:spPr>
              <a:xfrm>
                <a:off x="1484520" y="4326977"/>
                <a:ext cx="364938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200" name="Straight Connector 199"/>
              <p:cNvCxnSpPr/>
              <p:nvPr/>
            </p:nvCxnSpPr>
            <p:spPr>
              <a:xfrm>
                <a:off x="1484520" y="4399013"/>
                <a:ext cx="364938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</p:grpSp>
      <p:sp>
        <p:nvSpPr>
          <p:cNvPr id="203" name="TextBox 202"/>
          <p:cNvSpPr txBox="1"/>
          <p:nvPr/>
        </p:nvSpPr>
        <p:spPr>
          <a:xfrm>
            <a:off x="10374502" y="1157423"/>
            <a:ext cx="7954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kern="0" dirty="0" err="1" smtClean="0">
                <a:solidFill>
                  <a:prstClr val="black"/>
                </a:solidFill>
                <a:cs typeface="Arial" charset="0"/>
              </a:rPr>
              <a:t>netlink</a:t>
            </a:r>
            <a:r>
              <a:rPr lang="en-US" sz="1400" kern="0" dirty="0">
                <a:solidFill>
                  <a:prstClr val="black"/>
                </a:solidFill>
                <a:cs typeface="Arial" charset="0"/>
              </a:rPr>
              <a:t/>
            </a:r>
            <a:br>
              <a:rPr lang="en-US" sz="1400" kern="0" dirty="0">
                <a:solidFill>
                  <a:prstClr val="black"/>
                </a:solidFill>
                <a:cs typeface="Arial" charset="0"/>
              </a:rPr>
            </a:br>
            <a:r>
              <a:rPr lang="en-US" sz="1400" kern="0" dirty="0" smtClean="0">
                <a:solidFill>
                  <a:prstClr val="black"/>
                </a:solidFill>
                <a:cs typeface="Arial" charset="0"/>
              </a:rPr>
              <a:t>socket</a:t>
            </a:r>
            <a:endParaRPr lang="en-US" sz="1400" kern="0" dirty="0" smtClean="0">
              <a:solidFill>
                <a:prstClr val="black"/>
              </a:solidFill>
              <a:cs typeface="Arial" charset="0"/>
            </a:endParaRPr>
          </a:p>
        </p:txBody>
      </p:sp>
      <p:cxnSp>
        <p:nvCxnSpPr>
          <p:cNvPr id="204" name="Straight Connector 203"/>
          <p:cNvCxnSpPr>
            <a:stCxn id="153" idx="7"/>
            <a:endCxn id="203" idx="1"/>
          </p:cNvCxnSpPr>
          <p:nvPr/>
        </p:nvCxnSpPr>
        <p:spPr>
          <a:xfrm flipV="1">
            <a:off x="9900692" y="1419033"/>
            <a:ext cx="473810" cy="185031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05" name="TextBox 204"/>
          <p:cNvSpPr txBox="1"/>
          <p:nvPr/>
        </p:nvSpPr>
        <p:spPr>
          <a:xfrm>
            <a:off x="10392109" y="1928768"/>
            <a:ext cx="7777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kern="0" dirty="0" smtClean="0">
                <a:solidFill>
                  <a:prstClr val="black"/>
                </a:solidFill>
                <a:cs typeface="Arial" charset="0"/>
              </a:rPr>
              <a:t>/proc FS</a:t>
            </a:r>
            <a:endParaRPr lang="en-US" sz="1400" kern="0" dirty="0" smtClean="0">
              <a:solidFill>
                <a:prstClr val="black"/>
              </a:solidFill>
              <a:cs typeface="Arial" charset="0"/>
            </a:endParaRPr>
          </a:p>
        </p:txBody>
      </p:sp>
      <p:cxnSp>
        <p:nvCxnSpPr>
          <p:cNvPr id="206" name="Straight Connector 205"/>
          <p:cNvCxnSpPr>
            <a:stCxn id="154" idx="3"/>
            <a:endCxn id="205" idx="1"/>
          </p:cNvCxnSpPr>
          <p:nvPr/>
        </p:nvCxnSpPr>
        <p:spPr>
          <a:xfrm flipV="1">
            <a:off x="9955378" y="2082657"/>
            <a:ext cx="436731" cy="208969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07" name="TextBox 206"/>
          <p:cNvSpPr txBox="1"/>
          <p:nvPr/>
        </p:nvSpPr>
        <p:spPr>
          <a:xfrm>
            <a:off x="4060334" y="840758"/>
            <a:ext cx="1688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kern="0" dirty="0" smtClean="0">
                <a:solidFill>
                  <a:prstClr val="black"/>
                </a:solidFill>
                <a:cs typeface="Arial" charset="0"/>
              </a:rPr>
              <a:t>Application domain</a:t>
            </a:r>
            <a:br>
              <a:rPr lang="en-US" sz="1400" kern="0" dirty="0" smtClean="0">
                <a:solidFill>
                  <a:prstClr val="black"/>
                </a:solidFill>
                <a:cs typeface="Arial" charset="0"/>
              </a:rPr>
            </a:br>
            <a:r>
              <a:rPr lang="en-US" sz="1400" kern="0" dirty="0" smtClean="0">
                <a:solidFill>
                  <a:prstClr val="black"/>
                </a:solidFill>
                <a:cs typeface="Arial" charset="0"/>
              </a:rPr>
              <a:t>commands</a:t>
            </a:r>
            <a:endParaRPr lang="en-US" sz="1400" kern="0" dirty="0" smtClean="0">
              <a:solidFill>
                <a:prstClr val="black"/>
              </a:solidFill>
              <a:cs typeface="Arial" charset="0"/>
            </a:endParaRPr>
          </a:p>
        </p:txBody>
      </p:sp>
      <p:cxnSp>
        <p:nvCxnSpPr>
          <p:cNvPr id="208" name="Straight Connector 207"/>
          <p:cNvCxnSpPr>
            <a:endCxn id="207" idx="2"/>
          </p:cNvCxnSpPr>
          <p:nvPr/>
        </p:nvCxnSpPr>
        <p:spPr>
          <a:xfrm flipV="1">
            <a:off x="4285673" y="1363978"/>
            <a:ext cx="618930" cy="1608193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09" name="TextBox 208"/>
          <p:cNvSpPr txBox="1"/>
          <p:nvPr/>
        </p:nvSpPr>
        <p:spPr>
          <a:xfrm>
            <a:off x="6382499" y="940228"/>
            <a:ext cx="1239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sz="1400" kern="0" dirty="0" smtClean="0">
                <a:solidFill>
                  <a:prstClr val="black"/>
                </a:solidFill>
                <a:cs typeface="Arial" charset="0"/>
              </a:rPr>
              <a:t>Linux atomic</a:t>
            </a:r>
            <a:br>
              <a:rPr lang="en-US" sz="1400" kern="0" dirty="0" smtClean="0">
                <a:solidFill>
                  <a:prstClr val="black"/>
                </a:solidFill>
                <a:cs typeface="Arial" charset="0"/>
              </a:rPr>
            </a:br>
            <a:r>
              <a:rPr lang="en-US" sz="1400" kern="0" dirty="0" smtClean="0">
                <a:solidFill>
                  <a:prstClr val="black"/>
                </a:solidFill>
                <a:cs typeface="Arial" charset="0"/>
              </a:rPr>
              <a:t>commands</a:t>
            </a:r>
            <a:endParaRPr lang="en-US" sz="1400" kern="0" dirty="0" smtClean="0">
              <a:solidFill>
                <a:prstClr val="black"/>
              </a:solidFill>
              <a:cs typeface="Arial" charset="0"/>
            </a:endParaRPr>
          </a:p>
        </p:txBody>
      </p:sp>
      <p:cxnSp>
        <p:nvCxnSpPr>
          <p:cNvPr id="210" name="Straight Connector 209"/>
          <p:cNvCxnSpPr>
            <a:endCxn id="209" idx="3"/>
          </p:cNvCxnSpPr>
          <p:nvPr/>
        </p:nvCxnSpPr>
        <p:spPr>
          <a:xfrm flipH="1" flipV="1">
            <a:off x="7621639" y="1201838"/>
            <a:ext cx="443975" cy="636209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11" name="Straight Connector 210"/>
          <p:cNvCxnSpPr>
            <a:endCxn id="209" idx="3"/>
          </p:cNvCxnSpPr>
          <p:nvPr/>
        </p:nvCxnSpPr>
        <p:spPr>
          <a:xfrm flipH="1" flipV="1">
            <a:off x="7621639" y="1201838"/>
            <a:ext cx="423820" cy="114211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45" name="TextBox 244"/>
          <p:cNvSpPr txBox="1"/>
          <p:nvPr/>
        </p:nvSpPr>
        <p:spPr>
          <a:xfrm>
            <a:off x="4279747" y="4116633"/>
            <a:ext cx="877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kern="0" dirty="0" smtClean="0">
                <a:solidFill>
                  <a:prstClr val="black"/>
                </a:solidFill>
                <a:cs typeface="Arial" charset="0"/>
              </a:rPr>
              <a:t>TCP/IP</a:t>
            </a:r>
            <a:br>
              <a:rPr lang="en-US" sz="1400" kern="0" dirty="0" smtClean="0">
                <a:solidFill>
                  <a:prstClr val="black"/>
                </a:solidFill>
                <a:cs typeface="Arial" charset="0"/>
              </a:rPr>
            </a:br>
            <a:r>
              <a:rPr lang="en-US" sz="1400" kern="0" dirty="0" smtClean="0">
                <a:solidFill>
                  <a:prstClr val="black"/>
                </a:solidFill>
                <a:cs typeface="Arial" charset="0"/>
              </a:rPr>
              <a:t>transport</a:t>
            </a:r>
            <a:endParaRPr lang="en-US" sz="1400" kern="0" dirty="0" smtClean="0">
              <a:solidFill>
                <a:prstClr val="black"/>
              </a:solidFill>
              <a:cs typeface="Arial" charset="0"/>
            </a:endParaRPr>
          </a:p>
        </p:txBody>
      </p:sp>
      <p:cxnSp>
        <p:nvCxnSpPr>
          <p:cNvPr id="246" name="Straight Connector 245"/>
          <p:cNvCxnSpPr>
            <a:stCxn id="245" idx="0"/>
          </p:cNvCxnSpPr>
          <p:nvPr/>
        </p:nvCxnSpPr>
        <p:spPr>
          <a:xfrm flipH="1" flipV="1">
            <a:off x="4500927" y="2979497"/>
            <a:ext cx="217509" cy="1137136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50" name="TextBox 249"/>
          <p:cNvSpPr txBox="1"/>
          <p:nvPr/>
        </p:nvSpPr>
        <p:spPr>
          <a:xfrm>
            <a:off x="7655772" y="78354"/>
            <a:ext cx="4393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sz="2000" kern="0" dirty="0" smtClean="0">
                <a:solidFill>
                  <a:prstClr val="black"/>
                </a:solidFill>
                <a:latin typeface="+mj-lt"/>
                <a:cs typeface="Arial" charset="0"/>
              </a:rPr>
              <a:t>Network </a:t>
            </a:r>
            <a:r>
              <a:rPr lang="en-US" sz="2000" kern="0" dirty="0">
                <a:solidFill>
                  <a:prstClr val="black"/>
                </a:solidFill>
                <a:latin typeface="+mj-lt"/>
                <a:cs typeface="Arial" charset="0"/>
              </a:rPr>
              <a:t>C</a:t>
            </a:r>
            <a:r>
              <a:rPr lang="en-US" sz="2000" kern="0" dirty="0" smtClean="0">
                <a:solidFill>
                  <a:prstClr val="black"/>
                </a:solidFill>
                <a:latin typeface="+mj-lt"/>
                <a:cs typeface="Arial" charset="0"/>
              </a:rPr>
              <a:t>onfiguration </a:t>
            </a:r>
            <a:r>
              <a:rPr lang="en-US" sz="2000" kern="0" dirty="0">
                <a:solidFill>
                  <a:prstClr val="black"/>
                </a:solidFill>
                <a:latin typeface="+mj-lt"/>
                <a:cs typeface="Arial" charset="0"/>
              </a:rPr>
              <a:t>D</a:t>
            </a:r>
            <a:r>
              <a:rPr lang="en-US" sz="2000" kern="0" dirty="0" smtClean="0">
                <a:solidFill>
                  <a:prstClr val="black"/>
                </a:solidFill>
                <a:latin typeface="+mj-lt"/>
                <a:cs typeface="Arial" charset="0"/>
              </a:rPr>
              <a:t>aemon</a:t>
            </a:r>
            <a:endParaRPr lang="en-US" sz="2000" kern="0" dirty="0">
              <a:solidFill>
                <a:prstClr val="black"/>
              </a:solidFill>
              <a:latin typeface="+mj-lt"/>
              <a:cs typeface="Arial" charset="0"/>
            </a:endParaRPr>
          </a:p>
        </p:txBody>
      </p:sp>
      <p:sp>
        <p:nvSpPr>
          <p:cNvPr id="261" name="Rectangle 260"/>
          <p:cNvSpPr/>
          <p:nvPr/>
        </p:nvSpPr>
        <p:spPr>
          <a:xfrm>
            <a:off x="8964328" y="792200"/>
            <a:ext cx="2386669" cy="25680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6" name="Straight Arrow Connector 265"/>
          <p:cNvCxnSpPr/>
          <p:nvPr/>
        </p:nvCxnSpPr>
        <p:spPr>
          <a:xfrm flipV="1">
            <a:off x="8462157" y="589518"/>
            <a:ext cx="3398" cy="5885741"/>
          </a:xfrm>
          <a:prstGeom prst="straightConnector1">
            <a:avLst/>
          </a:prstGeom>
          <a:noFill/>
          <a:ln w="12700" cap="flat" cmpd="sng" algn="ctr">
            <a:solidFill>
              <a:srgbClr val="4F81BD">
                <a:shade val="95000"/>
                <a:satMod val="105000"/>
              </a:srgbClr>
            </a:solidFill>
            <a:prstDash val="lgDash"/>
            <a:headEnd type="none" w="med" len="med"/>
            <a:tailEnd type="none" w="med" len="med"/>
          </a:ln>
          <a:effectLst/>
        </p:spPr>
      </p:cxnSp>
      <p:cxnSp>
        <p:nvCxnSpPr>
          <p:cNvPr id="287" name="Straight Arrow Connector 286"/>
          <p:cNvCxnSpPr>
            <a:endCxn id="132" idx="1"/>
          </p:cNvCxnSpPr>
          <p:nvPr/>
        </p:nvCxnSpPr>
        <p:spPr>
          <a:xfrm>
            <a:off x="3988227" y="2979497"/>
            <a:ext cx="1062351" cy="1762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 w="med" len="med"/>
            <a:tailEnd type="triangle" w="lg" len="lg"/>
          </a:ln>
          <a:effectLst/>
        </p:spPr>
      </p:cxnSp>
      <p:sp>
        <p:nvSpPr>
          <p:cNvPr id="299" name="Hexagon 298"/>
          <p:cNvSpPr/>
          <p:nvPr/>
        </p:nvSpPr>
        <p:spPr>
          <a:xfrm>
            <a:off x="9499979" y="2705394"/>
            <a:ext cx="543300" cy="450819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3" name="Straight Arrow Connector 24"/>
          <p:cNvCxnSpPr>
            <a:endCxn id="299" idx="3"/>
          </p:cNvCxnSpPr>
          <p:nvPr/>
        </p:nvCxnSpPr>
        <p:spPr>
          <a:xfrm>
            <a:off x="7331326" y="2630186"/>
            <a:ext cx="2168653" cy="300618"/>
          </a:xfrm>
          <a:prstGeom prst="bentConnector3">
            <a:avLst>
              <a:gd name="adj1" fmla="val 45169"/>
            </a:avLst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 w="med" len="med"/>
            <a:tailEnd type="triangle" w="lg" len="lg"/>
          </a:ln>
          <a:effectLst/>
        </p:spPr>
      </p:cxnSp>
      <p:sp>
        <p:nvSpPr>
          <p:cNvPr id="314" name="TextBox 313"/>
          <p:cNvSpPr txBox="1"/>
          <p:nvPr/>
        </p:nvSpPr>
        <p:spPr>
          <a:xfrm>
            <a:off x="10442750" y="2545428"/>
            <a:ext cx="6464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kern="0" dirty="0" smtClean="0">
                <a:solidFill>
                  <a:prstClr val="black"/>
                </a:solidFill>
                <a:cs typeface="Arial" charset="0"/>
              </a:rPr>
              <a:t>IOCTL</a:t>
            </a:r>
            <a:endParaRPr lang="en-US" sz="1400" kern="0" dirty="0" smtClean="0">
              <a:solidFill>
                <a:prstClr val="black"/>
              </a:solidFill>
              <a:cs typeface="Arial" charset="0"/>
            </a:endParaRPr>
          </a:p>
        </p:txBody>
      </p:sp>
      <p:cxnSp>
        <p:nvCxnSpPr>
          <p:cNvPr id="315" name="Straight Connector 314"/>
          <p:cNvCxnSpPr>
            <a:stCxn id="299" idx="0"/>
            <a:endCxn id="314" idx="1"/>
          </p:cNvCxnSpPr>
          <p:nvPr/>
        </p:nvCxnSpPr>
        <p:spPr>
          <a:xfrm flipV="1">
            <a:off x="10043279" y="2699317"/>
            <a:ext cx="399471" cy="231487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322" name="Rectangle 321"/>
          <p:cNvSpPr/>
          <p:nvPr/>
        </p:nvSpPr>
        <p:spPr>
          <a:xfrm>
            <a:off x="8961951" y="3475214"/>
            <a:ext cx="2394847" cy="8681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3" name="Rectangle 322"/>
          <p:cNvSpPr/>
          <p:nvPr/>
        </p:nvSpPr>
        <p:spPr>
          <a:xfrm>
            <a:off x="8961951" y="4458366"/>
            <a:ext cx="2398541" cy="90517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4" name="Rectangle 323"/>
          <p:cNvSpPr/>
          <p:nvPr/>
        </p:nvSpPr>
        <p:spPr>
          <a:xfrm>
            <a:off x="8939748" y="3489876"/>
            <a:ext cx="14948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kern="0" dirty="0" smtClean="0">
                <a:solidFill>
                  <a:srgbClr val="4F81BD">
                    <a:lumMod val="75000"/>
                  </a:srgbClr>
                </a:solidFill>
                <a:cs typeface="Arial" charset="0"/>
              </a:rPr>
              <a:t>Firewall</a:t>
            </a:r>
            <a:endParaRPr lang="en-US" sz="1600" kern="0" dirty="0" smtClean="0">
              <a:solidFill>
                <a:srgbClr val="4F81BD">
                  <a:lumMod val="75000"/>
                </a:srgbClr>
              </a:solidFill>
              <a:cs typeface="Arial" charset="0"/>
            </a:endParaRPr>
          </a:p>
        </p:txBody>
      </p:sp>
      <p:sp>
        <p:nvSpPr>
          <p:cNvPr id="325" name="Rectangle 324"/>
          <p:cNvSpPr/>
          <p:nvPr/>
        </p:nvSpPr>
        <p:spPr>
          <a:xfrm>
            <a:off x="8973823" y="4470305"/>
            <a:ext cx="14948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kern="0" dirty="0" err="1" smtClean="0">
                <a:solidFill>
                  <a:srgbClr val="4F81BD">
                    <a:lumMod val="75000"/>
                  </a:srgbClr>
                </a:solidFill>
                <a:cs typeface="Arial" charset="0"/>
              </a:rPr>
              <a:t>libc</a:t>
            </a:r>
            <a:endParaRPr lang="en-US" sz="1600" kern="0" dirty="0" smtClean="0">
              <a:solidFill>
                <a:srgbClr val="4F81BD">
                  <a:lumMod val="75000"/>
                </a:srgbClr>
              </a:solidFill>
              <a:cs typeface="Arial" charset="0"/>
            </a:endParaRPr>
          </a:p>
        </p:txBody>
      </p:sp>
      <p:cxnSp>
        <p:nvCxnSpPr>
          <p:cNvPr id="341" name="Straight Connector 340"/>
          <p:cNvCxnSpPr>
            <a:endCxn id="209" idx="3"/>
          </p:cNvCxnSpPr>
          <p:nvPr/>
        </p:nvCxnSpPr>
        <p:spPr>
          <a:xfrm flipH="1" flipV="1">
            <a:off x="7621639" y="1201838"/>
            <a:ext cx="300494" cy="1451105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345" name="Rectangle 344"/>
          <p:cNvSpPr/>
          <p:nvPr/>
        </p:nvSpPr>
        <p:spPr>
          <a:xfrm>
            <a:off x="8973823" y="5482509"/>
            <a:ext cx="2386669" cy="89831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6" name="Rectangle 345"/>
          <p:cNvSpPr/>
          <p:nvPr/>
        </p:nvSpPr>
        <p:spPr>
          <a:xfrm>
            <a:off x="8958340" y="5489035"/>
            <a:ext cx="14948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kern="0" dirty="0" smtClean="0">
                <a:solidFill>
                  <a:srgbClr val="4F81BD">
                    <a:lumMod val="75000"/>
                  </a:srgbClr>
                </a:solidFill>
                <a:cs typeface="Arial" charset="0"/>
              </a:rPr>
              <a:t>Other daemons</a:t>
            </a:r>
            <a:endParaRPr lang="en-US" sz="1600" kern="0" dirty="0" smtClean="0">
              <a:solidFill>
                <a:srgbClr val="4F81BD">
                  <a:lumMod val="75000"/>
                </a:srgbClr>
              </a:solidFill>
              <a:cs typeface="Arial" charset="0"/>
            </a:endParaRPr>
          </a:p>
        </p:txBody>
      </p:sp>
      <p:sp>
        <p:nvSpPr>
          <p:cNvPr id="354" name="Snip Single Corner Rectangle 353"/>
          <p:cNvSpPr/>
          <p:nvPr/>
        </p:nvSpPr>
        <p:spPr>
          <a:xfrm flipH="1">
            <a:off x="9619655" y="4760270"/>
            <a:ext cx="425850" cy="442835"/>
          </a:xfrm>
          <a:prstGeom prst="snip1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6" name="TextBox 355"/>
          <p:cNvSpPr txBox="1"/>
          <p:nvPr/>
        </p:nvSpPr>
        <p:spPr>
          <a:xfrm>
            <a:off x="10403812" y="4649030"/>
            <a:ext cx="6464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kern="0" dirty="0" smtClean="0">
                <a:solidFill>
                  <a:prstClr val="black"/>
                </a:solidFill>
                <a:cs typeface="Arial" charset="0"/>
              </a:rPr>
              <a:t>Files</a:t>
            </a:r>
            <a:endParaRPr lang="en-US" sz="1400" kern="0" dirty="0" smtClean="0">
              <a:solidFill>
                <a:prstClr val="black"/>
              </a:solidFill>
              <a:cs typeface="Arial" charset="0"/>
            </a:endParaRPr>
          </a:p>
        </p:txBody>
      </p:sp>
      <p:cxnSp>
        <p:nvCxnSpPr>
          <p:cNvPr id="357" name="Straight Connector 356"/>
          <p:cNvCxnSpPr>
            <a:stCxn id="354" idx="2"/>
            <a:endCxn id="356" idx="1"/>
          </p:cNvCxnSpPr>
          <p:nvPr/>
        </p:nvCxnSpPr>
        <p:spPr>
          <a:xfrm flipV="1">
            <a:off x="10045505" y="4802919"/>
            <a:ext cx="358307" cy="178769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360" name="Straight Arrow Connector 24"/>
          <p:cNvCxnSpPr>
            <a:endCxn id="354" idx="0"/>
          </p:cNvCxnSpPr>
          <p:nvPr/>
        </p:nvCxnSpPr>
        <p:spPr>
          <a:xfrm>
            <a:off x="7331326" y="3532389"/>
            <a:ext cx="2288329" cy="1449299"/>
          </a:xfrm>
          <a:prstGeom prst="bentConnector3">
            <a:avLst>
              <a:gd name="adj1" fmla="val 34599"/>
            </a:avLst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 w="med" len="med"/>
            <a:tailEnd type="triangle" w="lg" len="lg"/>
          </a:ln>
          <a:effectLst/>
        </p:spPr>
      </p:cxnSp>
      <p:sp>
        <p:nvSpPr>
          <p:cNvPr id="373" name="Isosceles Triangle 372"/>
          <p:cNvSpPr/>
          <p:nvPr/>
        </p:nvSpPr>
        <p:spPr>
          <a:xfrm>
            <a:off x="9604700" y="3763291"/>
            <a:ext cx="438150" cy="41605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6" name="TextBox 375"/>
          <p:cNvSpPr txBox="1"/>
          <p:nvPr/>
        </p:nvSpPr>
        <p:spPr>
          <a:xfrm>
            <a:off x="10445236" y="3620569"/>
            <a:ext cx="4281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kern="0" dirty="0" smtClean="0">
                <a:solidFill>
                  <a:prstClr val="black"/>
                </a:solidFill>
                <a:cs typeface="Arial" charset="0"/>
              </a:rPr>
              <a:t>CLI</a:t>
            </a:r>
            <a:endParaRPr lang="en-US" sz="1400" kern="0" dirty="0" smtClean="0">
              <a:solidFill>
                <a:prstClr val="black"/>
              </a:solidFill>
              <a:cs typeface="Arial" charset="0"/>
            </a:endParaRPr>
          </a:p>
        </p:txBody>
      </p:sp>
      <p:cxnSp>
        <p:nvCxnSpPr>
          <p:cNvPr id="377" name="Straight Connector 376"/>
          <p:cNvCxnSpPr>
            <a:stCxn id="373" idx="5"/>
            <a:endCxn id="376" idx="1"/>
          </p:cNvCxnSpPr>
          <p:nvPr/>
        </p:nvCxnSpPr>
        <p:spPr>
          <a:xfrm flipV="1">
            <a:off x="9933313" y="3774458"/>
            <a:ext cx="511923" cy="19686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396" name="Isosceles Triangle 395"/>
          <p:cNvSpPr/>
          <p:nvPr/>
        </p:nvSpPr>
        <p:spPr>
          <a:xfrm>
            <a:off x="9664352" y="5813653"/>
            <a:ext cx="438150" cy="41605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7" name="TextBox 396"/>
          <p:cNvSpPr txBox="1"/>
          <p:nvPr/>
        </p:nvSpPr>
        <p:spPr>
          <a:xfrm>
            <a:off x="10504888" y="5670931"/>
            <a:ext cx="4281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kern="0" dirty="0" smtClean="0">
                <a:solidFill>
                  <a:prstClr val="black"/>
                </a:solidFill>
                <a:cs typeface="Arial" charset="0"/>
              </a:rPr>
              <a:t>CLI</a:t>
            </a:r>
            <a:endParaRPr lang="en-US" sz="1400" kern="0" dirty="0" smtClean="0">
              <a:solidFill>
                <a:prstClr val="black"/>
              </a:solidFill>
              <a:cs typeface="Arial" charset="0"/>
            </a:endParaRPr>
          </a:p>
        </p:txBody>
      </p:sp>
      <p:cxnSp>
        <p:nvCxnSpPr>
          <p:cNvPr id="398" name="Straight Connector 397"/>
          <p:cNvCxnSpPr>
            <a:stCxn id="396" idx="5"/>
            <a:endCxn id="397" idx="1"/>
          </p:cNvCxnSpPr>
          <p:nvPr/>
        </p:nvCxnSpPr>
        <p:spPr>
          <a:xfrm flipV="1">
            <a:off x="9992965" y="5824820"/>
            <a:ext cx="511923" cy="19686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399" name="Straight Arrow Connector 24"/>
          <p:cNvCxnSpPr>
            <a:stCxn id="403" idx="3"/>
            <a:endCxn id="396" idx="1"/>
          </p:cNvCxnSpPr>
          <p:nvPr/>
        </p:nvCxnSpPr>
        <p:spPr>
          <a:xfrm>
            <a:off x="7326437" y="3783162"/>
            <a:ext cx="2447453" cy="2238518"/>
          </a:xfrm>
          <a:prstGeom prst="bentConnector3">
            <a:avLst>
              <a:gd name="adj1" fmla="val 23925"/>
            </a:avLst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 w="med" len="med"/>
            <a:tailEnd type="triangle" w="lg" len="lg"/>
          </a:ln>
          <a:effectLst/>
        </p:spPr>
      </p:cxnSp>
      <p:cxnSp>
        <p:nvCxnSpPr>
          <p:cNvPr id="413" name="Straight Arrow Connector 24"/>
          <p:cNvCxnSpPr>
            <a:endCxn id="373" idx="1"/>
          </p:cNvCxnSpPr>
          <p:nvPr/>
        </p:nvCxnSpPr>
        <p:spPr>
          <a:xfrm>
            <a:off x="7308109" y="3290122"/>
            <a:ext cx="2406129" cy="681196"/>
          </a:xfrm>
          <a:prstGeom prst="bentConnector3">
            <a:avLst>
              <a:gd name="adj1" fmla="val 41687"/>
            </a:avLst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 w="med" len="med"/>
            <a:tailEnd type="triangle" w="lg" len="lg"/>
          </a:ln>
          <a:effectLst/>
        </p:spPr>
      </p:cxnSp>
      <p:cxnSp>
        <p:nvCxnSpPr>
          <p:cNvPr id="463" name="Straight Arrow Connector 462"/>
          <p:cNvCxnSpPr>
            <a:endCxn id="132" idx="0"/>
          </p:cNvCxnSpPr>
          <p:nvPr/>
        </p:nvCxnSpPr>
        <p:spPr>
          <a:xfrm flipH="1">
            <a:off x="6187529" y="737520"/>
            <a:ext cx="712" cy="1173307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 w="med" len="med"/>
            <a:tailEnd type="triangle" w="lg" len="lg"/>
          </a:ln>
          <a:effectLst/>
        </p:spPr>
      </p:cxnSp>
      <p:sp>
        <p:nvSpPr>
          <p:cNvPr id="467" name="TextBox 466"/>
          <p:cNvSpPr txBox="1"/>
          <p:nvPr/>
        </p:nvSpPr>
        <p:spPr>
          <a:xfrm>
            <a:off x="5180835" y="364280"/>
            <a:ext cx="2018933" cy="338554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600" b="1" kern="0" dirty="0" smtClean="0">
                <a:solidFill>
                  <a:prstClr val="black"/>
                </a:solidFill>
                <a:cs typeface="Arial" charset="0"/>
              </a:rPr>
              <a:t>From HA subsystem</a:t>
            </a:r>
            <a:endParaRPr lang="en-US" sz="1600" b="1" kern="0" dirty="0" smtClean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45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>
            <a:endCxn id="9" idx="1"/>
          </p:cNvCxnSpPr>
          <p:nvPr/>
        </p:nvCxnSpPr>
        <p:spPr>
          <a:xfrm flipV="1">
            <a:off x="3840479" y="4277277"/>
            <a:ext cx="1929385" cy="3625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Daemon Features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3"/>
            <a:ext cx="10515600" cy="4622801"/>
          </a:xfrm>
        </p:spPr>
        <p:txBody>
          <a:bodyPr>
            <a:normAutofit/>
          </a:bodyPr>
          <a:lstStyle/>
          <a:p>
            <a:r>
              <a:rPr lang="en-US" dirty="0" smtClean="0"/>
              <a:t>Starts before the applications</a:t>
            </a:r>
          </a:p>
          <a:p>
            <a:r>
              <a:rPr lang="en-US" dirty="0" smtClean="0"/>
              <a:t>Domain-defined API</a:t>
            </a:r>
          </a:p>
          <a:p>
            <a:r>
              <a:rPr lang="en-US" dirty="0" smtClean="0"/>
              <a:t>TCP/IP control transport</a:t>
            </a:r>
          </a:p>
          <a:p>
            <a:r>
              <a:rPr lang="en-US" dirty="0" smtClean="0"/>
              <a:t>Internal library of </a:t>
            </a:r>
            <a:r>
              <a:rPr lang="en-US" dirty="0" smtClean="0"/>
              <a:t>scenarios</a:t>
            </a:r>
          </a:p>
          <a:p>
            <a:r>
              <a:rPr lang="en-US" dirty="0" smtClean="0"/>
              <a:t>Tr</a:t>
            </a:r>
            <a:r>
              <a:rPr lang="en-US" dirty="0" smtClean="0"/>
              <a:t>ansaction support</a:t>
            </a:r>
            <a:endParaRPr lang="en-US" dirty="0" smtClean="0"/>
          </a:p>
          <a:p>
            <a:r>
              <a:rPr lang="en-US" dirty="0" smtClean="0"/>
              <a:t>Persistent storage</a:t>
            </a:r>
          </a:p>
          <a:p>
            <a:r>
              <a:rPr lang="en-US" dirty="0" smtClean="0"/>
              <a:t>Supports all system binary APIs</a:t>
            </a:r>
          </a:p>
          <a:p>
            <a:r>
              <a:rPr lang="en-US" dirty="0" smtClean="0"/>
              <a:t>Configures </a:t>
            </a:r>
            <a:r>
              <a:rPr lang="en-US" dirty="0" err="1" smtClean="0"/>
              <a:t>libc</a:t>
            </a:r>
            <a:r>
              <a:rPr lang="en-US" dirty="0" smtClean="0"/>
              <a:t> </a:t>
            </a:r>
            <a:r>
              <a:rPr lang="en-US" dirty="0" smtClean="0"/>
              <a:t>and firewall</a:t>
            </a:r>
            <a:endParaRPr lang="en-US" dirty="0" smtClean="0"/>
          </a:p>
          <a:p>
            <a:r>
              <a:rPr lang="en-US" dirty="0" smtClean="0"/>
              <a:t>Talks to other daemons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55B2-8FE8-4591-9E7B-7ECE853CE939}" type="slidenum">
              <a:rPr lang="ru-RU" smtClean="0"/>
              <a:t>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LinuxPiter'2015 "Application configures network..." Vasiliy Tolstoy, EMC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769864" y="4092611"/>
            <a:ext cx="2136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Can be suppressed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00498" y="2314844"/>
            <a:ext cx="2112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Not necessarily so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13" name="Straight Connector 12"/>
          <p:cNvCxnSpPr>
            <a:endCxn id="12" idx="1"/>
          </p:cNvCxnSpPr>
          <p:nvPr/>
        </p:nvCxnSpPr>
        <p:spPr>
          <a:xfrm flipV="1">
            <a:off x="4745736" y="2499510"/>
            <a:ext cx="754762" cy="55137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4"/>
          <p:cNvSpPr txBox="1">
            <a:spLocks/>
          </p:cNvSpPr>
          <p:nvPr/>
        </p:nvSpPr>
        <p:spPr>
          <a:xfrm>
            <a:off x="8367522" y="1089292"/>
            <a:ext cx="3447288" cy="38301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Typical speed</a:t>
            </a:r>
          </a:p>
          <a:p>
            <a:pPr marL="0" indent="0">
              <a:buNone/>
            </a:pPr>
            <a:endParaRPr lang="en-US" sz="1200" b="1" dirty="0" smtClean="0"/>
          </a:p>
          <a:p>
            <a:pPr marL="0" indent="0">
              <a:buNone/>
            </a:pPr>
            <a:r>
              <a:rPr lang="en-US" dirty="0" smtClean="0"/>
              <a:t>Atomic </a:t>
            </a:r>
            <a:r>
              <a:rPr lang="en-US" dirty="0" err="1" smtClean="0"/>
              <a:t>Lunix</a:t>
            </a:r>
            <a:r>
              <a:rPr lang="en-US" dirty="0"/>
              <a:t>:</a:t>
            </a:r>
            <a:endParaRPr lang="en-US" dirty="0" smtClean="0"/>
          </a:p>
          <a:p>
            <a:pPr marL="447675"/>
            <a:r>
              <a:rPr lang="en-US" dirty="0" smtClean="0"/>
              <a:t>IP: &lt; 50uS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Full-scale daemon:</a:t>
            </a:r>
          </a:p>
          <a:p>
            <a:pPr marL="447675"/>
            <a:r>
              <a:rPr lang="ru-RU" dirty="0" smtClean="0"/>
              <a:t>1</a:t>
            </a:r>
            <a:r>
              <a:rPr lang="en-US" baseline="30000" dirty="0" err="1" smtClean="0"/>
              <a:t>st</a:t>
            </a:r>
            <a:r>
              <a:rPr lang="en-US" dirty="0" smtClean="0"/>
              <a:t> IP: &lt; 20 </a:t>
            </a:r>
            <a:r>
              <a:rPr lang="en-US" dirty="0" err="1" smtClean="0"/>
              <a:t>mS</a:t>
            </a:r>
            <a:endParaRPr lang="en-US" dirty="0" smtClean="0"/>
          </a:p>
          <a:p>
            <a:pPr marL="447675"/>
            <a:r>
              <a:rPr lang="en-US" dirty="0" smtClean="0"/>
              <a:t>1001</a:t>
            </a:r>
            <a:r>
              <a:rPr lang="en-US" baseline="30000" dirty="0" smtClean="0"/>
              <a:t>st</a:t>
            </a:r>
            <a:r>
              <a:rPr lang="en-US" dirty="0" smtClean="0"/>
              <a:t> IP: &lt; 200 </a:t>
            </a:r>
            <a:r>
              <a:rPr lang="en-US" dirty="0" err="1" smtClean="0"/>
              <a:t>mS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8107681" y="5815819"/>
            <a:ext cx="2855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We plan to make it better!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21" name="Straight Connector 20"/>
          <p:cNvCxnSpPr>
            <a:stCxn id="20" idx="0"/>
          </p:cNvCxnSpPr>
          <p:nvPr/>
        </p:nvCxnSpPr>
        <p:spPr>
          <a:xfrm flipV="1">
            <a:off x="9535669" y="4639817"/>
            <a:ext cx="1363979" cy="117600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6985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7" grpId="0" animBg="1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idx="4294967295"/>
          </p:nvPr>
        </p:nvSpPr>
        <p:spPr>
          <a:xfrm>
            <a:off x="0" y="2419349"/>
            <a:ext cx="12192000" cy="1438275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Thank you</a:t>
            </a:r>
            <a:r>
              <a:rPr lang="ru-RU" sz="8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!</a:t>
            </a:r>
            <a:endParaRPr lang="ru-RU" sz="8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225306" y="6176963"/>
            <a:ext cx="1966694" cy="681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05600" y="5033394"/>
            <a:ext cx="5333999" cy="1629344"/>
          </a:xfrm>
        </p:spPr>
        <p:txBody>
          <a:bodyPr>
            <a:noAutofit/>
          </a:bodyPr>
          <a:lstStyle/>
          <a:p>
            <a:pPr marL="0" indent="0" algn="r">
              <a:spcBef>
                <a:spcPts val="400"/>
              </a:spcBef>
              <a:buNone/>
            </a:pPr>
            <a:r>
              <a:rPr lang="en-US" sz="2400" b="1" dirty="0" smtClean="0">
                <a:latin typeface="+mj-lt"/>
              </a:rPr>
              <a:t>Vasiliy Tolstoy</a:t>
            </a:r>
            <a:endParaRPr lang="en-US" sz="2400" b="1" i="1" dirty="0">
              <a:latin typeface="+mj-lt"/>
            </a:endParaRPr>
          </a:p>
          <a:p>
            <a:pPr marL="0" indent="0" algn="r">
              <a:spcBef>
                <a:spcPts val="400"/>
              </a:spcBef>
              <a:buNone/>
            </a:pPr>
            <a:r>
              <a:rPr lang="en-US" sz="2400" dirty="0" smtClean="0">
                <a:latin typeface="+mj-lt"/>
              </a:rPr>
              <a:t>EMC Russia Center of Excellence</a:t>
            </a:r>
            <a:r>
              <a:rPr lang="en-US" sz="2400" dirty="0">
                <a:latin typeface="+mj-lt"/>
              </a:rPr>
              <a:t/>
            </a:r>
            <a:br>
              <a:rPr lang="en-US" sz="2400" dirty="0">
                <a:latin typeface="+mj-lt"/>
              </a:rPr>
            </a:br>
            <a:r>
              <a:rPr lang="en-US" sz="2400" dirty="0" smtClean="0">
                <a:latin typeface="+mj-lt"/>
              </a:rPr>
              <a:t>Saint Petersburg, Russia</a:t>
            </a:r>
            <a:endParaRPr lang="en-US" sz="2400" dirty="0">
              <a:latin typeface="+mj-lt"/>
            </a:endParaRPr>
          </a:p>
          <a:p>
            <a:pPr marL="0" indent="0" algn="r">
              <a:spcBef>
                <a:spcPts val="400"/>
              </a:spcBef>
              <a:buNone/>
            </a:pPr>
            <a:r>
              <a:rPr lang="en-US" sz="2400" u="sng" dirty="0">
                <a:latin typeface="+mj-lt"/>
                <a:hlinkClick r:id="rId3"/>
              </a:rPr>
              <a:t>tolstv@emc.com</a:t>
            </a:r>
            <a:endParaRPr lang="ru-RU" sz="2400" dirty="0">
              <a:latin typeface="+mj-lt"/>
            </a:endParaRPr>
          </a:p>
          <a:p>
            <a:endParaRPr lang="ru-RU" sz="2400" dirty="0">
              <a:latin typeface="+mj-l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90" y="5848066"/>
            <a:ext cx="1939782" cy="6828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72" y="428907"/>
            <a:ext cx="1302217" cy="1442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59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/>
          <p:cNvGrpSpPr/>
          <p:nvPr/>
        </p:nvGrpSpPr>
        <p:grpSpPr>
          <a:xfrm>
            <a:off x="1890088" y="3689924"/>
            <a:ext cx="2662862" cy="2208775"/>
            <a:chOff x="1890088" y="3689924"/>
            <a:chExt cx="2662862" cy="2208775"/>
          </a:xfrm>
        </p:grpSpPr>
        <p:sp>
          <p:nvSpPr>
            <p:cNvPr id="6" name="Rectangle 5"/>
            <p:cNvSpPr/>
            <p:nvPr/>
          </p:nvSpPr>
          <p:spPr>
            <a:xfrm>
              <a:off x="1890088" y="3689924"/>
              <a:ext cx="2662862" cy="2208775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600" kern="0" dirty="0" smtClean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099638" y="4819649"/>
              <a:ext cx="1129337" cy="847725"/>
            </a:xfrm>
            <a:prstGeom prst="rect">
              <a:avLst/>
            </a:prstGeom>
            <a:solidFill>
              <a:srgbClr val="F9B233"/>
            </a:solidFill>
            <a:ln w="19050" cap="flat" cmpd="sng" algn="ctr">
              <a:solidFill>
                <a:schemeClr val="accent2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600" kern="0" dirty="0" smtClean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2" name="Oval 1"/>
            <p:cNvSpPr/>
            <p:nvPr/>
          </p:nvSpPr>
          <p:spPr>
            <a:xfrm>
              <a:off x="3648075" y="3838574"/>
              <a:ext cx="733425" cy="7334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vs. System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19327"/>
          </a:xfrm>
        </p:spPr>
        <p:txBody>
          <a:bodyPr/>
          <a:lstStyle/>
          <a:p>
            <a:r>
              <a:rPr lang="en-US" dirty="0" smtClean="0"/>
              <a:t>Application: agnostic</a:t>
            </a:r>
          </a:p>
          <a:p>
            <a:r>
              <a:rPr lang="en-US" dirty="0" smtClean="0"/>
              <a:t>System: takes everything under control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55B2-8FE8-4591-9E7B-7ECE853CE939}" type="slidenum">
              <a:rPr lang="ru-RU" smtClean="0"/>
              <a:t>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LinuxPiter'2015 "Application configures network..." Vasiliy Tolstoy, EMC</a:t>
            </a:r>
            <a:endParaRPr lang="ru-RU" dirty="0"/>
          </a:p>
        </p:txBody>
      </p:sp>
      <p:sp>
        <p:nvSpPr>
          <p:cNvPr id="11" name="Rectangle 10"/>
          <p:cNvSpPr/>
          <p:nvPr/>
        </p:nvSpPr>
        <p:spPr>
          <a:xfrm>
            <a:off x="7237041" y="3567109"/>
            <a:ext cx="2914650" cy="24384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600" kern="0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09775" y="4733924"/>
            <a:ext cx="1304925" cy="1000126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600" kern="0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98391" y="3643697"/>
            <a:ext cx="18534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Network </a:t>
            </a:r>
            <a:r>
              <a:rPr lang="en-US" sz="1400" dirty="0" err="1" smtClean="0"/>
              <a:t>config</a:t>
            </a:r>
            <a:endParaRPr lang="ru-RU" sz="1400" dirty="0"/>
          </a:p>
        </p:txBody>
      </p:sp>
      <p:cxnSp>
        <p:nvCxnSpPr>
          <p:cNvPr id="23" name="Straight Connector 22"/>
          <p:cNvCxnSpPr>
            <a:endCxn id="22" idx="1"/>
          </p:cNvCxnSpPr>
          <p:nvPr/>
        </p:nvCxnSpPr>
        <p:spPr>
          <a:xfrm flipV="1">
            <a:off x="4381500" y="3797586"/>
            <a:ext cx="516891" cy="30253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90454" y="4416977"/>
            <a:ext cx="1340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Application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30" name="Straight Connector 29"/>
          <p:cNvCxnSpPr>
            <a:stCxn id="13" idx="1"/>
            <a:endCxn id="29" idx="3"/>
          </p:cNvCxnSpPr>
          <p:nvPr/>
        </p:nvCxnSpPr>
        <p:spPr>
          <a:xfrm flipH="1" flipV="1">
            <a:off x="1530592" y="4601643"/>
            <a:ext cx="479183" cy="63234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0946018" y="3187265"/>
            <a:ext cx="1186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System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35" name="Straight Connector 34"/>
          <p:cNvCxnSpPr>
            <a:endCxn id="34" idx="1"/>
          </p:cNvCxnSpPr>
          <p:nvPr/>
        </p:nvCxnSpPr>
        <p:spPr>
          <a:xfrm flipV="1">
            <a:off x="10151691" y="3371931"/>
            <a:ext cx="794327" cy="72283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254760" y="6200774"/>
            <a:ext cx="18534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Application</a:t>
            </a:r>
            <a:endParaRPr lang="ru-RU" sz="1400" dirty="0"/>
          </a:p>
        </p:txBody>
      </p:sp>
      <p:cxnSp>
        <p:nvCxnSpPr>
          <p:cNvPr id="41" name="Straight Connector 40"/>
          <p:cNvCxnSpPr>
            <a:endCxn id="40" idx="1"/>
          </p:cNvCxnSpPr>
          <p:nvPr/>
        </p:nvCxnSpPr>
        <p:spPr>
          <a:xfrm>
            <a:off x="2926080" y="5657108"/>
            <a:ext cx="328680" cy="69755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5114925" y="3685159"/>
            <a:ext cx="6765985" cy="2551675"/>
            <a:chOff x="5114925" y="3685159"/>
            <a:chExt cx="6765985" cy="2551675"/>
          </a:xfrm>
        </p:grpSpPr>
        <p:sp>
          <p:nvSpPr>
            <p:cNvPr id="9" name="Rectangle 8"/>
            <p:cNvSpPr/>
            <p:nvPr/>
          </p:nvSpPr>
          <p:spPr>
            <a:xfrm>
              <a:off x="7364618" y="3685159"/>
              <a:ext cx="2662862" cy="2208775"/>
            </a:xfrm>
            <a:prstGeom prst="rect">
              <a:avLst/>
            </a:prstGeom>
            <a:solidFill>
              <a:srgbClr val="F9B233">
                <a:alpha val="27000"/>
              </a:srgbClr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600" kern="0" dirty="0" smtClean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565029" y="4391021"/>
              <a:ext cx="1129337" cy="847725"/>
            </a:xfrm>
            <a:prstGeom prst="rect">
              <a:avLst/>
            </a:prstGeom>
            <a:solidFill>
              <a:srgbClr val="F9B233"/>
            </a:solidFill>
            <a:ln w="19050" cap="flat" cmpd="sng" algn="ctr">
              <a:solidFill>
                <a:schemeClr val="accent2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600" kern="0" dirty="0" smtClean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9151759" y="3833808"/>
              <a:ext cx="733425" cy="733425"/>
            </a:xfrm>
            <a:prstGeom prst="ellipse">
              <a:avLst/>
            </a:prstGeom>
            <a:solidFill>
              <a:srgbClr val="F9B23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717429" y="4543421"/>
              <a:ext cx="1129337" cy="847725"/>
            </a:xfrm>
            <a:prstGeom prst="rect">
              <a:avLst/>
            </a:prstGeom>
            <a:solidFill>
              <a:srgbClr val="F9B233"/>
            </a:solidFill>
            <a:ln w="19050" cap="flat" cmpd="sng" algn="ctr">
              <a:solidFill>
                <a:schemeClr val="accent2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600" kern="0" dirty="0" smtClean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869829" y="4695821"/>
              <a:ext cx="1129337" cy="847725"/>
            </a:xfrm>
            <a:prstGeom prst="rect">
              <a:avLst/>
            </a:prstGeom>
            <a:solidFill>
              <a:srgbClr val="F9B233"/>
            </a:solidFill>
            <a:ln w="19050" cap="flat" cmpd="sng" algn="ctr">
              <a:solidFill>
                <a:schemeClr val="accent2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600" kern="0" dirty="0" smtClean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022229" y="4848221"/>
              <a:ext cx="1129337" cy="847725"/>
            </a:xfrm>
            <a:prstGeom prst="rect">
              <a:avLst/>
            </a:prstGeom>
            <a:solidFill>
              <a:srgbClr val="F9B233"/>
            </a:solidFill>
            <a:ln w="19050" cap="flat" cmpd="sng" algn="ctr">
              <a:solidFill>
                <a:schemeClr val="accent2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600" kern="0" dirty="0" smtClean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114925" y="5929057"/>
              <a:ext cx="18534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/>
                <a:t>Applications</a:t>
              </a:r>
              <a:endParaRPr lang="ru-RU" sz="1400" dirty="0"/>
            </a:p>
          </p:txBody>
        </p:sp>
        <p:cxnSp>
          <p:nvCxnSpPr>
            <p:cNvPr id="45" name="Straight Connector 44"/>
            <p:cNvCxnSpPr>
              <a:endCxn id="44" idx="3"/>
            </p:cNvCxnSpPr>
            <p:nvPr/>
          </p:nvCxnSpPr>
          <p:spPr>
            <a:xfrm flipH="1">
              <a:off x="6968355" y="5273869"/>
              <a:ext cx="777263" cy="809077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10504502" y="4553306"/>
              <a:ext cx="13764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Network </a:t>
              </a:r>
              <a:r>
                <a:rPr lang="en-US" sz="1400" dirty="0" err="1" smtClean="0"/>
                <a:t>config</a:t>
              </a:r>
              <a:endParaRPr lang="ru-RU" sz="1400" dirty="0"/>
            </a:p>
          </p:txBody>
        </p:sp>
        <p:cxnSp>
          <p:nvCxnSpPr>
            <p:cNvPr id="52" name="Straight Connector 51"/>
            <p:cNvCxnSpPr>
              <a:endCxn id="49" idx="1"/>
            </p:cNvCxnSpPr>
            <p:nvPr/>
          </p:nvCxnSpPr>
          <p:spPr>
            <a:xfrm>
              <a:off x="9885184" y="4304448"/>
              <a:ext cx="619318" cy="402747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/>
          <p:cNvSpPr txBox="1"/>
          <p:nvPr/>
        </p:nvSpPr>
        <p:spPr>
          <a:xfrm>
            <a:off x="710538" y="3197668"/>
            <a:ext cx="10596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Linux</a:t>
            </a:r>
            <a:endParaRPr lang="ru-RU" sz="1400" dirty="0"/>
          </a:p>
        </p:txBody>
      </p:sp>
      <p:cxnSp>
        <p:nvCxnSpPr>
          <p:cNvPr id="59" name="Straight Connector 58"/>
          <p:cNvCxnSpPr>
            <a:endCxn id="58" idx="3"/>
          </p:cNvCxnSpPr>
          <p:nvPr/>
        </p:nvCxnSpPr>
        <p:spPr>
          <a:xfrm flipH="1" flipV="1">
            <a:off x="1770183" y="3351557"/>
            <a:ext cx="442665" cy="33360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930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29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Application Bother?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ccess to net </a:t>
            </a:r>
            <a:r>
              <a:rPr lang="en-US" dirty="0" err="1" smtClean="0"/>
              <a:t>config</a:t>
            </a:r>
            <a:r>
              <a:rPr lang="en-US" dirty="0" smtClean="0"/>
              <a:t> == access to blow it all up</a:t>
            </a:r>
          </a:p>
          <a:p>
            <a:pPr lvl="1"/>
            <a:r>
              <a:rPr lang="en-US" dirty="0" smtClean="0"/>
              <a:t>Inconsistency guaranteed</a:t>
            </a:r>
          </a:p>
          <a:p>
            <a:r>
              <a:rPr lang="en-US" dirty="0" smtClean="0"/>
              <a:t>User </a:t>
            </a:r>
            <a:r>
              <a:rPr lang="en-US" dirty="0" err="1" smtClean="0"/>
              <a:t>eXperience</a:t>
            </a:r>
            <a:endParaRPr lang="en-US" dirty="0" smtClean="0"/>
          </a:p>
          <a:p>
            <a:pPr lvl="1"/>
            <a:r>
              <a:rPr lang="en-US" dirty="0" smtClean="0"/>
              <a:t>Nobody likes </a:t>
            </a:r>
            <a:r>
              <a:rPr lang="en-US" b="1" dirty="0" err="1" smtClean="0"/>
              <a:t>ip</a:t>
            </a:r>
            <a:r>
              <a:rPr lang="en-US" b="1" dirty="0" smtClean="0"/>
              <a:t>(8)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erm system does not match user’s one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55B2-8FE8-4591-9E7B-7ECE853CE939}" type="slidenum">
              <a:rPr lang="ru-RU" smtClean="0"/>
              <a:t>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LinuxPiter'2015 "Application configures network..." Vasiliy Tolstoy, EMC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40418" y="3080602"/>
            <a:ext cx="2297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</a:t>
            </a:r>
            <a:r>
              <a:rPr lang="en-US" b="1" dirty="0" smtClean="0">
                <a:solidFill>
                  <a:srgbClr val="FF0000"/>
                </a:solidFill>
              </a:rPr>
              <a:t>ed eyes/moose sweaters excluded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>
            <a:endCxn id="6" idx="1"/>
          </p:cNvCxnSpPr>
          <p:nvPr/>
        </p:nvCxnSpPr>
        <p:spPr>
          <a:xfrm flipV="1">
            <a:off x="4005072" y="3403768"/>
            <a:ext cx="1035346" cy="33748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128602" y="5323499"/>
            <a:ext cx="2297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Wait </a:t>
            </a:r>
            <a:r>
              <a:rPr lang="en-US" b="1" dirty="0">
                <a:solidFill>
                  <a:srgbClr val="FF0000"/>
                </a:solidFill>
              </a:rPr>
              <a:t>f</a:t>
            </a:r>
            <a:r>
              <a:rPr lang="en-US" b="1" dirty="0" smtClean="0">
                <a:solidFill>
                  <a:srgbClr val="FF0000"/>
                </a:solidFill>
              </a:rPr>
              <a:t>or two slides!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14" name="Straight Connector 13"/>
          <p:cNvCxnSpPr>
            <a:endCxn id="13" idx="0"/>
          </p:cNvCxnSpPr>
          <p:nvPr/>
        </p:nvCxnSpPr>
        <p:spPr>
          <a:xfrm>
            <a:off x="2313432" y="4343400"/>
            <a:ext cx="1964112" cy="98009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3111" y="3557588"/>
            <a:ext cx="3886200" cy="2619375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9257623" y="1825625"/>
            <a:ext cx="2297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Typical modern GUI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24" name="Straight Connector 23"/>
          <p:cNvCxnSpPr>
            <a:endCxn id="23" idx="2"/>
          </p:cNvCxnSpPr>
          <p:nvPr/>
        </p:nvCxnSpPr>
        <p:spPr>
          <a:xfrm flipV="1">
            <a:off x="9774936" y="2194957"/>
            <a:ext cx="631629" cy="122769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94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Persistence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Kernel</a:t>
            </a:r>
          </a:p>
          <a:p>
            <a:pPr lvl="1">
              <a:lnSpc>
                <a:spcPct val="100000"/>
              </a:lnSpc>
            </a:pPr>
            <a:r>
              <a:rPr lang="en-US" dirty="0" err="1" smtClean="0"/>
              <a:t>netlink</a:t>
            </a:r>
            <a:endParaRPr lang="en-US" dirty="0" smtClean="0"/>
          </a:p>
          <a:p>
            <a:pPr lvl="1">
              <a:lnSpc>
                <a:spcPct val="100000"/>
              </a:lnSpc>
            </a:pPr>
            <a:r>
              <a:rPr lang="en-US" dirty="0"/>
              <a:t>/proc</a:t>
            </a:r>
            <a:endParaRPr lang="en-US" dirty="0" smtClean="0"/>
          </a:p>
          <a:p>
            <a:pPr lvl="1">
              <a:lnSpc>
                <a:spcPct val="100000"/>
              </a:lnSpc>
            </a:pPr>
            <a:r>
              <a:rPr lang="en-US" dirty="0" smtClean="0"/>
              <a:t>IOCTL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System V startup </a:t>
            </a:r>
            <a:r>
              <a:rPr lang="en-US" dirty="0" err="1" smtClean="0"/>
              <a:t>config</a:t>
            </a:r>
            <a:r>
              <a:rPr lang="en-US" dirty="0" smtClean="0"/>
              <a:t> files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smtClean="0"/>
              <a:t>Firewall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batch </a:t>
            </a:r>
            <a:r>
              <a:rPr lang="en-US" dirty="0" err="1"/>
              <a:t>config</a:t>
            </a:r>
            <a:r>
              <a:rPr lang="en-US" dirty="0"/>
              <a:t> </a:t>
            </a:r>
            <a:r>
              <a:rPr lang="en-US" dirty="0" smtClean="0"/>
              <a:t>load / </a:t>
            </a:r>
            <a:r>
              <a:rPr lang="en-US" dirty="0" err="1" smtClean="0"/>
              <a:t>config</a:t>
            </a:r>
            <a:r>
              <a:rPr lang="en-US" dirty="0" smtClean="0"/>
              <a:t> </a:t>
            </a:r>
            <a:r>
              <a:rPr lang="en-US" dirty="0"/>
              <a:t>dump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libc</a:t>
            </a:r>
            <a:r>
              <a:rPr lang="en-US" dirty="0" smtClean="0"/>
              <a:t> (resolving)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direct </a:t>
            </a:r>
            <a:r>
              <a:rPr lang="en-US" dirty="0"/>
              <a:t>disk file </a:t>
            </a:r>
            <a:r>
              <a:rPr lang="en-US" dirty="0" err="1"/>
              <a:t>config</a:t>
            </a:r>
            <a:endParaRPr lang="en-US" dirty="0"/>
          </a:p>
          <a:p>
            <a:pPr>
              <a:lnSpc>
                <a:spcPct val="100000"/>
              </a:lnSpc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55B2-8FE8-4591-9E7B-7ECE853CE939}" type="slidenum">
              <a:rPr lang="ru-RU" smtClean="0"/>
              <a:t>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LinuxPiter'2015 "Application configures network..." Vasiliy Tolstoy, EMC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3213683" y="2684368"/>
            <a:ext cx="1602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</a:t>
            </a:r>
            <a:r>
              <a:rPr lang="en-US" b="1" dirty="0" smtClean="0">
                <a:solidFill>
                  <a:srgbClr val="FF0000"/>
                </a:solidFill>
              </a:rPr>
              <a:t>o persistence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Left Brace 2"/>
          <p:cNvSpPr/>
          <p:nvPr/>
        </p:nvSpPr>
        <p:spPr>
          <a:xfrm flipH="1">
            <a:off x="2684477" y="2306972"/>
            <a:ext cx="285226" cy="1107347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366234" y="5390822"/>
            <a:ext cx="2297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b="1" dirty="0" smtClean="0">
                <a:solidFill>
                  <a:srgbClr val="FF0000"/>
                </a:solidFill>
              </a:rPr>
              <a:t>ersistent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(as far root FS is)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10" name="Straight Connector 9"/>
          <p:cNvCxnSpPr>
            <a:endCxn id="9" idx="1"/>
          </p:cNvCxnSpPr>
          <p:nvPr/>
        </p:nvCxnSpPr>
        <p:spPr>
          <a:xfrm flipV="1">
            <a:off x="4429387" y="5713988"/>
            <a:ext cx="2936847" cy="9958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9" idx="1"/>
          </p:cNvCxnSpPr>
          <p:nvPr/>
        </p:nvCxnSpPr>
        <p:spPr>
          <a:xfrm>
            <a:off x="5209563" y="3885535"/>
            <a:ext cx="2156671" cy="182845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9" idx="1"/>
          </p:cNvCxnSpPr>
          <p:nvPr/>
        </p:nvCxnSpPr>
        <p:spPr>
          <a:xfrm>
            <a:off x="5627089" y="4937842"/>
            <a:ext cx="1739145" cy="77614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953463" y="2549644"/>
            <a:ext cx="3866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Limited capabilities</a:t>
            </a:r>
          </a:p>
          <a:p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however know bonding and </a:t>
            </a:r>
            <a:r>
              <a:rPr lang="en-US" b="1" dirty="0" err="1" smtClean="0">
                <a:solidFill>
                  <a:srgbClr val="FF0000"/>
                </a:solidFill>
              </a:rPr>
              <a:t>ethtool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23" name="Straight Connector 22"/>
          <p:cNvCxnSpPr>
            <a:endCxn id="22" idx="1"/>
          </p:cNvCxnSpPr>
          <p:nvPr/>
        </p:nvCxnSpPr>
        <p:spPr>
          <a:xfrm flipV="1">
            <a:off x="5150840" y="2872810"/>
            <a:ext cx="2802623" cy="89462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953463" y="2225168"/>
            <a:ext cx="4070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cs typeface="Courier New" panose="02070309020205020404" pitchFamily="49" charset="0"/>
              </a:rPr>
              <a:t>/</a:t>
            </a:r>
            <a:r>
              <a:rPr lang="en-US" dirty="0" err="1" smtClean="0">
                <a:cs typeface="Courier New" panose="02070309020205020404" pitchFamily="49" charset="0"/>
              </a:rPr>
              <a:t>etc</a:t>
            </a:r>
            <a:r>
              <a:rPr lang="en-US" dirty="0" smtClean="0">
                <a:cs typeface="Courier New" panose="02070309020205020404" pitchFamily="49" charset="0"/>
              </a:rPr>
              <a:t>/</a:t>
            </a:r>
            <a:r>
              <a:rPr lang="en-US" dirty="0" err="1" smtClean="0">
                <a:cs typeface="Courier New" panose="02070309020205020404" pitchFamily="49" charset="0"/>
              </a:rPr>
              <a:t>sysconfig</a:t>
            </a:r>
            <a:r>
              <a:rPr lang="en-US" dirty="0" smtClean="0">
                <a:cs typeface="Courier New" panose="02070309020205020404" pitchFamily="49" charset="0"/>
              </a:rPr>
              <a:t>/network-scripts/</a:t>
            </a:r>
            <a:r>
              <a:rPr lang="en-US" dirty="0" err="1" smtClean="0">
                <a:cs typeface="Courier New" panose="02070309020205020404" pitchFamily="49" charset="0"/>
              </a:rPr>
              <a:t>ifcfg-ethN</a:t>
            </a:r>
            <a:endParaRPr lang="ru-RU" dirty="0">
              <a:cs typeface="Courier New" panose="02070309020205020404" pitchFamily="49" charset="0"/>
            </a:endParaRPr>
          </a:p>
        </p:txBody>
      </p:sp>
      <p:sp>
        <p:nvSpPr>
          <p:cNvPr id="32" name="Rectangle 31"/>
          <p:cNvSpPr/>
          <p:nvPr/>
        </p:nvSpPr>
        <p:spPr>
          <a:xfrm rot="20471131">
            <a:off x="5970026" y="1108554"/>
            <a:ext cx="2792414" cy="83099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lvl="1" algn="ctr"/>
            <a:r>
              <a:rPr lang="en-US" sz="2400" b="1" dirty="0" err="1" smtClean="0">
                <a:solidFill>
                  <a:srgbClr val="FF0000"/>
                </a:solidFill>
              </a:rPr>
              <a:t>systemd-networkd</a:t>
            </a:r>
            <a:r>
              <a:rPr lang="en-US" sz="2400" b="1" dirty="0" smtClean="0">
                <a:solidFill>
                  <a:srgbClr val="FF0000"/>
                </a:solidFill>
              </a:rPr>
              <a:t> ???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15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9" grpId="0"/>
      <p:bldP spid="22" grpId="0"/>
      <p:bldP spid="28" grpId="0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Entity translation 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337950"/>
            <a:ext cx="4824369" cy="4119564"/>
          </a:xfrm>
        </p:spPr>
        <p:txBody>
          <a:bodyPr/>
          <a:lstStyle/>
          <a:p>
            <a:r>
              <a:rPr lang="en-US" dirty="0" smtClean="0"/>
              <a:t>IP</a:t>
            </a:r>
          </a:p>
          <a:p>
            <a:r>
              <a:rPr lang="en-US" dirty="0" smtClean="0"/>
              <a:t>GW</a:t>
            </a:r>
          </a:p>
          <a:p>
            <a:r>
              <a:rPr lang="en-US" dirty="0" smtClean="0"/>
              <a:t>DNS</a:t>
            </a:r>
          </a:p>
          <a:p>
            <a:r>
              <a:rPr lang="en-US" dirty="0" smtClean="0"/>
              <a:t>Port speed/MTU</a:t>
            </a:r>
          </a:p>
          <a:p>
            <a:r>
              <a:rPr lang="en-US" dirty="0"/>
              <a:t>VLAN</a:t>
            </a:r>
          </a:p>
          <a:p>
            <a:r>
              <a:rPr lang="en-US" dirty="0" smtClean="0"/>
              <a:t>Bonding</a:t>
            </a:r>
          </a:p>
          <a:p>
            <a:r>
              <a:rPr lang="en-US" dirty="0" smtClean="0"/>
              <a:t>Dynamic routing on/off</a:t>
            </a:r>
          </a:p>
          <a:p>
            <a:r>
              <a:rPr lang="en-US" dirty="0" smtClean="0"/>
              <a:t>Routes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55B2-8FE8-4591-9E7B-7ECE853CE939}" type="slidenum">
              <a:rPr lang="ru-RU" smtClean="0"/>
              <a:t>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LinuxPiter'2015 "Application configures network..." Vasiliy Tolstoy, EMC</a:t>
            </a:r>
            <a:endParaRPr lang="ru-RU" dirty="0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6730157" y="2310255"/>
            <a:ext cx="4916123" cy="419033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IP</a:t>
            </a:r>
          </a:p>
          <a:p>
            <a:r>
              <a:rPr lang="en-US" dirty="0"/>
              <a:t>A</a:t>
            </a:r>
            <a:r>
              <a:rPr lang="en-US" dirty="0" smtClean="0"/>
              <a:t>rbitrary routes + metrics</a:t>
            </a:r>
          </a:p>
          <a:p>
            <a:r>
              <a:rPr lang="en-US" dirty="0"/>
              <a:t>R</a:t>
            </a:r>
            <a:r>
              <a:rPr lang="en-US" dirty="0" smtClean="0"/>
              <a:t>esolving </a:t>
            </a:r>
            <a:r>
              <a:rPr lang="en-US" dirty="0" err="1" smtClean="0"/>
              <a:t>config</a:t>
            </a:r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olicy </a:t>
            </a:r>
            <a:r>
              <a:rPr lang="en-US" dirty="0"/>
              <a:t>based routing </a:t>
            </a:r>
            <a:r>
              <a:rPr lang="en-US" dirty="0" smtClean="0"/>
              <a:t>rules/tables/priorities</a:t>
            </a:r>
          </a:p>
          <a:p>
            <a:r>
              <a:rPr lang="en-US" dirty="0"/>
              <a:t>N</a:t>
            </a:r>
            <a:r>
              <a:rPr lang="en-US" dirty="0" smtClean="0"/>
              <a:t>etwork namespaces/containers</a:t>
            </a:r>
          </a:p>
          <a:p>
            <a:r>
              <a:rPr lang="en-US" dirty="0" smtClean="0"/>
              <a:t>DHCP, SLAAC/DHCPv6</a:t>
            </a:r>
          </a:p>
          <a:p>
            <a:r>
              <a:rPr lang="en-US" dirty="0" smtClean="0"/>
              <a:t>VLAN</a:t>
            </a:r>
            <a:r>
              <a:rPr lang="en-US" dirty="0"/>
              <a:t>, </a:t>
            </a:r>
            <a:r>
              <a:rPr lang="en-US" dirty="0" err="1"/>
              <a:t>VxLAN</a:t>
            </a:r>
            <a:r>
              <a:rPr lang="en-US" dirty="0"/>
              <a:t>, </a:t>
            </a:r>
            <a:r>
              <a:rPr lang="en-US" dirty="0" err="1"/>
              <a:t>macvlan</a:t>
            </a:r>
            <a:r>
              <a:rPr lang="en-US" dirty="0"/>
              <a:t>, </a:t>
            </a:r>
            <a:r>
              <a:rPr lang="en-US" dirty="0" err="1" smtClean="0"/>
              <a:t>ipvlan</a:t>
            </a:r>
            <a:r>
              <a:rPr lang="en-US" dirty="0" smtClean="0"/>
              <a:t> virtual devices</a:t>
            </a:r>
            <a:endParaRPr lang="ru-RU" dirty="0" smtClean="0"/>
          </a:p>
          <a:p>
            <a:r>
              <a:rPr lang="en-US" dirty="0" smtClean="0"/>
              <a:t>Bonding</a:t>
            </a:r>
          </a:p>
          <a:p>
            <a:r>
              <a:rPr lang="en-US" dirty="0"/>
              <a:t>B</a:t>
            </a:r>
            <a:r>
              <a:rPr lang="en-US" dirty="0" smtClean="0"/>
              <a:t>ridging</a:t>
            </a:r>
            <a:endParaRPr lang="ru-RU" dirty="0" smtClean="0"/>
          </a:p>
          <a:p>
            <a:r>
              <a:rPr lang="en-US" dirty="0"/>
              <a:t>P</a:t>
            </a:r>
            <a:r>
              <a:rPr lang="en-US" dirty="0" smtClean="0"/>
              <a:t>ort </a:t>
            </a:r>
            <a:r>
              <a:rPr lang="en-US" dirty="0"/>
              <a:t>speed/negotiation/physical </a:t>
            </a:r>
            <a:r>
              <a:rPr lang="en-US" dirty="0" smtClean="0"/>
              <a:t>media</a:t>
            </a:r>
            <a:endParaRPr lang="en-US" dirty="0"/>
          </a:p>
          <a:p>
            <a:r>
              <a:rPr lang="en-US" dirty="0" smtClean="0"/>
              <a:t>Firewall</a:t>
            </a:r>
          </a:p>
          <a:p>
            <a:r>
              <a:rPr lang="en-US" dirty="0" smtClean="0"/>
              <a:t>Open </a:t>
            </a:r>
            <a:r>
              <a:rPr lang="en-US" dirty="0" err="1"/>
              <a:t>vSwitch</a:t>
            </a:r>
            <a:r>
              <a:rPr lang="en-US" dirty="0"/>
              <a:t> </a:t>
            </a:r>
            <a:r>
              <a:rPr lang="en-US" dirty="0" err="1" smtClean="0"/>
              <a:t>config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en-US" dirty="0"/>
              <a:t>D</a:t>
            </a:r>
            <a:r>
              <a:rPr lang="en-US" dirty="0" smtClean="0"/>
              <a:t>ynamic </a:t>
            </a:r>
            <a:r>
              <a:rPr lang="en-US" dirty="0"/>
              <a:t>routing daemon </a:t>
            </a:r>
            <a:r>
              <a:rPr lang="en-US" dirty="0" err="1" smtClean="0"/>
              <a:t>config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44075" y="3010869"/>
            <a:ext cx="2297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auto/manual</a:t>
            </a:r>
          </a:p>
          <a:p>
            <a:r>
              <a:rPr lang="en-US" dirty="0" smtClean="0"/>
              <a:t>switch</a:t>
            </a:r>
            <a:endParaRPr lang="ru-RU" dirty="0"/>
          </a:p>
        </p:txBody>
      </p:sp>
      <p:sp>
        <p:nvSpPr>
          <p:cNvPr id="11" name="Left Brace 10"/>
          <p:cNvSpPr/>
          <p:nvPr/>
        </p:nvSpPr>
        <p:spPr>
          <a:xfrm flipH="1">
            <a:off x="3595035" y="2343893"/>
            <a:ext cx="285226" cy="1980284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Straight Connector 11"/>
          <p:cNvCxnSpPr/>
          <p:nvPr/>
        </p:nvCxnSpPr>
        <p:spPr>
          <a:xfrm>
            <a:off x="838200" y="4853602"/>
            <a:ext cx="4958593" cy="21540"/>
          </a:xfrm>
          <a:prstGeom prst="line">
            <a:avLst/>
          </a:prstGeom>
          <a:ln w="127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8200" y="1471745"/>
            <a:ext cx="15447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cs typeface="Courier New" panose="02070309020205020404" pitchFamily="49" charset="0"/>
              </a:rPr>
              <a:t>User</a:t>
            </a:r>
            <a:endParaRPr lang="ru-RU" sz="2800" b="1" dirty="0"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30157" y="1516311"/>
            <a:ext cx="15447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cs typeface="Courier New" panose="02070309020205020404" pitchFamily="49" charset="0"/>
              </a:rPr>
              <a:t>System</a:t>
            </a:r>
            <a:endParaRPr lang="ru-RU" sz="2800" b="1" dirty="0">
              <a:cs typeface="Courier New" panose="02070309020205020404" pitchFamily="49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600165" y="2119989"/>
            <a:ext cx="11459361" cy="43495"/>
          </a:xfrm>
          <a:prstGeom prst="line">
            <a:avLst/>
          </a:prstGeom>
          <a:ln w="127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316910" y="1468073"/>
            <a:ext cx="0" cy="4817947"/>
          </a:xfrm>
          <a:prstGeom prst="line">
            <a:avLst/>
          </a:prstGeom>
          <a:ln w="127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633696" y="4875142"/>
            <a:ext cx="1602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probably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33696" y="4465399"/>
            <a:ext cx="1602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</a:t>
            </a:r>
            <a:r>
              <a:rPr lang="en-US" b="1" dirty="0" smtClean="0">
                <a:solidFill>
                  <a:srgbClr val="FF0000"/>
                </a:solidFill>
              </a:rPr>
              <a:t>or sure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39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/>
      <p:bldP spid="10" grpId="0"/>
      <p:bldP spid="11" grpId="0" animBg="1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Setting An IP…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600" b="1" dirty="0" smtClean="0"/>
              <a:t>Steps (abridged)</a:t>
            </a:r>
            <a:r>
              <a:rPr lang="ru-RU" sz="3600" b="1" dirty="0" smtClean="0"/>
              <a:t>:</a:t>
            </a:r>
            <a:endParaRPr lang="ru-RU" sz="3600" b="1" dirty="0"/>
          </a:p>
          <a:p>
            <a:endParaRPr lang="en-US" dirty="0" smtClean="0"/>
          </a:p>
          <a:p>
            <a:r>
              <a:rPr lang="en-US" dirty="0" smtClean="0"/>
              <a:t>Read network stack state</a:t>
            </a:r>
            <a:endParaRPr lang="ru-RU" dirty="0"/>
          </a:p>
          <a:p>
            <a:r>
              <a:rPr lang="en-US" dirty="0" smtClean="0"/>
              <a:t>Generate free routing table number, remember (e.g. 366)</a:t>
            </a:r>
          </a:p>
          <a:p>
            <a:r>
              <a:rPr lang="en-US" dirty="0" smtClean="0"/>
              <a:t>Check that there is </a:t>
            </a:r>
            <a:r>
              <a:rPr lang="ru-RU" dirty="0" smtClean="0"/>
              <a:t>mod8021q </a:t>
            </a:r>
            <a:r>
              <a:rPr lang="en-US" dirty="0" smtClean="0"/>
              <a:t>(VLAN) virtual device on your NIC device </a:t>
            </a:r>
            <a:r>
              <a:rPr lang="ru-RU" dirty="0" smtClean="0"/>
              <a:t>(</a:t>
            </a:r>
            <a:r>
              <a:rPr lang="en-US" dirty="0" smtClean="0"/>
              <a:t>e.g. </a:t>
            </a:r>
            <a:r>
              <a:rPr lang="ru-RU" dirty="0" err="1" smtClean="0"/>
              <a:t>eth</a:t>
            </a:r>
            <a:r>
              <a:rPr lang="en-US" dirty="0" smtClean="0"/>
              <a:t>12</a:t>
            </a:r>
            <a:r>
              <a:rPr lang="ru-RU" dirty="0" smtClean="0"/>
              <a:t>.1077</a:t>
            </a:r>
            <a:r>
              <a:rPr lang="en-US" dirty="0" smtClean="0"/>
              <a:t> on eth12</a:t>
            </a:r>
            <a:r>
              <a:rPr lang="ru-RU" dirty="0" smtClean="0"/>
              <a:t>)</a:t>
            </a:r>
            <a:endParaRPr lang="ru-RU" dirty="0"/>
          </a:p>
          <a:p>
            <a:r>
              <a:rPr lang="en-US" dirty="0" smtClean="0"/>
              <a:t>If not found, create one</a:t>
            </a:r>
            <a:endParaRPr lang="ru-RU" dirty="0"/>
          </a:p>
          <a:p>
            <a:r>
              <a:rPr lang="en-US" dirty="0" smtClean="0"/>
              <a:t>Add an IP address to the VLAN device </a:t>
            </a:r>
            <a:r>
              <a:rPr lang="ru-RU" dirty="0" smtClean="0"/>
              <a:t>(</a:t>
            </a:r>
            <a:r>
              <a:rPr lang="en-US" dirty="0" smtClean="0"/>
              <a:t>e.g. </a:t>
            </a:r>
            <a:r>
              <a:rPr lang="ru-RU" dirty="0" smtClean="0"/>
              <a:t>10.22.33.56</a:t>
            </a:r>
            <a:r>
              <a:rPr lang="ru-RU" dirty="0"/>
              <a:t>).</a:t>
            </a:r>
          </a:p>
          <a:p>
            <a:r>
              <a:rPr lang="en-US" dirty="0" smtClean="0"/>
              <a:t>Create a rule for this IP PBR table, using the remembered number </a:t>
            </a:r>
            <a:r>
              <a:rPr lang="ru-RU" dirty="0" smtClean="0"/>
              <a:t>(</a:t>
            </a:r>
            <a:r>
              <a:rPr lang="ru-RU" dirty="0" err="1" smtClean="0"/>
              <a:t>ip</a:t>
            </a:r>
            <a:r>
              <a:rPr lang="ru-RU" dirty="0" smtClean="0"/>
              <a:t> </a:t>
            </a:r>
            <a:r>
              <a:rPr lang="ru-RU" dirty="0" err="1"/>
              <a:t>rule</a:t>
            </a:r>
            <a:r>
              <a:rPr lang="ru-RU" dirty="0"/>
              <a:t> </a:t>
            </a:r>
            <a:r>
              <a:rPr lang="ru-RU" dirty="0" err="1"/>
              <a:t>add</a:t>
            </a:r>
            <a:r>
              <a:rPr lang="ru-RU" dirty="0" smtClean="0"/>
              <a:t>...)</a:t>
            </a:r>
            <a:endParaRPr lang="ru-RU" dirty="0"/>
          </a:p>
          <a:p>
            <a:r>
              <a:rPr lang="en-US" dirty="0" smtClean="0"/>
              <a:t>Fill the table #366</a:t>
            </a:r>
            <a:r>
              <a:rPr lang="ru-RU" dirty="0" smtClean="0"/>
              <a:t>, </a:t>
            </a:r>
            <a:r>
              <a:rPr lang="en-US" dirty="0" smtClean="0"/>
              <a:t>adding two routes</a:t>
            </a:r>
            <a:r>
              <a:rPr lang="ru-RU" dirty="0" smtClean="0"/>
              <a:t>:</a:t>
            </a:r>
            <a:endParaRPr lang="ru-RU" dirty="0"/>
          </a:p>
          <a:p>
            <a:pPr marL="630238" indent="0">
              <a:buNone/>
            </a:pPr>
            <a:r>
              <a:rPr lang="ru-RU" dirty="0" smtClean="0"/>
              <a:t>10.22.33.0/24 </a:t>
            </a:r>
            <a:r>
              <a:rPr lang="ru-RU" dirty="0"/>
              <a:t>--&gt; eth0.1077;</a:t>
            </a:r>
          </a:p>
          <a:p>
            <a:pPr marL="630238" indent="0">
              <a:buNone/>
            </a:pPr>
            <a:r>
              <a:rPr lang="ru-RU" dirty="0" err="1" smtClean="0"/>
              <a:t>default</a:t>
            </a:r>
            <a:r>
              <a:rPr lang="ru-RU" dirty="0" smtClean="0"/>
              <a:t> </a:t>
            </a:r>
            <a:r>
              <a:rPr lang="ru-RU" dirty="0" err="1"/>
              <a:t>via</a:t>
            </a:r>
            <a:r>
              <a:rPr lang="ru-RU" dirty="0"/>
              <a:t> 10.22.33.1</a:t>
            </a:r>
          </a:p>
          <a:p>
            <a:r>
              <a:rPr lang="en-US" dirty="0" smtClean="0"/>
              <a:t>Delete the subnet route to 10.22.33.0/24 from the main table </a:t>
            </a:r>
            <a:endParaRPr lang="ru-RU" dirty="0"/>
          </a:p>
          <a:p>
            <a:r>
              <a:rPr lang="en-US" dirty="0" smtClean="0"/>
              <a:t>Find the PBR table with the requested virtual server mark</a:t>
            </a:r>
            <a:r>
              <a:rPr lang="ru-RU" dirty="0" smtClean="0"/>
              <a:t> </a:t>
            </a:r>
            <a:r>
              <a:rPr lang="en-US" dirty="0" smtClean="0"/>
              <a:t>(e.g. mark 0x1a -&gt; table #350)</a:t>
            </a:r>
            <a:endParaRPr lang="ru-RU" dirty="0"/>
          </a:p>
          <a:p>
            <a:r>
              <a:rPr lang="en-US" dirty="0" smtClean="0"/>
              <a:t>If the table #350 misses the subnet route to 10.22.33.0/24, add one</a:t>
            </a:r>
            <a:endParaRPr lang="ru-RU" dirty="0"/>
          </a:p>
          <a:p>
            <a:r>
              <a:rPr lang="en-US" dirty="0" smtClean="0"/>
              <a:t>Announce the created IP sending the forced ARP reply for 10.22.33.56 from the eth12.1077 device</a:t>
            </a:r>
            <a:endParaRPr lang="ru-RU" dirty="0"/>
          </a:p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55B2-8FE8-4591-9E7B-7ECE853CE939}" type="slidenum">
              <a:rPr lang="ru-RU" smtClean="0"/>
              <a:t>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LinuxPiter'2015 "Application configures network..." Vasiliy Tolstoy, EMC</a:t>
            </a:r>
            <a:endParaRPr lang="ru-RU" dirty="0"/>
          </a:p>
        </p:txBody>
      </p:sp>
      <p:cxnSp>
        <p:nvCxnSpPr>
          <p:cNvPr id="6" name="Straight Connector 5"/>
          <p:cNvCxnSpPr>
            <a:endCxn id="9" idx="1"/>
          </p:cNvCxnSpPr>
          <p:nvPr/>
        </p:nvCxnSpPr>
        <p:spPr>
          <a:xfrm flipV="1">
            <a:off x="6035040" y="3522972"/>
            <a:ext cx="2391817" cy="158990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426857" y="3338306"/>
            <a:ext cx="276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One created by Linux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8778240" y="5239094"/>
            <a:ext cx="535966" cy="67156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314206" y="5035653"/>
            <a:ext cx="276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Different for IPv6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195334" y="4237316"/>
            <a:ext cx="276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Powerful magic here is!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20" name="Straight Connector 19"/>
          <p:cNvCxnSpPr>
            <a:endCxn id="19" idx="1"/>
          </p:cNvCxnSpPr>
          <p:nvPr/>
        </p:nvCxnSpPr>
        <p:spPr>
          <a:xfrm flipV="1">
            <a:off x="8019288" y="4421982"/>
            <a:ext cx="1176046" cy="98300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680749" y="1780324"/>
            <a:ext cx="3157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OK, if we keep track of the changes we can skip this one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24" name="Straight Connector 23"/>
          <p:cNvCxnSpPr>
            <a:endCxn id="23" idx="1"/>
          </p:cNvCxnSpPr>
          <p:nvPr/>
        </p:nvCxnSpPr>
        <p:spPr>
          <a:xfrm flipV="1">
            <a:off x="3200400" y="2103490"/>
            <a:ext cx="2480349" cy="4479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 rot="20392000">
            <a:off x="8812305" y="1594715"/>
            <a:ext cx="3217199" cy="83099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lvl="1" algn="ctr"/>
            <a:r>
              <a:rPr lang="en-US" sz="2400" b="1" dirty="0" smtClean="0">
                <a:solidFill>
                  <a:srgbClr val="FF0000"/>
                </a:solidFill>
              </a:rPr>
              <a:t>NB: </a:t>
            </a:r>
            <a:r>
              <a:rPr lang="en-US" sz="2400" b="1" i="1" dirty="0" smtClean="0">
                <a:solidFill>
                  <a:srgbClr val="FF0000"/>
                </a:solidFill>
              </a:rPr>
              <a:t>Real </a:t>
            </a:r>
            <a:r>
              <a:rPr lang="en-US" sz="2400" b="1" dirty="0" smtClean="0">
                <a:solidFill>
                  <a:srgbClr val="FF0000"/>
                </a:solidFill>
              </a:rPr>
              <a:t>corner cases are not dealt with here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94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9" grpId="0"/>
      <p:bldP spid="23" grpId="0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55398" y="362623"/>
            <a:ext cx="10515600" cy="1325563"/>
          </a:xfrm>
        </p:spPr>
        <p:txBody>
          <a:bodyPr/>
          <a:lstStyle/>
          <a:p>
            <a:r>
              <a:rPr lang="en-US" dirty="0"/>
              <a:t>Superposition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5786895" cy="4351338"/>
          </a:xfrm>
        </p:spPr>
        <p:txBody>
          <a:bodyPr/>
          <a:lstStyle/>
          <a:p>
            <a:r>
              <a:rPr lang="en-US" dirty="0" smtClean="0"/>
              <a:t>Many (virtual) servers</a:t>
            </a:r>
            <a:endParaRPr lang="ru-RU" dirty="0" smtClean="0"/>
          </a:p>
          <a:p>
            <a:r>
              <a:rPr lang="en-US" dirty="0" smtClean="0"/>
              <a:t>Virtual </a:t>
            </a:r>
            <a:r>
              <a:rPr lang="en-US" dirty="0"/>
              <a:t>device sharing</a:t>
            </a:r>
          </a:p>
          <a:p>
            <a:r>
              <a:rPr lang="en-US" dirty="0" smtClean="0"/>
              <a:t>Transaction isolation</a:t>
            </a:r>
            <a:endParaRPr lang="en-US" dirty="0" smtClean="0"/>
          </a:p>
          <a:p>
            <a:r>
              <a:rPr lang="en-US" dirty="0" smtClean="0"/>
              <a:t>Rollback support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55B2-8FE8-4591-9E7B-7ECE853CE939}" type="slidenum">
              <a:rPr lang="ru-RU" smtClean="0"/>
              <a:t>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LinuxPiter'2015 "Application configures network..." Vasiliy Tolstoy, EMC</a:t>
            </a:r>
            <a:endParaRPr lang="ru-RU" dirty="0"/>
          </a:p>
        </p:txBody>
      </p:sp>
      <p:sp>
        <p:nvSpPr>
          <p:cNvPr id="126" name="TextBox 125"/>
          <p:cNvSpPr txBox="1"/>
          <p:nvPr/>
        </p:nvSpPr>
        <p:spPr>
          <a:xfrm>
            <a:off x="9146698" y="557564"/>
            <a:ext cx="2834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Requested by server A 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127" name="Straight Connector 126"/>
          <p:cNvCxnSpPr>
            <a:stCxn id="91" idx="3"/>
            <a:endCxn id="126" idx="1"/>
          </p:cNvCxnSpPr>
          <p:nvPr/>
        </p:nvCxnSpPr>
        <p:spPr>
          <a:xfrm flipV="1">
            <a:off x="7898816" y="742230"/>
            <a:ext cx="1247882" cy="131516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5220651" y="964867"/>
            <a:ext cx="2497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Requested by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virtual server </a:t>
            </a:r>
            <a:r>
              <a:rPr lang="en-US" b="1" dirty="0" smtClean="0">
                <a:solidFill>
                  <a:srgbClr val="FF0000"/>
                </a:solidFill>
              </a:rPr>
              <a:t>B_12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132" name="Straight Connector 131"/>
          <p:cNvCxnSpPr>
            <a:stCxn id="92" idx="2"/>
            <a:endCxn id="131" idx="2"/>
          </p:cNvCxnSpPr>
          <p:nvPr/>
        </p:nvCxnSpPr>
        <p:spPr>
          <a:xfrm flipH="1" flipV="1">
            <a:off x="6469261" y="1611198"/>
            <a:ext cx="781483" cy="113723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105" idx="2"/>
            <a:endCxn id="131" idx="2"/>
          </p:cNvCxnSpPr>
          <p:nvPr/>
        </p:nvCxnSpPr>
        <p:spPr>
          <a:xfrm flipH="1" flipV="1">
            <a:off x="6469261" y="1611198"/>
            <a:ext cx="790633" cy="23085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6250505" y="5617476"/>
            <a:ext cx="2450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Requested by server C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141" name="Straight Connector 140"/>
          <p:cNvCxnSpPr>
            <a:stCxn id="140" idx="0"/>
            <a:endCxn id="109" idx="0"/>
          </p:cNvCxnSpPr>
          <p:nvPr/>
        </p:nvCxnSpPr>
        <p:spPr>
          <a:xfrm flipV="1">
            <a:off x="7475949" y="4615962"/>
            <a:ext cx="360009" cy="100151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1156378" y="4843126"/>
            <a:ext cx="25096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User domain operations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are non-atomic!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157" name="Straight Connector 156"/>
          <p:cNvCxnSpPr>
            <a:stCxn id="156" idx="0"/>
          </p:cNvCxnSpPr>
          <p:nvPr/>
        </p:nvCxnSpPr>
        <p:spPr>
          <a:xfrm flipH="1" flipV="1">
            <a:off x="1661020" y="3212984"/>
            <a:ext cx="750164" cy="163014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56" idx="0"/>
          </p:cNvCxnSpPr>
          <p:nvPr/>
        </p:nvCxnSpPr>
        <p:spPr>
          <a:xfrm flipH="1" flipV="1">
            <a:off x="2021747" y="3707656"/>
            <a:ext cx="389437" cy="113547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2" name="Group 201"/>
          <p:cNvGrpSpPr/>
          <p:nvPr/>
        </p:nvGrpSpPr>
        <p:grpSpPr>
          <a:xfrm>
            <a:off x="7243116" y="2057399"/>
            <a:ext cx="4778308" cy="3731123"/>
            <a:chOff x="7243116" y="2057399"/>
            <a:chExt cx="4778308" cy="3731123"/>
          </a:xfrm>
        </p:grpSpPr>
        <p:cxnSp>
          <p:nvCxnSpPr>
            <p:cNvPr id="115" name="Straight Connector 114"/>
            <p:cNvCxnSpPr>
              <a:stCxn id="114" idx="1"/>
              <a:endCxn id="88" idx="0"/>
            </p:cNvCxnSpPr>
            <p:nvPr/>
          </p:nvCxnSpPr>
          <p:spPr>
            <a:xfrm flipH="1">
              <a:off x="10501445" y="4507392"/>
              <a:ext cx="294777" cy="6265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77"/>
            <p:cNvSpPr/>
            <p:nvPr/>
          </p:nvSpPr>
          <p:spPr>
            <a:xfrm>
              <a:off x="10263055" y="4782650"/>
              <a:ext cx="301014" cy="171865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1" name="Round Diagonal Corner Rectangle 80"/>
            <p:cNvSpPr/>
            <p:nvPr/>
          </p:nvSpPr>
          <p:spPr>
            <a:xfrm>
              <a:off x="9164909" y="3107305"/>
              <a:ext cx="900100" cy="576064"/>
            </a:xfrm>
            <a:prstGeom prst="round2DiagRect">
              <a:avLst/>
            </a:prstGeom>
            <a:solidFill>
              <a:srgbClr val="9BBB59">
                <a:lumMod val="60000"/>
                <a:lumOff val="40000"/>
              </a:srgbClr>
            </a:solidFill>
            <a:ln w="19050" cap="flat" cmpd="sng" algn="ctr">
              <a:solidFill>
                <a:srgbClr val="9BBB59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vlan</a:t>
              </a:r>
              <a:r>
                <a:rPr kumimoji="0" lang="ru-RU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lang="en-US" b="1" kern="0" dirty="0">
                  <a:solidFill>
                    <a:prstClr val="white"/>
                  </a:solidFill>
                  <a:latin typeface="Calibri"/>
                </a:rPr>
                <a:t>N</a:t>
              </a:r>
              <a:endPara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86" name="Group 85"/>
            <p:cNvGrpSpPr/>
            <p:nvPr/>
          </p:nvGrpSpPr>
          <p:grpSpPr>
            <a:xfrm>
              <a:off x="9816324" y="5133943"/>
              <a:ext cx="900100" cy="654579"/>
              <a:chOff x="3277220" y="5473713"/>
              <a:chExt cx="900100" cy="654579"/>
            </a:xfrm>
          </p:grpSpPr>
          <p:sp>
            <p:nvSpPr>
              <p:cNvPr id="87" name="Rectangle 86"/>
              <p:cNvSpPr/>
              <p:nvPr/>
            </p:nvSpPr>
            <p:spPr>
              <a:xfrm>
                <a:off x="3277220" y="5552228"/>
                <a:ext cx="900100" cy="576064"/>
              </a:xfrm>
              <a:prstGeom prst="rect">
                <a:avLst/>
              </a:prstGeom>
              <a:solidFill>
                <a:srgbClr val="8064A2">
                  <a:lumMod val="60000"/>
                  <a:lumOff val="40000"/>
                </a:srgbClr>
              </a:solidFill>
              <a:ln w="19050" cap="flat" cmpd="sng" algn="ctr">
                <a:solidFill>
                  <a:srgbClr val="8064A2">
                    <a:lumMod val="7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ethX</a:t>
                </a:r>
                <a:endPara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3874458" y="5473713"/>
                <a:ext cx="175765" cy="157029"/>
              </a:xfrm>
              <a:prstGeom prst="ellipse">
                <a:avLst/>
              </a:prstGeom>
              <a:solidFill>
                <a:srgbClr val="FF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91" name="Snip Single Corner Rectangle 90"/>
            <p:cNvSpPr/>
            <p:nvPr/>
          </p:nvSpPr>
          <p:spPr>
            <a:xfrm>
              <a:off x="7250744" y="2057399"/>
              <a:ext cx="1296144" cy="368830"/>
            </a:xfrm>
            <a:prstGeom prst="snip1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IP4</a:t>
              </a:r>
            </a:p>
          </p:txBody>
        </p:sp>
        <p:sp>
          <p:nvSpPr>
            <p:cNvPr id="92" name="Snip Single Corner Rectangle 91"/>
            <p:cNvSpPr/>
            <p:nvPr/>
          </p:nvSpPr>
          <p:spPr>
            <a:xfrm>
              <a:off x="7250744" y="2564022"/>
              <a:ext cx="1296144" cy="368830"/>
            </a:xfrm>
            <a:prstGeom prst="snip1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IP3</a:t>
              </a:r>
            </a:p>
          </p:txBody>
        </p:sp>
        <p:cxnSp>
          <p:nvCxnSpPr>
            <p:cNvPr id="93" name="Elbow Connector 92"/>
            <p:cNvCxnSpPr>
              <a:stCxn id="91" idx="0"/>
            </p:cNvCxnSpPr>
            <p:nvPr/>
          </p:nvCxnSpPr>
          <p:spPr>
            <a:xfrm>
              <a:off x="8546888" y="2241814"/>
              <a:ext cx="618021" cy="1153523"/>
            </a:xfrm>
            <a:prstGeom prst="bentConnector3">
              <a:avLst>
                <a:gd name="adj1" fmla="val 50000"/>
              </a:avLst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94" name="Straight Connector 93"/>
            <p:cNvCxnSpPr>
              <a:stCxn id="92" idx="0"/>
            </p:cNvCxnSpPr>
            <p:nvPr/>
          </p:nvCxnSpPr>
          <p:spPr>
            <a:xfrm>
              <a:off x="8546888" y="2748437"/>
              <a:ext cx="309010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105" name="Snip Single Corner Rectangle 104"/>
            <p:cNvSpPr/>
            <p:nvPr/>
          </p:nvSpPr>
          <p:spPr>
            <a:xfrm>
              <a:off x="7259894" y="3735333"/>
              <a:ext cx="1296144" cy="368830"/>
            </a:xfrm>
            <a:prstGeom prst="snip1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IP2</a:t>
              </a:r>
            </a:p>
          </p:txBody>
        </p:sp>
        <p:sp>
          <p:nvSpPr>
            <p:cNvPr id="106" name="Snip Single Corner Rectangle 105"/>
            <p:cNvSpPr/>
            <p:nvPr/>
          </p:nvSpPr>
          <p:spPr>
            <a:xfrm>
              <a:off x="7259894" y="4241956"/>
              <a:ext cx="1296144" cy="368830"/>
            </a:xfrm>
            <a:prstGeom prst="snip1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IP1</a:t>
              </a:r>
            </a:p>
          </p:txBody>
        </p:sp>
        <p:cxnSp>
          <p:nvCxnSpPr>
            <p:cNvPr id="107" name="Elbow Connector 106"/>
            <p:cNvCxnSpPr>
              <a:stCxn id="105" idx="0"/>
              <a:endCxn id="78" idx="1"/>
            </p:cNvCxnSpPr>
            <p:nvPr/>
          </p:nvCxnSpPr>
          <p:spPr>
            <a:xfrm>
              <a:off x="8556038" y="3919748"/>
              <a:ext cx="1707017" cy="948835"/>
            </a:xfrm>
            <a:prstGeom prst="bentConnector3">
              <a:avLst>
                <a:gd name="adj1" fmla="val 18753"/>
              </a:avLst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108" name="Straight Connector 107"/>
            <p:cNvCxnSpPr>
              <a:stCxn id="106" idx="0"/>
            </p:cNvCxnSpPr>
            <p:nvPr/>
          </p:nvCxnSpPr>
          <p:spPr>
            <a:xfrm>
              <a:off x="8556038" y="4426371"/>
              <a:ext cx="309010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109" name="TextBox 108"/>
            <p:cNvSpPr txBox="1"/>
            <p:nvPr/>
          </p:nvSpPr>
          <p:spPr>
            <a:xfrm>
              <a:off x="7259894" y="4615962"/>
              <a:ext cx="11521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. . .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7243116" y="2967926"/>
              <a:ext cx="11521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. . .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10796222" y="4353503"/>
              <a:ext cx="11198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Acting MAC</a:t>
              </a:r>
              <a:endParaRPr lang="en-US" sz="1400" dirty="0" smtClean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10764166" y="2510798"/>
              <a:ext cx="12572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802.1q (VLAN)</a:t>
              </a:r>
              <a:br>
                <a:rPr lang="en-US" sz="1400" dirty="0" smtClean="0"/>
              </a:br>
              <a:r>
                <a:rPr lang="en-US" sz="1400" dirty="0" smtClean="0"/>
                <a:t>virtual device</a:t>
              </a:r>
              <a:endParaRPr lang="en-US" sz="1400" dirty="0" smtClean="0"/>
            </a:p>
          </p:txBody>
        </p:sp>
        <p:cxnSp>
          <p:nvCxnSpPr>
            <p:cNvPr id="123" name="Straight Connector 122"/>
            <p:cNvCxnSpPr>
              <a:stCxn id="120" idx="1"/>
            </p:cNvCxnSpPr>
            <p:nvPr/>
          </p:nvCxnSpPr>
          <p:spPr>
            <a:xfrm flipH="1">
              <a:off x="10048231" y="2772408"/>
              <a:ext cx="715935" cy="3511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Elbow Connector 81"/>
            <p:cNvCxnSpPr>
              <a:stCxn id="81" idx="0"/>
              <a:endCxn id="87" idx="0"/>
            </p:cNvCxnSpPr>
            <p:nvPr/>
          </p:nvCxnSpPr>
          <p:spPr>
            <a:xfrm>
              <a:off x="10065009" y="3395337"/>
              <a:ext cx="201365" cy="1817121"/>
            </a:xfrm>
            <a:prstGeom prst="bentConnector2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3502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/>
      <p:bldP spid="131" grpId="0"/>
      <p:bldP spid="140" grpId="0"/>
      <p:bldP spid="1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 Unification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22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iproute2 </a:t>
            </a:r>
            <a:r>
              <a:rPr lang="en-US" dirty="0"/>
              <a:t>CLI</a:t>
            </a:r>
          </a:p>
          <a:p>
            <a:r>
              <a:rPr lang="en-US" dirty="0" err="1" smtClean="0"/>
              <a:t>ethtool</a:t>
            </a:r>
            <a:r>
              <a:rPr lang="en-US" dirty="0" smtClean="0"/>
              <a:t> </a:t>
            </a:r>
            <a:r>
              <a:rPr lang="en-US" dirty="0"/>
              <a:t>CLI</a:t>
            </a:r>
          </a:p>
          <a:p>
            <a:r>
              <a:rPr lang="en-US" dirty="0"/>
              <a:t>B</a:t>
            </a:r>
            <a:r>
              <a:rPr lang="en-US" dirty="0" smtClean="0"/>
              <a:t>ridges </a:t>
            </a:r>
            <a:r>
              <a:rPr lang="en-US" dirty="0"/>
              <a:t>CLI</a:t>
            </a:r>
          </a:p>
          <a:p>
            <a:r>
              <a:rPr lang="en-US" dirty="0"/>
              <a:t>B</a:t>
            </a:r>
            <a:r>
              <a:rPr lang="en-US" dirty="0" smtClean="0"/>
              <a:t>onds CLI</a:t>
            </a:r>
            <a:endParaRPr lang="en-US" dirty="0"/>
          </a:p>
          <a:p>
            <a:r>
              <a:rPr lang="en-US" dirty="0" err="1" smtClean="0"/>
              <a:t>netlink</a:t>
            </a:r>
            <a:endParaRPr lang="en-US" dirty="0"/>
          </a:p>
          <a:p>
            <a:r>
              <a:rPr lang="en-US" dirty="0" smtClean="0"/>
              <a:t>IOCTL </a:t>
            </a:r>
            <a:r>
              <a:rPr lang="en-US" dirty="0"/>
              <a:t>(device tune-up)</a:t>
            </a:r>
          </a:p>
          <a:p>
            <a:r>
              <a:rPr lang="en-US" dirty="0" smtClean="0"/>
              <a:t>/</a:t>
            </a:r>
            <a:r>
              <a:rPr lang="en-US" dirty="0"/>
              <a:t>proc</a:t>
            </a:r>
          </a:p>
          <a:p>
            <a:r>
              <a:rPr lang="en-US" dirty="0" smtClean="0"/>
              <a:t>Physical </a:t>
            </a:r>
            <a:r>
              <a:rPr lang="en-US" dirty="0"/>
              <a:t>files (e.g. for resolving lib)</a:t>
            </a:r>
          </a:p>
          <a:p>
            <a:r>
              <a:rPr lang="en-US" dirty="0" err="1" smtClean="0"/>
              <a:t>iptables</a:t>
            </a:r>
            <a:r>
              <a:rPr lang="en-US" dirty="0" smtClean="0"/>
              <a:t> </a:t>
            </a:r>
            <a:r>
              <a:rPr lang="en-US" dirty="0"/>
              <a:t>certified CLI</a:t>
            </a:r>
          </a:p>
          <a:p>
            <a:r>
              <a:rPr lang="en-US" dirty="0" err="1" smtClean="0"/>
              <a:t>nftables</a:t>
            </a:r>
            <a:r>
              <a:rPr lang="en-US" dirty="0" smtClean="0"/>
              <a:t> </a:t>
            </a:r>
            <a:r>
              <a:rPr lang="en-US" dirty="0"/>
              <a:t>binary API</a:t>
            </a:r>
          </a:p>
          <a:p>
            <a:r>
              <a:rPr lang="en-US" dirty="0" smtClean="0"/>
              <a:t>DHCP </a:t>
            </a:r>
            <a:r>
              <a:rPr lang="en-US" dirty="0"/>
              <a:t>client </a:t>
            </a:r>
            <a:r>
              <a:rPr lang="en-US" dirty="0" smtClean="0"/>
              <a:t>CLI</a:t>
            </a:r>
          </a:p>
          <a:p>
            <a:r>
              <a:rPr lang="en-US" dirty="0" smtClean="0"/>
              <a:t>...</a:t>
            </a:r>
            <a:endParaRPr lang="en-US" dirty="0"/>
          </a:p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55B2-8FE8-4591-9E7B-7ECE853CE939}" type="slidenum">
              <a:rPr lang="ru-RU" smtClean="0"/>
              <a:t>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LinuxPiter'2015 "Application configures network..." Vasiliy Tolstoy, EMC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568068" y="3720409"/>
            <a:ext cx="1602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Binary API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Left Brace 8"/>
          <p:cNvSpPr/>
          <p:nvPr/>
        </p:nvSpPr>
        <p:spPr>
          <a:xfrm flipH="1">
            <a:off x="4038862" y="3456264"/>
            <a:ext cx="285226" cy="897622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Left Brace 9"/>
          <p:cNvSpPr/>
          <p:nvPr/>
        </p:nvSpPr>
        <p:spPr>
          <a:xfrm flipH="1">
            <a:off x="2864404" y="1821322"/>
            <a:ext cx="285226" cy="1433606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Freeform 13"/>
          <p:cNvSpPr/>
          <p:nvPr/>
        </p:nvSpPr>
        <p:spPr>
          <a:xfrm>
            <a:off x="3857887" y="2499178"/>
            <a:ext cx="2818519" cy="1384922"/>
          </a:xfrm>
          <a:custGeom>
            <a:avLst/>
            <a:gdLst>
              <a:gd name="connsiteX0" fmla="*/ 0 w 2365695"/>
              <a:gd name="connsiteY0" fmla="*/ 0 h 1249960"/>
              <a:gd name="connsiteX1" fmla="*/ 1115736 w 2365695"/>
              <a:gd name="connsiteY1" fmla="*/ 8389 h 1249960"/>
              <a:gd name="connsiteX2" fmla="*/ 1283515 w 2365695"/>
              <a:gd name="connsiteY2" fmla="*/ 25167 h 1249960"/>
              <a:gd name="connsiteX3" fmla="*/ 1400961 w 2365695"/>
              <a:gd name="connsiteY3" fmla="*/ 33556 h 1249960"/>
              <a:gd name="connsiteX4" fmla="*/ 1510018 w 2365695"/>
              <a:gd name="connsiteY4" fmla="*/ 50334 h 1249960"/>
              <a:gd name="connsiteX5" fmla="*/ 1560352 w 2365695"/>
              <a:gd name="connsiteY5" fmla="*/ 67112 h 1249960"/>
              <a:gd name="connsiteX6" fmla="*/ 1778466 w 2365695"/>
              <a:gd name="connsiteY6" fmla="*/ 100668 h 1249960"/>
              <a:gd name="connsiteX7" fmla="*/ 1971413 w 2365695"/>
              <a:gd name="connsiteY7" fmla="*/ 151002 h 1249960"/>
              <a:gd name="connsiteX8" fmla="*/ 2072080 w 2365695"/>
              <a:gd name="connsiteY8" fmla="*/ 192947 h 1249960"/>
              <a:gd name="connsiteX9" fmla="*/ 2155970 w 2365695"/>
              <a:gd name="connsiteY9" fmla="*/ 218114 h 1249960"/>
              <a:gd name="connsiteX10" fmla="*/ 2248249 w 2365695"/>
              <a:gd name="connsiteY10" fmla="*/ 251670 h 1249960"/>
              <a:gd name="connsiteX11" fmla="*/ 2298583 w 2365695"/>
              <a:gd name="connsiteY11" fmla="*/ 310393 h 1249960"/>
              <a:gd name="connsiteX12" fmla="*/ 2315361 w 2365695"/>
              <a:gd name="connsiteY12" fmla="*/ 335560 h 1249960"/>
              <a:gd name="connsiteX13" fmla="*/ 2340528 w 2365695"/>
              <a:gd name="connsiteY13" fmla="*/ 369116 h 1249960"/>
              <a:gd name="connsiteX14" fmla="*/ 2365695 w 2365695"/>
              <a:gd name="connsiteY14" fmla="*/ 486562 h 1249960"/>
              <a:gd name="connsiteX15" fmla="*/ 2357306 w 2365695"/>
              <a:gd name="connsiteY15" fmla="*/ 645953 h 1249960"/>
              <a:gd name="connsiteX16" fmla="*/ 2348917 w 2365695"/>
              <a:gd name="connsiteY16" fmla="*/ 780176 h 1249960"/>
              <a:gd name="connsiteX17" fmla="*/ 2340528 w 2365695"/>
              <a:gd name="connsiteY17" fmla="*/ 947956 h 1249960"/>
              <a:gd name="connsiteX18" fmla="*/ 2315361 w 2365695"/>
              <a:gd name="connsiteY18" fmla="*/ 1031846 h 1249960"/>
              <a:gd name="connsiteX19" fmla="*/ 2306972 w 2365695"/>
              <a:gd name="connsiteY19" fmla="*/ 1057013 h 1249960"/>
              <a:gd name="connsiteX20" fmla="*/ 2281805 w 2365695"/>
              <a:gd name="connsiteY20" fmla="*/ 1149292 h 1249960"/>
              <a:gd name="connsiteX21" fmla="*/ 2273416 w 2365695"/>
              <a:gd name="connsiteY21" fmla="*/ 1174459 h 1249960"/>
              <a:gd name="connsiteX22" fmla="*/ 2197915 w 2365695"/>
              <a:gd name="connsiteY22" fmla="*/ 1208015 h 1249960"/>
              <a:gd name="connsiteX23" fmla="*/ 2155970 w 2365695"/>
              <a:gd name="connsiteY23" fmla="*/ 1249960 h 1249960"/>
              <a:gd name="connsiteX0" fmla="*/ 0 w 2365695"/>
              <a:gd name="connsiteY0" fmla="*/ 0 h 1249960"/>
              <a:gd name="connsiteX1" fmla="*/ 1115736 w 2365695"/>
              <a:gd name="connsiteY1" fmla="*/ 8389 h 1249960"/>
              <a:gd name="connsiteX2" fmla="*/ 1283515 w 2365695"/>
              <a:gd name="connsiteY2" fmla="*/ 25167 h 1249960"/>
              <a:gd name="connsiteX3" fmla="*/ 1510018 w 2365695"/>
              <a:gd name="connsiteY3" fmla="*/ 50334 h 1249960"/>
              <a:gd name="connsiteX4" fmla="*/ 1560352 w 2365695"/>
              <a:gd name="connsiteY4" fmla="*/ 67112 h 1249960"/>
              <a:gd name="connsiteX5" fmla="*/ 1778466 w 2365695"/>
              <a:gd name="connsiteY5" fmla="*/ 100668 h 1249960"/>
              <a:gd name="connsiteX6" fmla="*/ 1971413 w 2365695"/>
              <a:gd name="connsiteY6" fmla="*/ 151002 h 1249960"/>
              <a:gd name="connsiteX7" fmla="*/ 2072080 w 2365695"/>
              <a:gd name="connsiteY7" fmla="*/ 192947 h 1249960"/>
              <a:gd name="connsiteX8" fmla="*/ 2155970 w 2365695"/>
              <a:gd name="connsiteY8" fmla="*/ 218114 h 1249960"/>
              <a:gd name="connsiteX9" fmla="*/ 2248249 w 2365695"/>
              <a:gd name="connsiteY9" fmla="*/ 251670 h 1249960"/>
              <a:gd name="connsiteX10" fmla="*/ 2298583 w 2365695"/>
              <a:gd name="connsiteY10" fmla="*/ 310393 h 1249960"/>
              <a:gd name="connsiteX11" fmla="*/ 2315361 w 2365695"/>
              <a:gd name="connsiteY11" fmla="*/ 335560 h 1249960"/>
              <a:gd name="connsiteX12" fmla="*/ 2340528 w 2365695"/>
              <a:gd name="connsiteY12" fmla="*/ 369116 h 1249960"/>
              <a:gd name="connsiteX13" fmla="*/ 2365695 w 2365695"/>
              <a:gd name="connsiteY13" fmla="*/ 486562 h 1249960"/>
              <a:gd name="connsiteX14" fmla="*/ 2357306 w 2365695"/>
              <a:gd name="connsiteY14" fmla="*/ 645953 h 1249960"/>
              <a:gd name="connsiteX15" fmla="*/ 2348917 w 2365695"/>
              <a:gd name="connsiteY15" fmla="*/ 780176 h 1249960"/>
              <a:gd name="connsiteX16" fmla="*/ 2340528 w 2365695"/>
              <a:gd name="connsiteY16" fmla="*/ 947956 h 1249960"/>
              <a:gd name="connsiteX17" fmla="*/ 2315361 w 2365695"/>
              <a:gd name="connsiteY17" fmla="*/ 1031846 h 1249960"/>
              <a:gd name="connsiteX18" fmla="*/ 2306972 w 2365695"/>
              <a:gd name="connsiteY18" fmla="*/ 1057013 h 1249960"/>
              <a:gd name="connsiteX19" fmla="*/ 2281805 w 2365695"/>
              <a:gd name="connsiteY19" fmla="*/ 1149292 h 1249960"/>
              <a:gd name="connsiteX20" fmla="*/ 2273416 w 2365695"/>
              <a:gd name="connsiteY20" fmla="*/ 1174459 h 1249960"/>
              <a:gd name="connsiteX21" fmla="*/ 2197915 w 2365695"/>
              <a:gd name="connsiteY21" fmla="*/ 1208015 h 1249960"/>
              <a:gd name="connsiteX22" fmla="*/ 2155970 w 2365695"/>
              <a:gd name="connsiteY22" fmla="*/ 1249960 h 1249960"/>
              <a:gd name="connsiteX0" fmla="*/ 0 w 2365695"/>
              <a:gd name="connsiteY0" fmla="*/ 0 h 1249960"/>
              <a:gd name="connsiteX1" fmla="*/ 1115736 w 2365695"/>
              <a:gd name="connsiteY1" fmla="*/ 8389 h 1249960"/>
              <a:gd name="connsiteX2" fmla="*/ 1283515 w 2365695"/>
              <a:gd name="connsiteY2" fmla="*/ 25167 h 1249960"/>
              <a:gd name="connsiteX3" fmla="*/ 1510018 w 2365695"/>
              <a:gd name="connsiteY3" fmla="*/ 50334 h 1249960"/>
              <a:gd name="connsiteX4" fmla="*/ 1778466 w 2365695"/>
              <a:gd name="connsiteY4" fmla="*/ 100668 h 1249960"/>
              <a:gd name="connsiteX5" fmla="*/ 1971413 w 2365695"/>
              <a:gd name="connsiteY5" fmla="*/ 151002 h 1249960"/>
              <a:gd name="connsiteX6" fmla="*/ 2072080 w 2365695"/>
              <a:gd name="connsiteY6" fmla="*/ 192947 h 1249960"/>
              <a:gd name="connsiteX7" fmla="*/ 2155970 w 2365695"/>
              <a:gd name="connsiteY7" fmla="*/ 218114 h 1249960"/>
              <a:gd name="connsiteX8" fmla="*/ 2248249 w 2365695"/>
              <a:gd name="connsiteY8" fmla="*/ 251670 h 1249960"/>
              <a:gd name="connsiteX9" fmla="*/ 2298583 w 2365695"/>
              <a:gd name="connsiteY9" fmla="*/ 310393 h 1249960"/>
              <a:gd name="connsiteX10" fmla="*/ 2315361 w 2365695"/>
              <a:gd name="connsiteY10" fmla="*/ 335560 h 1249960"/>
              <a:gd name="connsiteX11" fmla="*/ 2340528 w 2365695"/>
              <a:gd name="connsiteY11" fmla="*/ 369116 h 1249960"/>
              <a:gd name="connsiteX12" fmla="*/ 2365695 w 2365695"/>
              <a:gd name="connsiteY12" fmla="*/ 486562 h 1249960"/>
              <a:gd name="connsiteX13" fmla="*/ 2357306 w 2365695"/>
              <a:gd name="connsiteY13" fmla="*/ 645953 h 1249960"/>
              <a:gd name="connsiteX14" fmla="*/ 2348917 w 2365695"/>
              <a:gd name="connsiteY14" fmla="*/ 780176 h 1249960"/>
              <a:gd name="connsiteX15" fmla="*/ 2340528 w 2365695"/>
              <a:gd name="connsiteY15" fmla="*/ 947956 h 1249960"/>
              <a:gd name="connsiteX16" fmla="*/ 2315361 w 2365695"/>
              <a:gd name="connsiteY16" fmla="*/ 1031846 h 1249960"/>
              <a:gd name="connsiteX17" fmla="*/ 2306972 w 2365695"/>
              <a:gd name="connsiteY17" fmla="*/ 1057013 h 1249960"/>
              <a:gd name="connsiteX18" fmla="*/ 2281805 w 2365695"/>
              <a:gd name="connsiteY18" fmla="*/ 1149292 h 1249960"/>
              <a:gd name="connsiteX19" fmla="*/ 2273416 w 2365695"/>
              <a:gd name="connsiteY19" fmla="*/ 1174459 h 1249960"/>
              <a:gd name="connsiteX20" fmla="*/ 2197915 w 2365695"/>
              <a:gd name="connsiteY20" fmla="*/ 1208015 h 1249960"/>
              <a:gd name="connsiteX21" fmla="*/ 2155970 w 2365695"/>
              <a:gd name="connsiteY21" fmla="*/ 1249960 h 1249960"/>
              <a:gd name="connsiteX0" fmla="*/ 0 w 2365695"/>
              <a:gd name="connsiteY0" fmla="*/ 0 h 1249960"/>
              <a:gd name="connsiteX1" fmla="*/ 1115736 w 2365695"/>
              <a:gd name="connsiteY1" fmla="*/ 8389 h 1249960"/>
              <a:gd name="connsiteX2" fmla="*/ 1283515 w 2365695"/>
              <a:gd name="connsiteY2" fmla="*/ 25167 h 1249960"/>
              <a:gd name="connsiteX3" fmla="*/ 1510018 w 2365695"/>
              <a:gd name="connsiteY3" fmla="*/ 50334 h 1249960"/>
              <a:gd name="connsiteX4" fmla="*/ 1778466 w 2365695"/>
              <a:gd name="connsiteY4" fmla="*/ 100668 h 1249960"/>
              <a:gd name="connsiteX5" fmla="*/ 1971413 w 2365695"/>
              <a:gd name="connsiteY5" fmla="*/ 151002 h 1249960"/>
              <a:gd name="connsiteX6" fmla="*/ 2072080 w 2365695"/>
              <a:gd name="connsiteY6" fmla="*/ 192947 h 1249960"/>
              <a:gd name="connsiteX7" fmla="*/ 2155970 w 2365695"/>
              <a:gd name="connsiteY7" fmla="*/ 218114 h 1249960"/>
              <a:gd name="connsiteX8" fmla="*/ 2298583 w 2365695"/>
              <a:gd name="connsiteY8" fmla="*/ 310393 h 1249960"/>
              <a:gd name="connsiteX9" fmla="*/ 2315361 w 2365695"/>
              <a:gd name="connsiteY9" fmla="*/ 335560 h 1249960"/>
              <a:gd name="connsiteX10" fmla="*/ 2340528 w 2365695"/>
              <a:gd name="connsiteY10" fmla="*/ 369116 h 1249960"/>
              <a:gd name="connsiteX11" fmla="*/ 2365695 w 2365695"/>
              <a:gd name="connsiteY11" fmla="*/ 486562 h 1249960"/>
              <a:gd name="connsiteX12" fmla="*/ 2357306 w 2365695"/>
              <a:gd name="connsiteY12" fmla="*/ 645953 h 1249960"/>
              <a:gd name="connsiteX13" fmla="*/ 2348917 w 2365695"/>
              <a:gd name="connsiteY13" fmla="*/ 780176 h 1249960"/>
              <a:gd name="connsiteX14" fmla="*/ 2340528 w 2365695"/>
              <a:gd name="connsiteY14" fmla="*/ 947956 h 1249960"/>
              <a:gd name="connsiteX15" fmla="*/ 2315361 w 2365695"/>
              <a:gd name="connsiteY15" fmla="*/ 1031846 h 1249960"/>
              <a:gd name="connsiteX16" fmla="*/ 2306972 w 2365695"/>
              <a:gd name="connsiteY16" fmla="*/ 1057013 h 1249960"/>
              <a:gd name="connsiteX17" fmla="*/ 2281805 w 2365695"/>
              <a:gd name="connsiteY17" fmla="*/ 1149292 h 1249960"/>
              <a:gd name="connsiteX18" fmla="*/ 2273416 w 2365695"/>
              <a:gd name="connsiteY18" fmla="*/ 1174459 h 1249960"/>
              <a:gd name="connsiteX19" fmla="*/ 2197915 w 2365695"/>
              <a:gd name="connsiteY19" fmla="*/ 1208015 h 1249960"/>
              <a:gd name="connsiteX20" fmla="*/ 2155970 w 2365695"/>
              <a:gd name="connsiteY20" fmla="*/ 1249960 h 1249960"/>
              <a:gd name="connsiteX0" fmla="*/ 0 w 2365695"/>
              <a:gd name="connsiteY0" fmla="*/ 0 h 1249960"/>
              <a:gd name="connsiteX1" fmla="*/ 1115736 w 2365695"/>
              <a:gd name="connsiteY1" fmla="*/ 8389 h 1249960"/>
              <a:gd name="connsiteX2" fmla="*/ 1283515 w 2365695"/>
              <a:gd name="connsiteY2" fmla="*/ 25167 h 1249960"/>
              <a:gd name="connsiteX3" fmla="*/ 1510018 w 2365695"/>
              <a:gd name="connsiteY3" fmla="*/ 50334 h 1249960"/>
              <a:gd name="connsiteX4" fmla="*/ 1778466 w 2365695"/>
              <a:gd name="connsiteY4" fmla="*/ 100668 h 1249960"/>
              <a:gd name="connsiteX5" fmla="*/ 1971413 w 2365695"/>
              <a:gd name="connsiteY5" fmla="*/ 151002 h 1249960"/>
              <a:gd name="connsiteX6" fmla="*/ 2072080 w 2365695"/>
              <a:gd name="connsiteY6" fmla="*/ 192947 h 1249960"/>
              <a:gd name="connsiteX7" fmla="*/ 2155970 w 2365695"/>
              <a:gd name="connsiteY7" fmla="*/ 218114 h 1249960"/>
              <a:gd name="connsiteX8" fmla="*/ 2298583 w 2365695"/>
              <a:gd name="connsiteY8" fmla="*/ 310393 h 1249960"/>
              <a:gd name="connsiteX9" fmla="*/ 2315361 w 2365695"/>
              <a:gd name="connsiteY9" fmla="*/ 335560 h 1249960"/>
              <a:gd name="connsiteX10" fmla="*/ 2365695 w 2365695"/>
              <a:gd name="connsiteY10" fmla="*/ 486562 h 1249960"/>
              <a:gd name="connsiteX11" fmla="*/ 2357306 w 2365695"/>
              <a:gd name="connsiteY11" fmla="*/ 645953 h 1249960"/>
              <a:gd name="connsiteX12" fmla="*/ 2348917 w 2365695"/>
              <a:gd name="connsiteY12" fmla="*/ 780176 h 1249960"/>
              <a:gd name="connsiteX13" fmla="*/ 2340528 w 2365695"/>
              <a:gd name="connsiteY13" fmla="*/ 947956 h 1249960"/>
              <a:gd name="connsiteX14" fmla="*/ 2315361 w 2365695"/>
              <a:gd name="connsiteY14" fmla="*/ 1031846 h 1249960"/>
              <a:gd name="connsiteX15" fmla="*/ 2306972 w 2365695"/>
              <a:gd name="connsiteY15" fmla="*/ 1057013 h 1249960"/>
              <a:gd name="connsiteX16" fmla="*/ 2281805 w 2365695"/>
              <a:gd name="connsiteY16" fmla="*/ 1149292 h 1249960"/>
              <a:gd name="connsiteX17" fmla="*/ 2273416 w 2365695"/>
              <a:gd name="connsiteY17" fmla="*/ 1174459 h 1249960"/>
              <a:gd name="connsiteX18" fmla="*/ 2197915 w 2365695"/>
              <a:gd name="connsiteY18" fmla="*/ 1208015 h 1249960"/>
              <a:gd name="connsiteX19" fmla="*/ 2155970 w 2365695"/>
              <a:gd name="connsiteY19" fmla="*/ 1249960 h 1249960"/>
              <a:gd name="connsiteX0" fmla="*/ 0 w 2365695"/>
              <a:gd name="connsiteY0" fmla="*/ 0 h 1249960"/>
              <a:gd name="connsiteX1" fmla="*/ 1115736 w 2365695"/>
              <a:gd name="connsiteY1" fmla="*/ 8389 h 1249960"/>
              <a:gd name="connsiteX2" fmla="*/ 1283515 w 2365695"/>
              <a:gd name="connsiteY2" fmla="*/ 25167 h 1249960"/>
              <a:gd name="connsiteX3" fmla="*/ 1510018 w 2365695"/>
              <a:gd name="connsiteY3" fmla="*/ 50334 h 1249960"/>
              <a:gd name="connsiteX4" fmla="*/ 1778466 w 2365695"/>
              <a:gd name="connsiteY4" fmla="*/ 100668 h 1249960"/>
              <a:gd name="connsiteX5" fmla="*/ 1971413 w 2365695"/>
              <a:gd name="connsiteY5" fmla="*/ 151002 h 1249960"/>
              <a:gd name="connsiteX6" fmla="*/ 2072080 w 2365695"/>
              <a:gd name="connsiteY6" fmla="*/ 192947 h 1249960"/>
              <a:gd name="connsiteX7" fmla="*/ 2155970 w 2365695"/>
              <a:gd name="connsiteY7" fmla="*/ 218114 h 1249960"/>
              <a:gd name="connsiteX8" fmla="*/ 2298583 w 2365695"/>
              <a:gd name="connsiteY8" fmla="*/ 310393 h 1249960"/>
              <a:gd name="connsiteX9" fmla="*/ 2315361 w 2365695"/>
              <a:gd name="connsiteY9" fmla="*/ 335560 h 1249960"/>
              <a:gd name="connsiteX10" fmla="*/ 2365695 w 2365695"/>
              <a:gd name="connsiteY10" fmla="*/ 486562 h 1249960"/>
              <a:gd name="connsiteX11" fmla="*/ 2357306 w 2365695"/>
              <a:gd name="connsiteY11" fmla="*/ 645953 h 1249960"/>
              <a:gd name="connsiteX12" fmla="*/ 2348917 w 2365695"/>
              <a:gd name="connsiteY12" fmla="*/ 780176 h 1249960"/>
              <a:gd name="connsiteX13" fmla="*/ 2340528 w 2365695"/>
              <a:gd name="connsiteY13" fmla="*/ 947956 h 1249960"/>
              <a:gd name="connsiteX14" fmla="*/ 2315361 w 2365695"/>
              <a:gd name="connsiteY14" fmla="*/ 1031846 h 1249960"/>
              <a:gd name="connsiteX15" fmla="*/ 2306972 w 2365695"/>
              <a:gd name="connsiteY15" fmla="*/ 1057013 h 1249960"/>
              <a:gd name="connsiteX16" fmla="*/ 2281805 w 2365695"/>
              <a:gd name="connsiteY16" fmla="*/ 1149292 h 1249960"/>
              <a:gd name="connsiteX17" fmla="*/ 2197915 w 2365695"/>
              <a:gd name="connsiteY17" fmla="*/ 1208015 h 1249960"/>
              <a:gd name="connsiteX18" fmla="*/ 2155970 w 2365695"/>
              <a:gd name="connsiteY18" fmla="*/ 1249960 h 1249960"/>
              <a:gd name="connsiteX0" fmla="*/ 0 w 2365695"/>
              <a:gd name="connsiteY0" fmla="*/ 0 h 1249960"/>
              <a:gd name="connsiteX1" fmla="*/ 1115736 w 2365695"/>
              <a:gd name="connsiteY1" fmla="*/ 8389 h 1249960"/>
              <a:gd name="connsiteX2" fmla="*/ 1283515 w 2365695"/>
              <a:gd name="connsiteY2" fmla="*/ 25167 h 1249960"/>
              <a:gd name="connsiteX3" fmla="*/ 1510018 w 2365695"/>
              <a:gd name="connsiteY3" fmla="*/ 50334 h 1249960"/>
              <a:gd name="connsiteX4" fmla="*/ 1778466 w 2365695"/>
              <a:gd name="connsiteY4" fmla="*/ 100668 h 1249960"/>
              <a:gd name="connsiteX5" fmla="*/ 1971413 w 2365695"/>
              <a:gd name="connsiteY5" fmla="*/ 151002 h 1249960"/>
              <a:gd name="connsiteX6" fmla="*/ 2072080 w 2365695"/>
              <a:gd name="connsiteY6" fmla="*/ 192947 h 1249960"/>
              <a:gd name="connsiteX7" fmla="*/ 2155970 w 2365695"/>
              <a:gd name="connsiteY7" fmla="*/ 218114 h 1249960"/>
              <a:gd name="connsiteX8" fmla="*/ 2298583 w 2365695"/>
              <a:gd name="connsiteY8" fmla="*/ 310393 h 1249960"/>
              <a:gd name="connsiteX9" fmla="*/ 2315361 w 2365695"/>
              <a:gd name="connsiteY9" fmla="*/ 335560 h 1249960"/>
              <a:gd name="connsiteX10" fmla="*/ 2365695 w 2365695"/>
              <a:gd name="connsiteY10" fmla="*/ 486562 h 1249960"/>
              <a:gd name="connsiteX11" fmla="*/ 2357306 w 2365695"/>
              <a:gd name="connsiteY11" fmla="*/ 645953 h 1249960"/>
              <a:gd name="connsiteX12" fmla="*/ 2348917 w 2365695"/>
              <a:gd name="connsiteY12" fmla="*/ 780176 h 1249960"/>
              <a:gd name="connsiteX13" fmla="*/ 2340528 w 2365695"/>
              <a:gd name="connsiteY13" fmla="*/ 947956 h 1249960"/>
              <a:gd name="connsiteX14" fmla="*/ 2315361 w 2365695"/>
              <a:gd name="connsiteY14" fmla="*/ 1031846 h 1249960"/>
              <a:gd name="connsiteX15" fmla="*/ 2306972 w 2365695"/>
              <a:gd name="connsiteY15" fmla="*/ 1057013 h 1249960"/>
              <a:gd name="connsiteX16" fmla="*/ 2197915 w 2365695"/>
              <a:gd name="connsiteY16" fmla="*/ 1208015 h 1249960"/>
              <a:gd name="connsiteX17" fmla="*/ 2155970 w 2365695"/>
              <a:gd name="connsiteY17" fmla="*/ 1249960 h 1249960"/>
              <a:gd name="connsiteX0" fmla="*/ 0 w 2365695"/>
              <a:gd name="connsiteY0" fmla="*/ 0 h 1249960"/>
              <a:gd name="connsiteX1" fmla="*/ 1115736 w 2365695"/>
              <a:gd name="connsiteY1" fmla="*/ 8389 h 1249960"/>
              <a:gd name="connsiteX2" fmla="*/ 1283515 w 2365695"/>
              <a:gd name="connsiteY2" fmla="*/ 25167 h 1249960"/>
              <a:gd name="connsiteX3" fmla="*/ 1510018 w 2365695"/>
              <a:gd name="connsiteY3" fmla="*/ 50334 h 1249960"/>
              <a:gd name="connsiteX4" fmla="*/ 1778466 w 2365695"/>
              <a:gd name="connsiteY4" fmla="*/ 100668 h 1249960"/>
              <a:gd name="connsiteX5" fmla="*/ 1971413 w 2365695"/>
              <a:gd name="connsiteY5" fmla="*/ 151002 h 1249960"/>
              <a:gd name="connsiteX6" fmla="*/ 2072080 w 2365695"/>
              <a:gd name="connsiteY6" fmla="*/ 192947 h 1249960"/>
              <a:gd name="connsiteX7" fmla="*/ 2155970 w 2365695"/>
              <a:gd name="connsiteY7" fmla="*/ 218114 h 1249960"/>
              <a:gd name="connsiteX8" fmla="*/ 2298583 w 2365695"/>
              <a:gd name="connsiteY8" fmla="*/ 310393 h 1249960"/>
              <a:gd name="connsiteX9" fmla="*/ 2315361 w 2365695"/>
              <a:gd name="connsiteY9" fmla="*/ 335560 h 1249960"/>
              <a:gd name="connsiteX10" fmla="*/ 2365695 w 2365695"/>
              <a:gd name="connsiteY10" fmla="*/ 486562 h 1249960"/>
              <a:gd name="connsiteX11" fmla="*/ 2357306 w 2365695"/>
              <a:gd name="connsiteY11" fmla="*/ 645953 h 1249960"/>
              <a:gd name="connsiteX12" fmla="*/ 2348917 w 2365695"/>
              <a:gd name="connsiteY12" fmla="*/ 780176 h 1249960"/>
              <a:gd name="connsiteX13" fmla="*/ 2315361 w 2365695"/>
              <a:gd name="connsiteY13" fmla="*/ 1031846 h 1249960"/>
              <a:gd name="connsiteX14" fmla="*/ 2306972 w 2365695"/>
              <a:gd name="connsiteY14" fmla="*/ 1057013 h 1249960"/>
              <a:gd name="connsiteX15" fmla="*/ 2197915 w 2365695"/>
              <a:gd name="connsiteY15" fmla="*/ 1208015 h 1249960"/>
              <a:gd name="connsiteX16" fmla="*/ 2155970 w 2365695"/>
              <a:gd name="connsiteY16" fmla="*/ 1249960 h 1249960"/>
              <a:gd name="connsiteX0" fmla="*/ 0 w 2366979"/>
              <a:gd name="connsiteY0" fmla="*/ 0 h 1249960"/>
              <a:gd name="connsiteX1" fmla="*/ 1115736 w 2366979"/>
              <a:gd name="connsiteY1" fmla="*/ 8389 h 1249960"/>
              <a:gd name="connsiteX2" fmla="*/ 1283515 w 2366979"/>
              <a:gd name="connsiteY2" fmla="*/ 25167 h 1249960"/>
              <a:gd name="connsiteX3" fmla="*/ 1510018 w 2366979"/>
              <a:gd name="connsiteY3" fmla="*/ 50334 h 1249960"/>
              <a:gd name="connsiteX4" fmla="*/ 1778466 w 2366979"/>
              <a:gd name="connsiteY4" fmla="*/ 100668 h 1249960"/>
              <a:gd name="connsiteX5" fmla="*/ 1971413 w 2366979"/>
              <a:gd name="connsiteY5" fmla="*/ 151002 h 1249960"/>
              <a:gd name="connsiteX6" fmla="*/ 2072080 w 2366979"/>
              <a:gd name="connsiteY6" fmla="*/ 192947 h 1249960"/>
              <a:gd name="connsiteX7" fmla="*/ 2155970 w 2366979"/>
              <a:gd name="connsiteY7" fmla="*/ 218114 h 1249960"/>
              <a:gd name="connsiteX8" fmla="*/ 2298583 w 2366979"/>
              <a:gd name="connsiteY8" fmla="*/ 310393 h 1249960"/>
              <a:gd name="connsiteX9" fmla="*/ 2315361 w 2366979"/>
              <a:gd name="connsiteY9" fmla="*/ 335560 h 1249960"/>
              <a:gd name="connsiteX10" fmla="*/ 2365695 w 2366979"/>
              <a:gd name="connsiteY10" fmla="*/ 486562 h 1249960"/>
              <a:gd name="connsiteX11" fmla="*/ 2348917 w 2366979"/>
              <a:gd name="connsiteY11" fmla="*/ 780176 h 1249960"/>
              <a:gd name="connsiteX12" fmla="*/ 2315361 w 2366979"/>
              <a:gd name="connsiteY12" fmla="*/ 1031846 h 1249960"/>
              <a:gd name="connsiteX13" fmla="*/ 2306972 w 2366979"/>
              <a:gd name="connsiteY13" fmla="*/ 1057013 h 1249960"/>
              <a:gd name="connsiteX14" fmla="*/ 2197915 w 2366979"/>
              <a:gd name="connsiteY14" fmla="*/ 1208015 h 1249960"/>
              <a:gd name="connsiteX15" fmla="*/ 2155970 w 2366979"/>
              <a:gd name="connsiteY15" fmla="*/ 1249960 h 1249960"/>
              <a:gd name="connsiteX0" fmla="*/ 0 w 2367981"/>
              <a:gd name="connsiteY0" fmla="*/ 0 h 1249960"/>
              <a:gd name="connsiteX1" fmla="*/ 1115736 w 2367981"/>
              <a:gd name="connsiteY1" fmla="*/ 8389 h 1249960"/>
              <a:gd name="connsiteX2" fmla="*/ 1283515 w 2367981"/>
              <a:gd name="connsiteY2" fmla="*/ 25167 h 1249960"/>
              <a:gd name="connsiteX3" fmla="*/ 1510018 w 2367981"/>
              <a:gd name="connsiteY3" fmla="*/ 50334 h 1249960"/>
              <a:gd name="connsiteX4" fmla="*/ 1778466 w 2367981"/>
              <a:gd name="connsiteY4" fmla="*/ 100668 h 1249960"/>
              <a:gd name="connsiteX5" fmla="*/ 1971413 w 2367981"/>
              <a:gd name="connsiteY5" fmla="*/ 151002 h 1249960"/>
              <a:gd name="connsiteX6" fmla="*/ 2072080 w 2367981"/>
              <a:gd name="connsiteY6" fmla="*/ 192947 h 1249960"/>
              <a:gd name="connsiteX7" fmla="*/ 2155970 w 2367981"/>
              <a:gd name="connsiteY7" fmla="*/ 218114 h 1249960"/>
              <a:gd name="connsiteX8" fmla="*/ 2298583 w 2367981"/>
              <a:gd name="connsiteY8" fmla="*/ 310393 h 1249960"/>
              <a:gd name="connsiteX9" fmla="*/ 2365695 w 2367981"/>
              <a:gd name="connsiteY9" fmla="*/ 486562 h 1249960"/>
              <a:gd name="connsiteX10" fmla="*/ 2348917 w 2367981"/>
              <a:gd name="connsiteY10" fmla="*/ 780176 h 1249960"/>
              <a:gd name="connsiteX11" fmla="*/ 2315361 w 2367981"/>
              <a:gd name="connsiteY11" fmla="*/ 1031846 h 1249960"/>
              <a:gd name="connsiteX12" fmla="*/ 2306972 w 2367981"/>
              <a:gd name="connsiteY12" fmla="*/ 1057013 h 1249960"/>
              <a:gd name="connsiteX13" fmla="*/ 2197915 w 2367981"/>
              <a:gd name="connsiteY13" fmla="*/ 1208015 h 1249960"/>
              <a:gd name="connsiteX14" fmla="*/ 2155970 w 2367981"/>
              <a:gd name="connsiteY14" fmla="*/ 1249960 h 1249960"/>
              <a:gd name="connsiteX0" fmla="*/ 0 w 2367981"/>
              <a:gd name="connsiteY0" fmla="*/ 0 h 1249960"/>
              <a:gd name="connsiteX1" fmla="*/ 1115736 w 2367981"/>
              <a:gd name="connsiteY1" fmla="*/ 8389 h 1249960"/>
              <a:gd name="connsiteX2" fmla="*/ 1283515 w 2367981"/>
              <a:gd name="connsiteY2" fmla="*/ 25167 h 1249960"/>
              <a:gd name="connsiteX3" fmla="*/ 1510018 w 2367981"/>
              <a:gd name="connsiteY3" fmla="*/ 50334 h 1249960"/>
              <a:gd name="connsiteX4" fmla="*/ 1778466 w 2367981"/>
              <a:gd name="connsiteY4" fmla="*/ 100668 h 1249960"/>
              <a:gd name="connsiteX5" fmla="*/ 1971413 w 2367981"/>
              <a:gd name="connsiteY5" fmla="*/ 151002 h 1249960"/>
              <a:gd name="connsiteX6" fmla="*/ 2072080 w 2367981"/>
              <a:gd name="connsiteY6" fmla="*/ 192947 h 1249960"/>
              <a:gd name="connsiteX7" fmla="*/ 2298583 w 2367981"/>
              <a:gd name="connsiteY7" fmla="*/ 310393 h 1249960"/>
              <a:gd name="connsiteX8" fmla="*/ 2365695 w 2367981"/>
              <a:gd name="connsiteY8" fmla="*/ 486562 h 1249960"/>
              <a:gd name="connsiteX9" fmla="*/ 2348917 w 2367981"/>
              <a:gd name="connsiteY9" fmla="*/ 780176 h 1249960"/>
              <a:gd name="connsiteX10" fmla="*/ 2315361 w 2367981"/>
              <a:gd name="connsiteY10" fmla="*/ 1031846 h 1249960"/>
              <a:gd name="connsiteX11" fmla="*/ 2306972 w 2367981"/>
              <a:gd name="connsiteY11" fmla="*/ 1057013 h 1249960"/>
              <a:gd name="connsiteX12" fmla="*/ 2197915 w 2367981"/>
              <a:gd name="connsiteY12" fmla="*/ 1208015 h 1249960"/>
              <a:gd name="connsiteX13" fmla="*/ 2155970 w 2367981"/>
              <a:gd name="connsiteY13" fmla="*/ 1249960 h 1249960"/>
              <a:gd name="connsiteX0" fmla="*/ 0 w 2367981"/>
              <a:gd name="connsiteY0" fmla="*/ 0 h 1249960"/>
              <a:gd name="connsiteX1" fmla="*/ 1115736 w 2367981"/>
              <a:gd name="connsiteY1" fmla="*/ 8389 h 1249960"/>
              <a:gd name="connsiteX2" fmla="*/ 1283515 w 2367981"/>
              <a:gd name="connsiteY2" fmla="*/ 25167 h 1249960"/>
              <a:gd name="connsiteX3" fmla="*/ 1510018 w 2367981"/>
              <a:gd name="connsiteY3" fmla="*/ 50334 h 1249960"/>
              <a:gd name="connsiteX4" fmla="*/ 1778466 w 2367981"/>
              <a:gd name="connsiteY4" fmla="*/ 100668 h 1249960"/>
              <a:gd name="connsiteX5" fmla="*/ 2072080 w 2367981"/>
              <a:gd name="connsiteY5" fmla="*/ 192947 h 1249960"/>
              <a:gd name="connsiteX6" fmla="*/ 2298583 w 2367981"/>
              <a:gd name="connsiteY6" fmla="*/ 310393 h 1249960"/>
              <a:gd name="connsiteX7" fmla="*/ 2365695 w 2367981"/>
              <a:gd name="connsiteY7" fmla="*/ 486562 h 1249960"/>
              <a:gd name="connsiteX8" fmla="*/ 2348917 w 2367981"/>
              <a:gd name="connsiteY8" fmla="*/ 780176 h 1249960"/>
              <a:gd name="connsiteX9" fmla="*/ 2315361 w 2367981"/>
              <a:gd name="connsiteY9" fmla="*/ 1031846 h 1249960"/>
              <a:gd name="connsiteX10" fmla="*/ 2306972 w 2367981"/>
              <a:gd name="connsiteY10" fmla="*/ 1057013 h 1249960"/>
              <a:gd name="connsiteX11" fmla="*/ 2197915 w 2367981"/>
              <a:gd name="connsiteY11" fmla="*/ 1208015 h 1249960"/>
              <a:gd name="connsiteX12" fmla="*/ 2155970 w 2367981"/>
              <a:gd name="connsiteY12" fmla="*/ 1249960 h 1249960"/>
              <a:gd name="connsiteX0" fmla="*/ 0 w 2367981"/>
              <a:gd name="connsiteY0" fmla="*/ 0 h 1249960"/>
              <a:gd name="connsiteX1" fmla="*/ 1283515 w 2367981"/>
              <a:gd name="connsiteY1" fmla="*/ 25167 h 1249960"/>
              <a:gd name="connsiteX2" fmla="*/ 1510018 w 2367981"/>
              <a:gd name="connsiteY2" fmla="*/ 50334 h 1249960"/>
              <a:gd name="connsiteX3" fmla="*/ 1778466 w 2367981"/>
              <a:gd name="connsiteY3" fmla="*/ 100668 h 1249960"/>
              <a:gd name="connsiteX4" fmla="*/ 2072080 w 2367981"/>
              <a:gd name="connsiteY4" fmla="*/ 192947 h 1249960"/>
              <a:gd name="connsiteX5" fmla="*/ 2298583 w 2367981"/>
              <a:gd name="connsiteY5" fmla="*/ 310393 h 1249960"/>
              <a:gd name="connsiteX6" fmla="*/ 2365695 w 2367981"/>
              <a:gd name="connsiteY6" fmla="*/ 486562 h 1249960"/>
              <a:gd name="connsiteX7" fmla="*/ 2348917 w 2367981"/>
              <a:gd name="connsiteY7" fmla="*/ 780176 h 1249960"/>
              <a:gd name="connsiteX8" fmla="*/ 2315361 w 2367981"/>
              <a:gd name="connsiteY8" fmla="*/ 1031846 h 1249960"/>
              <a:gd name="connsiteX9" fmla="*/ 2306972 w 2367981"/>
              <a:gd name="connsiteY9" fmla="*/ 1057013 h 1249960"/>
              <a:gd name="connsiteX10" fmla="*/ 2197915 w 2367981"/>
              <a:gd name="connsiteY10" fmla="*/ 1208015 h 1249960"/>
              <a:gd name="connsiteX11" fmla="*/ 2155970 w 2367981"/>
              <a:gd name="connsiteY11" fmla="*/ 1249960 h 1249960"/>
              <a:gd name="connsiteX0" fmla="*/ 0 w 2367981"/>
              <a:gd name="connsiteY0" fmla="*/ 0 h 1249960"/>
              <a:gd name="connsiteX1" fmla="*/ 1510018 w 2367981"/>
              <a:gd name="connsiteY1" fmla="*/ 50334 h 1249960"/>
              <a:gd name="connsiteX2" fmla="*/ 1778466 w 2367981"/>
              <a:gd name="connsiteY2" fmla="*/ 100668 h 1249960"/>
              <a:gd name="connsiteX3" fmla="*/ 2072080 w 2367981"/>
              <a:gd name="connsiteY3" fmla="*/ 192947 h 1249960"/>
              <a:gd name="connsiteX4" fmla="*/ 2298583 w 2367981"/>
              <a:gd name="connsiteY4" fmla="*/ 310393 h 1249960"/>
              <a:gd name="connsiteX5" fmla="*/ 2365695 w 2367981"/>
              <a:gd name="connsiteY5" fmla="*/ 486562 h 1249960"/>
              <a:gd name="connsiteX6" fmla="*/ 2348917 w 2367981"/>
              <a:gd name="connsiteY6" fmla="*/ 780176 h 1249960"/>
              <a:gd name="connsiteX7" fmla="*/ 2315361 w 2367981"/>
              <a:gd name="connsiteY7" fmla="*/ 1031846 h 1249960"/>
              <a:gd name="connsiteX8" fmla="*/ 2306972 w 2367981"/>
              <a:gd name="connsiteY8" fmla="*/ 1057013 h 1249960"/>
              <a:gd name="connsiteX9" fmla="*/ 2197915 w 2367981"/>
              <a:gd name="connsiteY9" fmla="*/ 1208015 h 1249960"/>
              <a:gd name="connsiteX10" fmla="*/ 2155970 w 2367981"/>
              <a:gd name="connsiteY10" fmla="*/ 1249960 h 1249960"/>
              <a:gd name="connsiteX0" fmla="*/ 0 w 2367981"/>
              <a:gd name="connsiteY0" fmla="*/ 15883 h 1265843"/>
              <a:gd name="connsiteX1" fmla="*/ 1510018 w 2367981"/>
              <a:gd name="connsiteY1" fmla="*/ 66217 h 1265843"/>
              <a:gd name="connsiteX2" fmla="*/ 1778466 w 2367981"/>
              <a:gd name="connsiteY2" fmla="*/ 116551 h 1265843"/>
              <a:gd name="connsiteX3" fmla="*/ 2072080 w 2367981"/>
              <a:gd name="connsiteY3" fmla="*/ 208830 h 1265843"/>
              <a:gd name="connsiteX4" fmla="*/ 2298583 w 2367981"/>
              <a:gd name="connsiteY4" fmla="*/ 326276 h 1265843"/>
              <a:gd name="connsiteX5" fmla="*/ 2365695 w 2367981"/>
              <a:gd name="connsiteY5" fmla="*/ 502445 h 1265843"/>
              <a:gd name="connsiteX6" fmla="*/ 2348917 w 2367981"/>
              <a:gd name="connsiteY6" fmla="*/ 796059 h 1265843"/>
              <a:gd name="connsiteX7" fmla="*/ 2315361 w 2367981"/>
              <a:gd name="connsiteY7" fmla="*/ 1047729 h 1265843"/>
              <a:gd name="connsiteX8" fmla="*/ 2306972 w 2367981"/>
              <a:gd name="connsiteY8" fmla="*/ 1072896 h 1265843"/>
              <a:gd name="connsiteX9" fmla="*/ 2197915 w 2367981"/>
              <a:gd name="connsiteY9" fmla="*/ 1223898 h 1265843"/>
              <a:gd name="connsiteX10" fmla="*/ 2155970 w 2367981"/>
              <a:gd name="connsiteY10" fmla="*/ 1265843 h 1265843"/>
              <a:gd name="connsiteX0" fmla="*/ 0 w 2367981"/>
              <a:gd name="connsiteY0" fmla="*/ 26186 h 1276146"/>
              <a:gd name="connsiteX1" fmla="*/ 1510018 w 2367981"/>
              <a:gd name="connsiteY1" fmla="*/ 76520 h 1276146"/>
              <a:gd name="connsiteX2" fmla="*/ 1778466 w 2367981"/>
              <a:gd name="connsiteY2" fmla="*/ 126854 h 1276146"/>
              <a:gd name="connsiteX3" fmla="*/ 2072080 w 2367981"/>
              <a:gd name="connsiteY3" fmla="*/ 219133 h 1276146"/>
              <a:gd name="connsiteX4" fmla="*/ 2298583 w 2367981"/>
              <a:gd name="connsiteY4" fmla="*/ 336579 h 1276146"/>
              <a:gd name="connsiteX5" fmla="*/ 2365695 w 2367981"/>
              <a:gd name="connsiteY5" fmla="*/ 512748 h 1276146"/>
              <a:gd name="connsiteX6" fmla="*/ 2348917 w 2367981"/>
              <a:gd name="connsiteY6" fmla="*/ 806362 h 1276146"/>
              <a:gd name="connsiteX7" fmla="*/ 2315361 w 2367981"/>
              <a:gd name="connsiteY7" fmla="*/ 1058032 h 1276146"/>
              <a:gd name="connsiteX8" fmla="*/ 2306972 w 2367981"/>
              <a:gd name="connsiteY8" fmla="*/ 1083199 h 1276146"/>
              <a:gd name="connsiteX9" fmla="*/ 2197915 w 2367981"/>
              <a:gd name="connsiteY9" fmla="*/ 1234201 h 1276146"/>
              <a:gd name="connsiteX10" fmla="*/ 2155970 w 2367981"/>
              <a:gd name="connsiteY10" fmla="*/ 1276146 h 1276146"/>
              <a:gd name="connsiteX0" fmla="*/ 0 w 2367981"/>
              <a:gd name="connsiteY0" fmla="*/ 17896 h 1267856"/>
              <a:gd name="connsiteX1" fmla="*/ 1510018 w 2367981"/>
              <a:gd name="connsiteY1" fmla="*/ 68230 h 1267856"/>
              <a:gd name="connsiteX2" fmla="*/ 2072080 w 2367981"/>
              <a:gd name="connsiteY2" fmla="*/ 210843 h 1267856"/>
              <a:gd name="connsiteX3" fmla="*/ 2298583 w 2367981"/>
              <a:gd name="connsiteY3" fmla="*/ 328289 h 1267856"/>
              <a:gd name="connsiteX4" fmla="*/ 2365695 w 2367981"/>
              <a:gd name="connsiteY4" fmla="*/ 504458 h 1267856"/>
              <a:gd name="connsiteX5" fmla="*/ 2348917 w 2367981"/>
              <a:gd name="connsiteY5" fmla="*/ 798072 h 1267856"/>
              <a:gd name="connsiteX6" fmla="*/ 2315361 w 2367981"/>
              <a:gd name="connsiteY6" fmla="*/ 1049742 h 1267856"/>
              <a:gd name="connsiteX7" fmla="*/ 2306972 w 2367981"/>
              <a:gd name="connsiteY7" fmla="*/ 1074909 h 1267856"/>
              <a:gd name="connsiteX8" fmla="*/ 2197915 w 2367981"/>
              <a:gd name="connsiteY8" fmla="*/ 1225911 h 1267856"/>
              <a:gd name="connsiteX9" fmla="*/ 2155970 w 2367981"/>
              <a:gd name="connsiteY9" fmla="*/ 1267856 h 1267856"/>
              <a:gd name="connsiteX0" fmla="*/ 0 w 2384018"/>
              <a:gd name="connsiteY0" fmla="*/ 17896 h 1267856"/>
              <a:gd name="connsiteX1" fmla="*/ 1510018 w 2384018"/>
              <a:gd name="connsiteY1" fmla="*/ 68230 h 1267856"/>
              <a:gd name="connsiteX2" fmla="*/ 2072080 w 2384018"/>
              <a:gd name="connsiteY2" fmla="*/ 210843 h 1267856"/>
              <a:gd name="connsiteX3" fmla="*/ 2365695 w 2384018"/>
              <a:gd name="connsiteY3" fmla="*/ 504458 h 1267856"/>
              <a:gd name="connsiteX4" fmla="*/ 2348917 w 2384018"/>
              <a:gd name="connsiteY4" fmla="*/ 798072 h 1267856"/>
              <a:gd name="connsiteX5" fmla="*/ 2315361 w 2384018"/>
              <a:gd name="connsiteY5" fmla="*/ 1049742 h 1267856"/>
              <a:gd name="connsiteX6" fmla="*/ 2306972 w 2384018"/>
              <a:gd name="connsiteY6" fmla="*/ 1074909 h 1267856"/>
              <a:gd name="connsiteX7" fmla="*/ 2197915 w 2384018"/>
              <a:gd name="connsiteY7" fmla="*/ 1225911 h 1267856"/>
              <a:gd name="connsiteX8" fmla="*/ 2155970 w 2384018"/>
              <a:gd name="connsiteY8" fmla="*/ 1267856 h 1267856"/>
              <a:gd name="connsiteX0" fmla="*/ 0 w 2384018"/>
              <a:gd name="connsiteY0" fmla="*/ 17896 h 1267856"/>
              <a:gd name="connsiteX1" fmla="*/ 1510018 w 2384018"/>
              <a:gd name="connsiteY1" fmla="*/ 68230 h 1267856"/>
              <a:gd name="connsiteX2" fmla="*/ 2072080 w 2384018"/>
              <a:gd name="connsiteY2" fmla="*/ 210843 h 1267856"/>
              <a:gd name="connsiteX3" fmla="*/ 2365695 w 2384018"/>
              <a:gd name="connsiteY3" fmla="*/ 504458 h 1267856"/>
              <a:gd name="connsiteX4" fmla="*/ 2348917 w 2384018"/>
              <a:gd name="connsiteY4" fmla="*/ 798072 h 1267856"/>
              <a:gd name="connsiteX5" fmla="*/ 2315361 w 2384018"/>
              <a:gd name="connsiteY5" fmla="*/ 1049742 h 1267856"/>
              <a:gd name="connsiteX6" fmla="*/ 2197915 w 2384018"/>
              <a:gd name="connsiteY6" fmla="*/ 1225911 h 1267856"/>
              <a:gd name="connsiteX7" fmla="*/ 2155970 w 2384018"/>
              <a:gd name="connsiteY7" fmla="*/ 1267856 h 1267856"/>
              <a:gd name="connsiteX0" fmla="*/ 0 w 2378937"/>
              <a:gd name="connsiteY0" fmla="*/ 17896 h 1267856"/>
              <a:gd name="connsiteX1" fmla="*/ 1510018 w 2378937"/>
              <a:gd name="connsiteY1" fmla="*/ 68230 h 1267856"/>
              <a:gd name="connsiteX2" fmla="*/ 2072080 w 2378937"/>
              <a:gd name="connsiteY2" fmla="*/ 210843 h 1267856"/>
              <a:gd name="connsiteX3" fmla="*/ 2365695 w 2378937"/>
              <a:gd name="connsiteY3" fmla="*/ 504458 h 1267856"/>
              <a:gd name="connsiteX4" fmla="*/ 2315361 w 2378937"/>
              <a:gd name="connsiteY4" fmla="*/ 1049742 h 1267856"/>
              <a:gd name="connsiteX5" fmla="*/ 2197915 w 2378937"/>
              <a:gd name="connsiteY5" fmla="*/ 1225911 h 1267856"/>
              <a:gd name="connsiteX6" fmla="*/ 2155970 w 2378937"/>
              <a:gd name="connsiteY6" fmla="*/ 1267856 h 1267856"/>
              <a:gd name="connsiteX0" fmla="*/ 0 w 2379852"/>
              <a:gd name="connsiteY0" fmla="*/ 17896 h 1267856"/>
              <a:gd name="connsiteX1" fmla="*/ 1510018 w 2379852"/>
              <a:gd name="connsiteY1" fmla="*/ 68230 h 1267856"/>
              <a:gd name="connsiteX2" fmla="*/ 2072080 w 2379852"/>
              <a:gd name="connsiteY2" fmla="*/ 210843 h 1267856"/>
              <a:gd name="connsiteX3" fmla="*/ 2365695 w 2379852"/>
              <a:gd name="connsiteY3" fmla="*/ 504458 h 1267856"/>
              <a:gd name="connsiteX4" fmla="*/ 2315361 w 2379852"/>
              <a:gd name="connsiteY4" fmla="*/ 1049742 h 1267856"/>
              <a:gd name="connsiteX5" fmla="*/ 2155970 w 2379852"/>
              <a:gd name="connsiteY5" fmla="*/ 1267856 h 1267856"/>
              <a:gd name="connsiteX0" fmla="*/ 0 w 2380660"/>
              <a:gd name="connsiteY0" fmla="*/ 17896 h 1091221"/>
              <a:gd name="connsiteX1" fmla="*/ 1510018 w 2380660"/>
              <a:gd name="connsiteY1" fmla="*/ 68230 h 1091221"/>
              <a:gd name="connsiteX2" fmla="*/ 2072080 w 2380660"/>
              <a:gd name="connsiteY2" fmla="*/ 210843 h 1091221"/>
              <a:gd name="connsiteX3" fmla="*/ 2365695 w 2380660"/>
              <a:gd name="connsiteY3" fmla="*/ 504458 h 1091221"/>
              <a:gd name="connsiteX4" fmla="*/ 2315361 w 2380660"/>
              <a:gd name="connsiteY4" fmla="*/ 1049742 h 1091221"/>
              <a:gd name="connsiteX5" fmla="*/ 2122414 w 2380660"/>
              <a:gd name="connsiteY5" fmla="*/ 1083298 h 1091221"/>
              <a:gd name="connsiteX0" fmla="*/ 0 w 2382500"/>
              <a:gd name="connsiteY0" fmla="*/ 17896 h 1460803"/>
              <a:gd name="connsiteX1" fmla="*/ 1510018 w 2382500"/>
              <a:gd name="connsiteY1" fmla="*/ 68230 h 1460803"/>
              <a:gd name="connsiteX2" fmla="*/ 2072080 w 2382500"/>
              <a:gd name="connsiteY2" fmla="*/ 210843 h 1460803"/>
              <a:gd name="connsiteX3" fmla="*/ 2365695 w 2382500"/>
              <a:gd name="connsiteY3" fmla="*/ 504458 h 1460803"/>
              <a:gd name="connsiteX4" fmla="*/ 2315361 w 2382500"/>
              <a:gd name="connsiteY4" fmla="*/ 1049742 h 1460803"/>
              <a:gd name="connsiteX5" fmla="*/ 2055303 w 2382500"/>
              <a:gd name="connsiteY5" fmla="*/ 1460803 h 1460803"/>
              <a:gd name="connsiteX0" fmla="*/ 0 w 2382500"/>
              <a:gd name="connsiteY0" fmla="*/ 17896 h 1460803"/>
              <a:gd name="connsiteX1" fmla="*/ 1510018 w 2382500"/>
              <a:gd name="connsiteY1" fmla="*/ 68230 h 1460803"/>
              <a:gd name="connsiteX2" fmla="*/ 2072080 w 2382500"/>
              <a:gd name="connsiteY2" fmla="*/ 210843 h 1460803"/>
              <a:gd name="connsiteX3" fmla="*/ 2365695 w 2382500"/>
              <a:gd name="connsiteY3" fmla="*/ 504458 h 1460803"/>
              <a:gd name="connsiteX4" fmla="*/ 2315361 w 2382500"/>
              <a:gd name="connsiteY4" fmla="*/ 1049742 h 1460803"/>
              <a:gd name="connsiteX5" fmla="*/ 2055303 w 2382500"/>
              <a:gd name="connsiteY5" fmla="*/ 1460803 h 1460803"/>
              <a:gd name="connsiteX0" fmla="*/ 0 w 2315412"/>
              <a:gd name="connsiteY0" fmla="*/ 17896 h 1460803"/>
              <a:gd name="connsiteX1" fmla="*/ 1510018 w 2315412"/>
              <a:gd name="connsiteY1" fmla="*/ 68230 h 1460803"/>
              <a:gd name="connsiteX2" fmla="*/ 2072080 w 2315412"/>
              <a:gd name="connsiteY2" fmla="*/ 210843 h 1460803"/>
              <a:gd name="connsiteX3" fmla="*/ 2315361 w 2315412"/>
              <a:gd name="connsiteY3" fmla="*/ 1049742 h 1460803"/>
              <a:gd name="connsiteX4" fmla="*/ 2055303 w 2315412"/>
              <a:gd name="connsiteY4" fmla="*/ 1460803 h 1460803"/>
              <a:gd name="connsiteX0" fmla="*/ 0 w 2601040"/>
              <a:gd name="connsiteY0" fmla="*/ 26529 h 1469436"/>
              <a:gd name="connsiteX1" fmla="*/ 1510018 w 2601040"/>
              <a:gd name="connsiteY1" fmla="*/ 76863 h 1469436"/>
              <a:gd name="connsiteX2" fmla="*/ 2567030 w 2601040"/>
              <a:gd name="connsiteY2" fmla="*/ 487924 h 1469436"/>
              <a:gd name="connsiteX3" fmla="*/ 2315361 w 2601040"/>
              <a:gd name="connsiteY3" fmla="*/ 1058375 h 1469436"/>
              <a:gd name="connsiteX4" fmla="*/ 2055303 w 2601040"/>
              <a:gd name="connsiteY4" fmla="*/ 1469436 h 1469436"/>
              <a:gd name="connsiteX0" fmla="*/ 0 w 2713641"/>
              <a:gd name="connsiteY0" fmla="*/ 26529 h 1469436"/>
              <a:gd name="connsiteX1" fmla="*/ 1510018 w 2713641"/>
              <a:gd name="connsiteY1" fmla="*/ 76863 h 1469436"/>
              <a:gd name="connsiteX2" fmla="*/ 2567030 w 2713641"/>
              <a:gd name="connsiteY2" fmla="*/ 487924 h 1469436"/>
              <a:gd name="connsiteX3" fmla="*/ 2650921 w 2713641"/>
              <a:gd name="connsiteY3" fmla="*/ 1142265 h 1469436"/>
              <a:gd name="connsiteX4" fmla="*/ 2055303 w 2713641"/>
              <a:gd name="connsiteY4" fmla="*/ 1469436 h 1469436"/>
              <a:gd name="connsiteX0" fmla="*/ 0 w 2715959"/>
              <a:gd name="connsiteY0" fmla="*/ 26529 h 1410713"/>
              <a:gd name="connsiteX1" fmla="*/ 1510018 w 2715959"/>
              <a:gd name="connsiteY1" fmla="*/ 76863 h 1410713"/>
              <a:gd name="connsiteX2" fmla="*/ 2567030 w 2715959"/>
              <a:gd name="connsiteY2" fmla="*/ 487924 h 1410713"/>
              <a:gd name="connsiteX3" fmla="*/ 2650921 w 2715959"/>
              <a:gd name="connsiteY3" fmla="*/ 1142265 h 1410713"/>
              <a:gd name="connsiteX4" fmla="*/ 2021747 w 2715959"/>
              <a:gd name="connsiteY4" fmla="*/ 1410713 h 1410713"/>
              <a:gd name="connsiteX0" fmla="*/ 0 w 2715959"/>
              <a:gd name="connsiteY0" fmla="*/ 26529 h 1410713"/>
              <a:gd name="connsiteX1" fmla="*/ 1510018 w 2715959"/>
              <a:gd name="connsiteY1" fmla="*/ 76863 h 1410713"/>
              <a:gd name="connsiteX2" fmla="*/ 2567030 w 2715959"/>
              <a:gd name="connsiteY2" fmla="*/ 487924 h 1410713"/>
              <a:gd name="connsiteX3" fmla="*/ 2650921 w 2715959"/>
              <a:gd name="connsiteY3" fmla="*/ 1142265 h 1410713"/>
              <a:gd name="connsiteX4" fmla="*/ 2021747 w 2715959"/>
              <a:gd name="connsiteY4" fmla="*/ 1410713 h 1410713"/>
              <a:gd name="connsiteX0" fmla="*/ 0 w 3076686"/>
              <a:gd name="connsiteY0" fmla="*/ 37349 h 1387977"/>
              <a:gd name="connsiteX1" fmla="*/ 1870745 w 3076686"/>
              <a:gd name="connsiteY1" fmla="*/ 54127 h 1387977"/>
              <a:gd name="connsiteX2" fmla="*/ 2927757 w 3076686"/>
              <a:gd name="connsiteY2" fmla="*/ 465188 h 1387977"/>
              <a:gd name="connsiteX3" fmla="*/ 3011648 w 3076686"/>
              <a:gd name="connsiteY3" fmla="*/ 1119529 h 1387977"/>
              <a:gd name="connsiteX4" fmla="*/ 2382474 w 3076686"/>
              <a:gd name="connsiteY4" fmla="*/ 1387977 h 1387977"/>
              <a:gd name="connsiteX0" fmla="*/ 0 w 3074015"/>
              <a:gd name="connsiteY0" fmla="*/ 18155 h 1368783"/>
              <a:gd name="connsiteX1" fmla="*/ 1921079 w 3074015"/>
              <a:gd name="connsiteY1" fmla="*/ 102045 h 1368783"/>
              <a:gd name="connsiteX2" fmla="*/ 2927757 w 3074015"/>
              <a:gd name="connsiteY2" fmla="*/ 445994 h 1368783"/>
              <a:gd name="connsiteX3" fmla="*/ 3011648 w 3074015"/>
              <a:gd name="connsiteY3" fmla="*/ 1100335 h 1368783"/>
              <a:gd name="connsiteX4" fmla="*/ 2382474 w 3074015"/>
              <a:gd name="connsiteY4" fmla="*/ 1368783 h 1368783"/>
              <a:gd name="connsiteX0" fmla="*/ 0 w 3077978"/>
              <a:gd name="connsiteY0" fmla="*/ 19629 h 1370257"/>
              <a:gd name="connsiteX1" fmla="*/ 1921079 w 3077978"/>
              <a:gd name="connsiteY1" fmla="*/ 103519 h 1370257"/>
              <a:gd name="connsiteX2" fmla="*/ 2936146 w 3077978"/>
              <a:gd name="connsiteY2" fmla="*/ 506191 h 1370257"/>
              <a:gd name="connsiteX3" fmla="*/ 3011648 w 3077978"/>
              <a:gd name="connsiteY3" fmla="*/ 1101809 h 1370257"/>
              <a:gd name="connsiteX4" fmla="*/ 2382474 w 3077978"/>
              <a:gd name="connsiteY4" fmla="*/ 1370257 h 1370257"/>
              <a:gd name="connsiteX0" fmla="*/ 0 w 3053150"/>
              <a:gd name="connsiteY0" fmla="*/ 19629 h 1370257"/>
              <a:gd name="connsiteX1" fmla="*/ 1921079 w 3053150"/>
              <a:gd name="connsiteY1" fmla="*/ 103519 h 1370257"/>
              <a:gd name="connsiteX2" fmla="*/ 2936146 w 3053150"/>
              <a:gd name="connsiteY2" fmla="*/ 506191 h 1370257"/>
              <a:gd name="connsiteX3" fmla="*/ 2969703 w 3053150"/>
              <a:gd name="connsiteY3" fmla="*/ 1152143 h 1370257"/>
              <a:gd name="connsiteX4" fmla="*/ 2382474 w 3053150"/>
              <a:gd name="connsiteY4" fmla="*/ 1370257 h 1370257"/>
              <a:gd name="connsiteX0" fmla="*/ 0 w 2943932"/>
              <a:gd name="connsiteY0" fmla="*/ 19629 h 1370257"/>
              <a:gd name="connsiteX1" fmla="*/ 1921079 w 2943932"/>
              <a:gd name="connsiteY1" fmla="*/ 103519 h 1370257"/>
              <a:gd name="connsiteX2" fmla="*/ 2936146 w 2943932"/>
              <a:gd name="connsiteY2" fmla="*/ 506191 h 1370257"/>
              <a:gd name="connsiteX3" fmla="*/ 2382474 w 2943932"/>
              <a:gd name="connsiteY3" fmla="*/ 1370257 h 1370257"/>
              <a:gd name="connsiteX0" fmla="*/ 0 w 3159896"/>
              <a:gd name="connsiteY0" fmla="*/ 32504 h 1383132"/>
              <a:gd name="connsiteX1" fmla="*/ 1921079 w 3159896"/>
              <a:gd name="connsiteY1" fmla="*/ 116394 h 1383132"/>
              <a:gd name="connsiteX2" fmla="*/ 3154260 w 3159896"/>
              <a:gd name="connsiteY2" fmla="*/ 871403 h 1383132"/>
              <a:gd name="connsiteX3" fmla="*/ 2382474 w 3159896"/>
              <a:gd name="connsiteY3" fmla="*/ 1383132 h 1383132"/>
              <a:gd name="connsiteX0" fmla="*/ 0 w 3154752"/>
              <a:gd name="connsiteY0" fmla="*/ 32504 h 1383132"/>
              <a:gd name="connsiteX1" fmla="*/ 1921079 w 3154752"/>
              <a:gd name="connsiteY1" fmla="*/ 116394 h 1383132"/>
              <a:gd name="connsiteX2" fmla="*/ 3154260 w 3154752"/>
              <a:gd name="connsiteY2" fmla="*/ 871403 h 1383132"/>
              <a:gd name="connsiteX3" fmla="*/ 2382474 w 3154752"/>
              <a:gd name="connsiteY3" fmla="*/ 1383132 h 1383132"/>
              <a:gd name="connsiteX0" fmla="*/ 0 w 3156469"/>
              <a:gd name="connsiteY0" fmla="*/ 32504 h 1383132"/>
              <a:gd name="connsiteX1" fmla="*/ 1921079 w 3156469"/>
              <a:gd name="connsiteY1" fmla="*/ 116394 h 1383132"/>
              <a:gd name="connsiteX2" fmla="*/ 3154260 w 3156469"/>
              <a:gd name="connsiteY2" fmla="*/ 871403 h 1383132"/>
              <a:gd name="connsiteX3" fmla="*/ 2382474 w 3156469"/>
              <a:gd name="connsiteY3" fmla="*/ 1383132 h 1383132"/>
              <a:gd name="connsiteX0" fmla="*/ 0 w 3156653"/>
              <a:gd name="connsiteY0" fmla="*/ 38766 h 1389394"/>
              <a:gd name="connsiteX1" fmla="*/ 2248250 w 3156653"/>
              <a:gd name="connsiteY1" fmla="*/ 105878 h 1389394"/>
              <a:gd name="connsiteX2" fmla="*/ 3154260 w 3156653"/>
              <a:gd name="connsiteY2" fmla="*/ 877665 h 1389394"/>
              <a:gd name="connsiteX3" fmla="*/ 2382474 w 3156653"/>
              <a:gd name="connsiteY3" fmla="*/ 1389394 h 1389394"/>
              <a:gd name="connsiteX0" fmla="*/ 0 w 3165003"/>
              <a:gd name="connsiteY0" fmla="*/ 74899 h 1425527"/>
              <a:gd name="connsiteX1" fmla="*/ 2038525 w 3165003"/>
              <a:gd name="connsiteY1" fmla="*/ 74899 h 1425527"/>
              <a:gd name="connsiteX2" fmla="*/ 3154260 w 3165003"/>
              <a:gd name="connsiteY2" fmla="*/ 913798 h 1425527"/>
              <a:gd name="connsiteX3" fmla="*/ 2382474 w 3165003"/>
              <a:gd name="connsiteY3" fmla="*/ 1425527 h 1425527"/>
              <a:gd name="connsiteX0" fmla="*/ 0 w 3165003"/>
              <a:gd name="connsiteY0" fmla="*/ 54269 h 1404897"/>
              <a:gd name="connsiteX1" fmla="*/ 2038525 w 3165003"/>
              <a:gd name="connsiteY1" fmla="*/ 54269 h 1404897"/>
              <a:gd name="connsiteX2" fmla="*/ 3154260 w 3165003"/>
              <a:gd name="connsiteY2" fmla="*/ 893168 h 1404897"/>
              <a:gd name="connsiteX3" fmla="*/ 2382474 w 3165003"/>
              <a:gd name="connsiteY3" fmla="*/ 1404897 h 1404897"/>
              <a:gd name="connsiteX0" fmla="*/ 0 w 3162338"/>
              <a:gd name="connsiteY0" fmla="*/ 13377 h 1364005"/>
              <a:gd name="connsiteX1" fmla="*/ 2097248 w 3162338"/>
              <a:gd name="connsiteY1" fmla="*/ 155990 h 1364005"/>
              <a:gd name="connsiteX2" fmla="*/ 3154260 w 3162338"/>
              <a:gd name="connsiteY2" fmla="*/ 852276 h 1364005"/>
              <a:gd name="connsiteX3" fmla="*/ 2382474 w 3162338"/>
              <a:gd name="connsiteY3" fmla="*/ 1364005 h 1364005"/>
              <a:gd name="connsiteX0" fmla="*/ 0 w 2819438"/>
              <a:gd name="connsiteY0" fmla="*/ 18613 h 1369241"/>
              <a:gd name="connsiteX1" fmla="*/ 1754348 w 2819438"/>
              <a:gd name="connsiteY1" fmla="*/ 161226 h 1369241"/>
              <a:gd name="connsiteX2" fmla="*/ 2811360 w 2819438"/>
              <a:gd name="connsiteY2" fmla="*/ 857512 h 1369241"/>
              <a:gd name="connsiteX3" fmla="*/ 2039574 w 2819438"/>
              <a:gd name="connsiteY3" fmla="*/ 1369241 h 1369241"/>
              <a:gd name="connsiteX0" fmla="*/ 0 w 2819438"/>
              <a:gd name="connsiteY0" fmla="*/ 6949 h 1357577"/>
              <a:gd name="connsiteX1" fmla="*/ 1754348 w 2819438"/>
              <a:gd name="connsiteY1" fmla="*/ 149562 h 1357577"/>
              <a:gd name="connsiteX2" fmla="*/ 2811360 w 2819438"/>
              <a:gd name="connsiteY2" fmla="*/ 845848 h 1357577"/>
              <a:gd name="connsiteX3" fmla="*/ 2039574 w 2819438"/>
              <a:gd name="connsiteY3" fmla="*/ 1357577 h 1357577"/>
              <a:gd name="connsiteX0" fmla="*/ 0 w 2819438"/>
              <a:gd name="connsiteY0" fmla="*/ 34923 h 1385551"/>
              <a:gd name="connsiteX1" fmla="*/ 1754348 w 2819438"/>
              <a:gd name="connsiteY1" fmla="*/ 177536 h 1385551"/>
              <a:gd name="connsiteX2" fmla="*/ 2811360 w 2819438"/>
              <a:gd name="connsiteY2" fmla="*/ 873822 h 1385551"/>
              <a:gd name="connsiteX3" fmla="*/ 2039574 w 2819438"/>
              <a:gd name="connsiteY3" fmla="*/ 1385551 h 1385551"/>
              <a:gd name="connsiteX0" fmla="*/ 0 w 2819438"/>
              <a:gd name="connsiteY0" fmla="*/ 34294 h 1384922"/>
              <a:gd name="connsiteX1" fmla="*/ 1754348 w 2819438"/>
              <a:gd name="connsiteY1" fmla="*/ 176907 h 1384922"/>
              <a:gd name="connsiteX2" fmla="*/ 2811360 w 2819438"/>
              <a:gd name="connsiteY2" fmla="*/ 873193 h 1384922"/>
              <a:gd name="connsiteX3" fmla="*/ 2039574 w 2819438"/>
              <a:gd name="connsiteY3" fmla="*/ 1384922 h 1384922"/>
              <a:gd name="connsiteX0" fmla="*/ 0 w 2818519"/>
              <a:gd name="connsiteY0" fmla="*/ 34294 h 1384922"/>
              <a:gd name="connsiteX1" fmla="*/ 1754348 w 2818519"/>
              <a:gd name="connsiteY1" fmla="*/ 176907 h 1384922"/>
              <a:gd name="connsiteX2" fmla="*/ 2811360 w 2818519"/>
              <a:gd name="connsiteY2" fmla="*/ 873193 h 1384922"/>
              <a:gd name="connsiteX3" fmla="*/ 2039574 w 2818519"/>
              <a:gd name="connsiteY3" fmla="*/ 1384922 h 138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8519" h="1384922">
                <a:moveTo>
                  <a:pt x="0" y="34294"/>
                </a:moveTo>
                <a:cubicBezTo>
                  <a:pt x="476599" y="-54140"/>
                  <a:pt x="1284636" y="41011"/>
                  <a:pt x="1754348" y="176907"/>
                </a:cubicBezTo>
                <a:cubicBezTo>
                  <a:pt x="2270533" y="326248"/>
                  <a:pt x="2744772" y="567082"/>
                  <a:pt x="2811360" y="873193"/>
                </a:cubicBezTo>
                <a:cubicBezTo>
                  <a:pt x="2855332" y="1075338"/>
                  <a:pt x="2708596" y="1305576"/>
                  <a:pt x="2039574" y="1384922"/>
                </a:cubicBezTo>
              </a:path>
            </a:pathLst>
          </a:custGeom>
          <a:noFill/>
          <a:ln w="28575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318784" y="2538125"/>
            <a:ext cx="2129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Do the same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14589" y="2335428"/>
            <a:ext cx="571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CLI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61534" y="5070859"/>
            <a:ext cx="2834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Two different firewalls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18" name="Straight Connector 17"/>
          <p:cNvCxnSpPr>
            <a:endCxn id="17" idx="1"/>
          </p:cNvCxnSpPr>
          <p:nvPr/>
        </p:nvCxnSpPr>
        <p:spPr>
          <a:xfrm>
            <a:off x="3790950" y="5070859"/>
            <a:ext cx="1670584" cy="18466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17" idx="1"/>
          </p:cNvCxnSpPr>
          <p:nvPr/>
        </p:nvCxnSpPr>
        <p:spPr>
          <a:xfrm flipV="1">
            <a:off x="3600394" y="5255525"/>
            <a:ext cx="1861140" cy="1349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 rot="20471131">
            <a:off x="8018293" y="2591474"/>
            <a:ext cx="3549353" cy="120032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lvl="1" algn="ctr"/>
            <a:r>
              <a:rPr lang="en-US" sz="2400" b="1" dirty="0" smtClean="0">
                <a:solidFill>
                  <a:srgbClr val="FF0000"/>
                </a:solidFill>
              </a:rPr>
              <a:t>“Comrades application programmers, demand the single API!"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34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0" grpId="0" animBg="1"/>
      <p:bldP spid="14" grpId="0" animBg="1"/>
      <p:bldP spid="15" grpId="0"/>
      <p:bldP spid="16" grpId="0"/>
      <p:bldP spid="17" grpId="0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IP: 0.5 seconds</a:t>
            </a:r>
          </a:p>
          <a:p>
            <a:r>
              <a:rPr lang="en-US" dirty="0" smtClean="0"/>
              <a:t>2000 IPs: 20 minutes</a:t>
            </a:r>
          </a:p>
          <a:p>
            <a:r>
              <a:rPr lang="en-US" dirty="0" smtClean="0"/>
              <a:t>Small programs may stuck at start on heavily loaded systems</a:t>
            </a:r>
          </a:p>
          <a:p>
            <a:r>
              <a:rPr lang="en-US" dirty="0" smtClean="0"/>
              <a:t>Better stick to binary API and stay in RAM</a:t>
            </a:r>
          </a:p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55B2-8FE8-4591-9E7B-7ECE853CE939}" type="slidenum">
              <a:rPr lang="ru-RU" smtClean="0"/>
              <a:t>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LinuxPiter'2015 "Application configures network..." Vasiliy Tolstoy, EMC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168926" y="1332572"/>
            <a:ext cx="2834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Duh. Who cares.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>
            <a:endCxn id="6" idx="1"/>
          </p:cNvCxnSpPr>
          <p:nvPr/>
        </p:nvCxnSpPr>
        <p:spPr>
          <a:xfrm flipV="1">
            <a:off x="3639312" y="1517238"/>
            <a:ext cx="1529614" cy="53136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04281" y="2201481"/>
            <a:ext cx="3243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Ridiculously long startup time!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>
            <a:endCxn id="10" idx="1"/>
          </p:cNvCxnSpPr>
          <p:nvPr/>
        </p:nvCxnSpPr>
        <p:spPr>
          <a:xfrm flipV="1">
            <a:off x="4251960" y="2386147"/>
            <a:ext cx="1852321" cy="18466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003667" y="3282696"/>
            <a:ext cx="276886" cy="148552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280553" y="4768222"/>
            <a:ext cx="276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 mean really, for minutes!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/>
      <p:bldP spid="10" grpId="0"/>
      <p:bldP spid="17" grpId="0"/>
    </p:bldLst>
  </p:timing>
</p:sld>
</file>

<file path=ppt/theme/theme1.xml><?xml version="1.0" encoding="utf-8"?>
<a:theme xmlns:a="http://schemas.openxmlformats.org/drawingml/2006/main" name="LP00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P001" id="{B1D5E351-EADB-4855-A3F9-ED2C50151FE4}" vid="{5120CABB-13DE-4F7F-BE31-F53CC44F93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LP001</Template>
  <TotalTime>635</TotalTime>
  <Words>817</Words>
  <Application>Microsoft Office PowerPoint</Application>
  <PresentationFormat>Widescreen</PresentationFormat>
  <Paragraphs>229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LP001</vt:lpstr>
      <vt:lpstr>Application configures network: specifics, problems, solutions</vt:lpstr>
      <vt:lpstr>Application vs. System</vt:lpstr>
      <vt:lpstr>Why Should Application Bother?</vt:lpstr>
      <vt:lpstr>Persistence</vt:lpstr>
      <vt:lpstr>Entity translation </vt:lpstr>
      <vt:lpstr>Just Setting An IP…</vt:lpstr>
      <vt:lpstr>Superposition</vt:lpstr>
      <vt:lpstr>API Unification</vt:lpstr>
      <vt:lpstr>Speed</vt:lpstr>
      <vt:lpstr>What Have We Got?</vt:lpstr>
      <vt:lpstr>PowerPoint Presentation</vt:lpstr>
      <vt:lpstr>Daemon Features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vmt</dc:creator>
  <cp:lastModifiedBy>vmt</cp:lastModifiedBy>
  <cp:revision>110</cp:revision>
  <dcterms:created xsi:type="dcterms:W3CDTF">2015-11-20T17:53:44Z</dcterms:created>
  <dcterms:modified xsi:type="dcterms:W3CDTF">2015-11-21T04:33:07Z</dcterms:modified>
</cp:coreProperties>
</file>