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2" r:id="rId4"/>
    <p:sldId id="257" r:id="rId5"/>
    <p:sldId id="259" r:id="rId6"/>
    <p:sldId id="260" r:id="rId7"/>
    <p:sldId id="270" r:id="rId8"/>
    <p:sldId id="261" r:id="rId9"/>
    <p:sldId id="264" r:id="rId10"/>
    <p:sldId id="263" r:id="rId11"/>
    <p:sldId id="266" r:id="rId12"/>
    <p:sldId id="267" r:id="rId13"/>
    <p:sldId id="268" r:id="rId14"/>
    <p:sldId id="269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0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41CAE8-14DF-4F4D-B615-23F5EAF4564A}" type="doc">
      <dgm:prSet loTypeId="urn:microsoft.com/office/officeart/2005/8/layout/hierarchy2" loCatId="hierarchy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8C1566BD-5AEC-403D-B4B2-368919F3ECA1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10 проектов в портфеле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2C64B1CB-B660-4AB3-A5A6-A9397433B5F9}" type="parTrans" cxnId="{0BD30EDA-6255-4A26-B85A-02CC73480796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68A060E1-63BC-472B-9A93-E0ED6543E83B}" type="sibTrans" cxnId="{0BD30EDA-6255-4A26-B85A-02CC73480796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60734FDA-EA2F-4479-B931-612A6C944696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2 проекта требуют </a:t>
          </a:r>
          <a:r>
            <a:rPr lang="ru-RU" sz="1400" dirty="0" err="1" smtClean="0">
              <a:latin typeface="Arial" pitchFamily="34" charset="0"/>
              <a:cs typeface="Arial" pitchFamily="34" charset="0"/>
            </a:rPr>
            <a:t>доинвестирования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77A63A89-95EB-4DB1-BD31-BAE11EEE3468}" type="parTrans" cxnId="{8760D184-DA47-4644-85EB-EA04FDD09403}">
      <dgm:prSet custT="1"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8903145A-C097-4C06-A2E4-8D76B3452E62}" type="sibTrans" cxnId="{8760D184-DA47-4644-85EB-EA04FDD09403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FE4CC5F9-5252-4324-BB1B-3DEE4014FC50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6 проектов «Зомби»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6BA5EFE5-1611-4F94-8F30-F6DED7BEEBF5}" type="parTrans" cxnId="{BDCE7A63-7319-41F5-BD3F-496995F48B80}">
      <dgm:prSet custT="1"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42683558-E623-4F45-A416-20A378E4BA54}" type="sibTrans" cxnId="{BDCE7A63-7319-41F5-BD3F-496995F48B80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EBA433C7-E64F-4C62-A995-B31AFEE7F67C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2 проекта провальных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C19A7B46-7F21-47A3-B569-69FE81BE8DBE}" type="parTrans" cxnId="{6634D342-B9A7-4CEF-9876-87F7203B65F3}">
      <dgm:prSet custT="1"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CE35E382-7D24-4E8D-B81E-B3EDCEF0CEBC}" type="sibTrans" cxnId="{6634D342-B9A7-4CEF-9876-87F7203B65F3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18770403-3B16-4699-A876-CD508F29B695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1 проект «Звезда»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C29C1DBD-6FFB-4EB1-8D38-679E245F1EFD}" type="parTrans" cxnId="{EA559357-C6C5-431D-AA30-BD8D23A47216}">
      <dgm:prSet custT="1"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2F2EA3E7-E5F5-47BA-850A-821205872553}" type="sibTrans" cxnId="{EA559357-C6C5-431D-AA30-BD8D23A47216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C0E45390-E894-45A5-8CD0-12C9D216AF82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1 проект «Зомби»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ECBCF34B-9F87-43C2-88B3-61E0C6674A73}" type="parTrans" cxnId="{A2491A18-1225-4B89-8465-0F0CC2228F1B}">
      <dgm:prSet custT="1"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20A3A4AB-CA59-4A1A-AB22-3CF7111237D7}" type="sibTrans" cxnId="{A2491A18-1225-4B89-8465-0F0CC2228F1B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91B29052-29FB-4959-8531-FECED27E6C47}" type="pres">
      <dgm:prSet presAssocID="{D041CAE8-14DF-4F4D-B615-23F5EAF4564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617F0C-29F1-4257-BB6A-EE8EA3ACE930}" type="pres">
      <dgm:prSet presAssocID="{8C1566BD-5AEC-403D-B4B2-368919F3ECA1}" presName="root1" presStyleCnt="0"/>
      <dgm:spPr/>
      <dgm:t>
        <a:bodyPr/>
        <a:lstStyle/>
        <a:p>
          <a:endParaRPr lang="ru-RU"/>
        </a:p>
      </dgm:t>
    </dgm:pt>
    <dgm:pt modelId="{65C45EDE-6880-412B-8011-3E88E6316E49}" type="pres">
      <dgm:prSet presAssocID="{8C1566BD-5AEC-403D-B4B2-368919F3ECA1}" presName="LevelOneTextNode" presStyleLbl="node0" presStyleIdx="0" presStyleCnt="1" custLinFactNeighborX="-243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6CCEB3-9585-474C-877B-50966EEAE0D3}" type="pres">
      <dgm:prSet presAssocID="{8C1566BD-5AEC-403D-B4B2-368919F3ECA1}" presName="level2hierChild" presStyleCnt="0"/>
      <dgm:spPr/>
      <dgm:t>
        <a:bodyPr/>
        <a:lstStyle/>
        <a:p>
          <a:endParaRPr lang="ru-RU"/>
        </a:p>
      </dgm:t>
    </dgm:pt>
    <dgm:pt modelId="{CDB20560-2404-4DB0-9D89-FF95261F8286}" type="pres">
      <dgm:prSet presAssocID="{77A63A89-95EB-4DB1-BD31-BAE11EEE3468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C74684DC-96BF-4459-8453-B940D2DD956E}" type="pres">
      <dgm:prSet presAssocID="{77A63A89-95EB-4DB1-BD31-BAE11EEE3468}" presName="connTx" presStyleLbl="parChTrans1D2" presStyleIdx="0" presStyleCnt="3"/>
      <dgm:spPr/>
      <dgm:t>
        <a:bodyPr/>
        <a:lstStyle/>
        <a:p>
          <a:endParaRPr lang="ru-RU"/>
        </a:p>
      </dgm:t>
    </dgm:pt>
    <dgm:pt modelId="{DB9801A0-7042-410B-9A7E-376A3503CEB3}" type="pres">
      <dgm:prSet presAssocID="{60734FDA-EA2F-4479-B931-612A6C944696}" presName="root2" presStyleCnt="0"/>
      <dgm:spPr/>
      <dgm:t>
        <a:bodyPr/>
        <a:lstStyle/>
        <a:p>
          <a:endParaRPr lang="ru-RU"/>
        </a:p>
      </dgm:t>
    </dgm:pt>
    <dgm:pt modelId="{C2BC10F3-016B-4694-B024-C10B73DE20BA}" type="pres">
      <dgm:prSet presAssocID="{60734FDA-EA2F-4479-B931-612A6C944696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C99F7B-3570-46FE-B5AA-078D045BB9F6}" type="pres">
      <dgm:prSet presAssocID="{60734FDA-EA2F-4479-B931-612A6C944696}" presName="level3hierChild" presStyleCnt="0"/>
      <dgm:spPr/>
      <dgm:t>
        <a:bodyPr/>
        <a:lstStyle/>
        <a:p>
          <a:endParaRPr lang="ru-RU"/>
        </a:p>
      </dgm:t>
    </dgm:pt>
    <dgm:pt modelId="{A790CA38-465C-4E93-8636-53F235AE2C86}" type="pres">
      <dgm:prSet presAssocID="{C29C1DBD-6FFB-4EB1-8D38-679E245F1EFD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37DFD9E0-F9F9-4C16-80E4-D17D8DF977E9}" type="pres">
      <dgm:prSet presAssocID="{C29C1DBD-6FFB-4EB1-8D38-679E245F1EFD}" presName="connTx" presStyleLbl="parChTrans1D3" presStyleIdx="0" presStyleCnt="2"/>
      <dgm:spPr/>
      <dgm:t>
        <a:bodyPr/>
        <a:lstStyle/>
        <a:p>
          <a:endParaRPr lang="ru-RU"/>
        </a:p>
      </dgm:t>
    </dgm:pt>
    <dgm:pt modelId="{4C3FDB41-857B-45EE-9925-A0E305E60674}" type="pres">
      <dgm:prSet presAssocID="{18770403-3B16-4699-A876-CD508F29B695}" presName="root2" presStyleCnt="0"/>
      <dgm:spPr/>
      <dgm:t>
        <a:bodyPr/>
        <a:lstStyle/>
        <a:p>
          <a:endParaRPr lang="ru-RU"/>
        </a:p>
      </dgm:t>
    </dgm:pt>
    <dgm:pt modelId="{D72BA1AD-2AED-4CD6-AD73-DD12A5E8F638}" type="pres">
      <dgm:prSet presAssocID="{18770403-3B16-4699-A876-CD508F29B695}" presName="LevelTwoTextNode" presStyleLbl="node3" presStyleIdx="0" presStyleCnt="2" custLinFactNeighborX="23487" custLinFactNeighborY="-1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A782E9-47E9-473E-B2F9-94C13DCADD4B}" type="pres">
      <dgm:prSet presAssocID="{18770403-3B16-4699-A876-CD508F29B695}" presName="level3hierChild" presStyleCnt="0"/>
      <dgm:spPr/>
      <dgm:t>
        <a:bodyPr/>
        <a:lstStyle/>
        <a:p>
          <a:endParaRPr lang="ru-RU"/>
        </a:p>
      </dgm:t>
    </dgm:pt>
    <dgm:pt modelId="{0DA4B135-4970-4820-84A4-917239B49FFB}" type="pres">
      <dgm:prSet presAssocID="{ECBCF34B-9F87-43C2-88B3-61E0C6674A73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111A910B-ADD9-4486-954A-E6E0D2A73FEC}" type="pres">
      <dgm:prSet presAssocID="{ECBCF34B-9F87-43C2-88B3-61E0C6674A73}" presName="connTx" presStyleLbl="parChTrans1D3" presStyleIdx="1" presStyleCnt="2"/>
      <dgm:spPr/>
      <dgm:t>
        <a:bodyPr/>
        <a:lstStyle/>
        <a:p>
          <a:endParaRPr lang="ru-RU"/>
        </a:p>
      </dgm:t>
    </dgm:pt>
    <dgm:pt modelId="{2D073B7D-BD31-460D-A5D2-0B0A0B2B2B6A}" type="pres">
      <dgm:prSet presAssocID="{C0E45390-E894-45A5-8CD0-12C9D216AF82}" presName="root2" presStyleCnt="0"/>
      <dgm:spPr/>
      <dgm:t>
        <a:bodyPr/>
        <a:lstStyle/>
        <a:p>
          <a:endParaRPr lang="ru-RU"/>
        </a:p>
      </dgm:t>
    </dgm:pt>
    <dgm:pt modelId="{0DC3F2EF-17D4-4279-AD78-105407635D7E}" type="pres">
      <dgm:prSet presAssocID="{C0E45390-E894-45A5-8CD0-12C9D216AF82}" presName="LevelTwoTextNode" presStyleLbl="node3" presStyleIdx="1" presStyleCnt="2" custLinFactNeighborX="23487" custLinFactNeighborY="132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1A0728-9E21-48A5-B604-0C975B0BF51D}" type="pres">
      <dgm:prSet presAssocID="{C0E45390-E894-45A5-8CD0-12C9D216AF82}" presName="level3hierChild" presStyleCnt="0"/>
      <dgm:spPr/>
      <dgm:t>
        <a:bodyPr/>
        <a:lstStyle/>
        <a:p>
          <a:endParaRPr lang="ru-RU"/>
        </a:p>
      </dgm:t>
    </dgm:pt>
    <dgm:pt modelId="{73A657E8-FBD9-4FD9-93E6-297584B143B3}" type="pres">
      <dgm:prSet presAssocID="{6BA5EFE5-1611-4F94-8F30-F6DED7BEEBF5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54D37647-2387-4FAD-9DAE-9A975DB3057E}" type="pres">
      <dgm:prSet presAssocID="{6BA5EFE5-1611-4F94-8F30-F6DED7BEEBF5}" presName="connTx" presStyleLbl="parChTrans1D2" presStyleIdx="1" presStyleCnt="3"/>
      <dgm:spPr/>
      <dgm:t>
        <a:bodyPr/>
        <a:lstStyle/>
        <a:p>
          <a:endParaRPr lang="ru-RU"/>
        </a:p>
      </dgm:t>
    </dgm:pt>
    <dgm:pt modelId="{F2D4A2E2-CE2E-49E1-85DD-33D10CAC0077}" type="pres">
      <dgm:prSet presAssocID="{FE4CC5F9-5252-4324-BB1B-3DEE4014FC50}" presName="root2" presStyleCnt="0"/>
      <dgm:spPr/>
      <dgm:t>
        <a:bodyPr/>
        <a:lstStyle/>
        <a:p>
          <a:endParaRPr lang="ru-RU"/>
        </a:p>
      </dgm:t>
    </dgm:pt>
    <dgm:pt modelId="{1CAE6F77-463C-478B-A61B-A1B4B0F3C247}" type="pres">
      <dgm:prSet presAssocID="{FE4CC5F9-5252-4324-BB1B-3DEE4014FC50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7FEF3B-1523-4A2A-9AA8-2A3CEFB7A439}" type="pres">
      <dgm:prSet presAssocID="{FE4CC5F9-5252-4324-BB1B-3DEE4014FC50}" presName="level3hierChild" presStyleCnt="0"/>
      <dgm:spPr/>
      <dgm:t>
        <a:bodyPr/>
        <a:lstStyle/>
        <a:p>
          <a:endParaRPr lang="ru-RU"/>
        </a:p>
      </dgm:t>
    </dgm:pt>
    <dgm:pt modelId="{373993F0-F4EA-420F-BFB8-854C60490A8E}" type="pres">
      <dgm:prSet presAssocID="{C19A7B46-7F21-47A3-B569-69FE81BE8DBE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5F72C971-B651-494F-AB5C-A45F65A76D12}" type="pres">
      <dgm:prSet presAssocID="{C19A7B46-7F21-47A3-B569-69FE81BE8DBE}" presName="connTx" presStyleLbl="parChTrans1D2" presStyleIdx="2" presStyleCnt="3"/>
      <dgm:spPr/>
      <dgm:t>
        <a:bodyPr/>
        <a:lstStyle/>
        <a:p>
          <a:endParaRPr lang="ru-RU"/>
        </a:p>
      </dgm:t>
    </dgm:pt>
    <dgm:pt modelId="{EEFEB308-13EA-45C7-AFEF-80A5A6E2D32B}" type="pres">
      <dgm:prSet presAssocID="{EBA433C7-E64F-4C62-A995-B31AFEE7F67C}" presName="root2" presStyleCnt="0"/>
      <dgm:spPr/>
      <dgm:t>
        <a:bodyPr/>
        <a:lstStyle/>
        <a:p>
          <a:endParaRPr lang="ru-RU"/>
        </a:p>
      </dgm:t>
    </dgm:pt>
    <dgm:pt modelId="{A9B33500-3D6A-44B9-ACAC-392BC3A2C583}" type="pres">
      <dgm:prSet presAssocID="{EBA433C7-E64F-4C62-A995-B31AFEE7F67C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4B0EBA-3BBF-4EA8-B834-FA7976C58C3C}" type="pres">
      <dgm:prSet presAssocID="{EBA433C7-E64F-4C62-A995-B31AFEE7F67C}" presName="level3hierChild" presStyleCnt="0"/>
      <dgm:spPr/>
      <dgm:t>
        <a:bodyPr/>
        <a:lstStyle/>
        <a:p>
          <a:endParaRPr lang="ru-RU"/>
        </a:p>
      </dgm:t>
    </dgm:pt>
  </dgm:ptLst>
  <dgm:cxnLst>
    <dgm:cxn modelId="{EA559357-C6C5-431D-AA30-BD8D23A47216}" srcId="{60734FDA-EA2F-4479-B931-612A6C944696}" destId="{18770403-3B16-4699-A876-CD508F29B695}" srcOrd="0" destOrd="0" parTransId="{C29C1DBD-6FFB-4EB1-8D38-679E245F1EFD}" sibTransId="{2F2EA3E7-E5F5-47BA-850A-821205872553}"/>
    <dgm:cxn modelId="{DAB6BBD9-6137-004A-B08D-86414C39504F}" type="presOf" srcId="{C0E45390-E894-45A5-8CD0-12C9D216AF82}" destId="{0DC3F2EF-17D4-4279-AD78-105407635D7E}" srcOrd="0" destOrd="0" presId="urn:microsoft.com/office/officeart/2005/8/layout/hierarchy2"/>
    <dgm:cxn modelId="{291410DC-E7D5-994E-B593-646C58047082}" type="presOf" srcId="{C19A7B46-7F21-47A3-B569-69FE81BE8DBE}" destId="{5F72C971-B651-494F-AB5C-A45F65A76D12}" srcOrd="1" destOrd="0" presId="urn:microsoft.com/office/officeart/2005/8/layout/hierarchy2"/>
    <dgm:cxn modelId="{CD43A118-5EDB-8D4F-AFE5-2805C936C265}" type="presOf" srcId="{77A63A89-95EB-4DB1-BD31-BAE11EEE3468}" destId="{CDB20560-2404-4DB0-9D89-FF95261F8286}" srcOrd="0" destOrd="0" presId="urn:microsoft.com/office/officeart/2005/8/layout/hierarchy2"/>
    <dgm:cxn modelId="{B5C306AB-221F-8C44-A4DF-0EDB022CBA83}" type="presOf" srcId="{C29C1DBD-6FFB-4EB1-8D38-679E245F1EFD}" destId="{37DFD9E0-F9F9-4C16-80E4-D17D8DF977E9}" srcOrd="1" destOrd="0" presId="urn:microsoft.com/office/officeart/2005/8/layout/hierarchy2"/>
    <dgm:cxn modelId="{68D0A63E-4E4A-204A-96DC-6CAF0263B957}" type="presOf" srcId="{ECBCF34B-9F87-43C2-88B3-61E0C6674A73}" destId="{0DA4B135-4970-4820-84A4-917239B49FFB}" srcOrd="0" destOrd="0" presId="urn:microsoft.com/office/officeart/2005/8/layout/hierarchy2"/>
    <dgm:cxn modelId="{E91B7A82-DDB0-E842-87AD-9F747E2A83DA}" type="presOf" srcId="{FE4CC5F9-5252-4324-BB1B-3DEE4014FC50}" destId="{1CAE6F77-463C-478B-A61B-A1B4B0F3C247}" srcOrd="0" destOrd="0" presId="urn:microsoft.com/office/officeart/2005/8/layout/hierarchy2"/>
    <dgm:cxn modelId="{6634D342-B9A7-4CEF-9876-87F7203B65F3}" srcId="{8C1566BD-5AEC-403D-B4B2-368919F3ECA1}" destId="{EBA433C7-E64F-4C62-A995-B31AFEE7F67C}" srcOrd="2" destOrd="0" parTransId="{C19A7B46-7F21-47A3-B569-69FE81BE8DBE}" sibTransId="{CE35E382-7D24-4E8D-B81E-B3EDCEF0CEBC}"/>
    <dgm:cxn modelId="{BDCE7A63-7319-41F5-BD3F-496995F48B80}" srcId="{8C1566BD-5AEC-403D-B4B2-368919F3ECA1}" destId="{FE4CC5F9-5252-4324-BB1B-3DEE4014FC50}" srcOrd="1" destOrd="0" parTransId="{6BA5EFE5-1611-4F94-8F30-F6DED7BEEBF5}" sibTransId="{42683558-E623-4F45-A416-20A378E4BA54}"/>
    <dgm:cxn modelId="{6355EF57-D821-8145-BDE0-9AAC4BC120DA}" type="presOf" srcId="{8C1566BD-5AEC-403D-B4B2-368919F3ECA1}" destId="{65C45EDE-6880-412B-8011-3E88E6316E49}" srcOrd="0" destOrd="0" presId="urn:microsoft.com/office/officeart/2005/8/layout/hierarchy2"/>
    <dgm:cxn modelId="{0BD30EDA-6255-4A26-B85A-02CC73480796}" srcId="{D041CAE8-14DF-4F4D-B615-23F5EAF4564A}" destId="{8C1566BD-5AEC-403D-B4B2-368919F3ECA1}" srcOrd="0" destOrd="0" parTransId="{2C64B1CB-B660-4AB3-A5A6-A9397433B5F9}" sibTransId="{68A060E1-63BC-472B-9A93-E0ED6543E83B}"/>
    <dgm:cxn modelId="{19B7BC66-360C-2543-B798-43E94ECB2CBD}" type="presOf" srcId="{6BA5EFE5-1611-4F94-8F30-F6DED7BEEBF5}" destId="{73A657E8-FBD9-4FD9-93E6-297584B143B3}" srcOrd="0" destOrd="0" presId="urn:microsoft.com/office/officeart/2005/8/layout/hierarchy2"/>
    <dgm:cxn modelId="{338AAFD5-93C7-6A4D-B2F2-4B5CE00A4D14}" type="presOf" srcId="{ECBCF34B-9F87-43C2-88B3-61E0C6674A73}" destId="{111A910B-ADD9-4486-954A-E6E0D2A73FEC}" srcOrd="1" destOrd="0" presId="urn:microsoft.com/office/officeart/2005/8/layout/hierarchy2"/>
    <dgm:cxn modelId="{46302803-376A-7747-8C35-E0895331545E}" type="presOf" srcId="{77A63A89-95EB-4DB1-BD31-BAE11EEE3468}" destId="{C74684DC-96BF-4459-8453-B940D2DD956E}" srcOrd="1" destOrd="0" presId="urn:microsoft.com/office/officeart/2005/8/layout/hierarchy2"/>
    <dgm:cxn modelId="{A2491A18-1225-4B89-8465-0F0CC2228F1B}" srcId="{60734FDA-EA2F-4479-B931-612A6C944696}" destId="{C0E45390-E894-45A5-8CD0-12C9D216AF82}" srcOrd="1" destOrd="0" parTransId="{ECBCF34B-9F87-43C2-88B3-61E0C6674A73}" sibTransId="{20A3A4AB-CA59-4A1A-AB22-3CF7111237D7}"/>
    <dgm:cxn modelId="{4FA5CC6C-FA55-2445-9188-737D6D02A75D}" type="presOf" srcId="{C29C1DBD-6FFB-4EB1-8D38-679E245F1EFD}" destId="{A790CA38-465C-4E93-8636-53F235AE2C86}" srcOrd="0" destOrd="0" presId="urn:microsoft.com/office/officeart/2005/8/layout/hierarchy2"/>
    <dgm:cxn modelId="{1C4541F6-9F61-654D-A4B4-BC988CB3EFBC}" type="presOf" srcId="{EBA433C7-E64F-4C62-A995-B31AFEE7F67C}" destId="{A9B33500-3D6A-44B9-ACAC-392BC3A2C583}" srcOrd="0" destOrd="0" presId="urn:microsoft.com/office/officeart/2005/8/layout/hierarchy2"/>
    <dgm:cxn modelId="{2112DFD1-8BCE-C24F-B1AB-E1ACC3F86299}" type="presOf" srcId="{C19A7B46-7F21-47A3-B569-69FE81BE8DBE}" destId="{373993F0-F4EA-420F-BFB8-854C60490A8E}" srcOrd="0" destOrd="0" presId="urn:microsoft.com/office/officeart/2005/8/layout/hierarchy2"/>
    <dgm:cxn modelId="{8760D184-DA47-4644-85EB-EA04FDD09403}" srcId="{8C1566BD-5AEC-403D-B4B2-368919F3ECA1}" destId="{60734FDA-EA2F-4479-B931-612A6C944696}" srcOrd="0" destOrd="0" parTransId="{77A63A89-95EB-4DB1-BD31-BAE11EEE3468}" sibTransId="{8903145A-C097-4C06-A2E4-8D76B3452E62}"/>
    <dgm:cxn modelId="{BDB8B7D0-0E6C-FD49-9D3E-CECAFB77F2D1}" type="presOf" srcId="{6BA5EFE5-1611-4F94-8F30-F6DED7BEEBF5}" destId="{54D37647-2387-4FAD-9DAE-9A975DB3057E}" srcOrd="1" destOrd="0" presId="urn:microsoft.com/office/officeart/2005/8/layout/hierarchy2"/>
    <dgm:cxn modelId="{5B05AAF4-53D7-4A45-B08C-30CF9240C5FB}" type="presOf" srcId="{60734FDA-EA2F-4479-B931-612A6C944696}" destId="{C2BC10F3-016B-4694-B024-C10B73DE20BA}" srcOrd="0" destOrd="0" presId="urn:microsoft.com/office/officeart/2005/8/layout/hierarchy2"/>
    <dgm:cxn modelId="{15FB3C84-BC4E-B049-A558-98AE3230FDE7}" type="presOf" srcId="{18770403-3B16-4699-A876-CD508F29B695}" destId="{D72BA1AD-2AED-4CD6-AD73-DD12A5E8F638}" srcOrd="0" destOrd="0" presId="urn:microsoft.com/office/officeart/2005/8/layout/hierarchy2"/>
    <dgm:cxn modelId="{52F416A8-4600-DA46-9F72-43363F9CBCC4}" type="presOf" srcId="{D041CAE8-14DF-4F4D-B615-23F5EAF4564A}" destId="{91B29052-29FB-4959-8531-FECED27E6C47}" srcOrd="0" destOrd="0" presId="urn:microsoft.com/office/officeart/2005/8/layout/hierarchy2"/>
    <dgm:cxn modelId="{046DBC55-DF56-FE4C-9AAB-01051CB698C2}" type="presParOf" srcId="{91B29052-29FB-4959-8531-FECED27E6C47}" destId="{DB617F0C-29F1-4257-BB6A-EE8EA3ACE930}" srcOrd="0" destOrd="0" presId="urn:microsoft.com/office/officeart/2005/8/layout/hierarchy2"/>
    <dgm:cxn modelId="{91EBF682-5DE1-4642-8D09-9FE356F91351}" type="presParOf" srcId="{DB617F0C-29F1-4257-BB6A-EE8EA3ACE930}" destId="{65C45EDE-6880-412B-8011-3E88E6316E49}" srcOrd="0" destOrd="0" presId="urn:microsoft.com/office/officeart/2005/8/layout/hierarchy2"/>
    <dgm:cxn modelId="{2196A126-0839-4542-AE51-0514C4431416}" type="presParOf" srcId="{DB617F0C-29F1-4257-BB6A-EE8EA3ACE930}" destId="{0F6CCEB3-9585-474C-877B-50966EEAE0D3}" srcOrd="1" destOrd="0" presId="urn:microsoft.com/office/officeart/2005/8/layout/hierarchy2"/>
    <dgm:cxn modelId="{424A498C-21D7-AE45-977B-9364F05BE6A8}" type="presParOf" srcId="{0F6CCEB3-9585-474C-877B-50966EEAE0D3}" destId="{CDB20560-2404-4DB0-9D89-FF95261F8286}" srcOrd="0" destOrd="0" presId="urn:microsoft.com/office/officeart/2005/8/layout/hierarchy2"/>
    <dgm:cxn modelId="{C144042B-46FE-1F44-88BB-C40ED922D272}" type="presParOf" srcId="{CDB20560-2404-4DB0-9D89-FF95261F8286}" destId="{C74684DC-96BF-4459-8453-B940D2DD956E}" srcOrd="0" destOrd="0" presId="urn:microsoft.com/office/officeart/2005/8/layout/hierarchy2"/>
    <dgm:cxn modelId="{AC481A84-2DE5-2641-A65E-61B724F1150B}" type="presParOf" srcId="{0F6CCEB3-9585-474C-877B-50966EEAE0D3}" destId="{DB9801A0-7042-410B-9A7E-376A3503CEB3}" srcOrd="1" destOrd="0" presId="urn:microsoft.com/office/officeart/2005/8/layout/hierarchy2"/>
    <dgm:cxn modelId="{89969844-8B94-C340-9791-F1C7F605CF7A}" type="presParOf" srcId="{DB9801A0-7042-410B-9A7E-376A3503CEB3}" destId="{C2BC10F3-016B-4694-B024-C10B73DE20BA}" srcOrd="0" destOrd="0" presId="urn:microsoft.com/office/officeart/2005/8/layout/hierarchy2"/>
    <dgm:cxn modelId="{5B9D8C73-233D-044E-BBF3-75E223E6D425}" type="presParOf" srcId="{DB9801A0-7042-410B-9A7E-376A3503CEB3}" destId="{5FC99F7B-3570-46FE-B5AA-078D045BB9F6}" srcOrd="1" destOrd="0" presId="urn:microsoft.com/office/officeart/2005/8/layout/hierarchy2"/>
    <dgm:cxn modelId="{553B8605-BE67-D54E-AA97-39746B2A85FA}" type="presParOf" srcId="{5FC99F7B-3570-46FE-B5AA-078D045BB9F6}" destId="{A790CA38-465C-4E93-8636-53F235AE2C86}" srcOrd="0" destOrd="0" presId="urn:microsoft.com/office/officeart/2005/8/layout/hierarchy2"/>
    <dgm:cxn modelId="{41872E67-7354-5040-BA6E-2BB731AF9947}" type="presParOf" srcId="{A790CA38-465C-4E93-8636-53F235AE2C86}" destId="{37DFD9E0-F9F9-4C16-80E4-D17D8DF977E9}" srcOrd="0" destOrd="0" presId="urn:microsoft.com/office/officeart/2005/8/layout/hierarchy2"/>
    <dgm:cxn modelId="{282FA44F-D7D5-8B4D-9C01-07AB812D0E54}" type="presParOf" srcId="{5FC99F7B-3570-46FE-B5AA-078D045BB9F6}" destId="{4C3FDB41-857B-45EE-9925-A0E305E60674}" srcOrd="1" destOrd="0" presId="urn:microsoft.com/office/officeart/2005/8/layout/hierarchy2"/>
    <dgm:cxn modelId="{78E2CDC3-1839-0340-8ED6-D3C22B0D53EA}" type="presParOf" srcId="{4C3FDB41-857B-45EE-9925-A0E305E60674}" destId="{D72BA1AD-2AED-4CD6-AD73-DD12A5E8F638}" srcOrd="0" destOrd="0" presId="urn:microsoft.com/office/officeart/2005/8/layout/hierarchy2"/>
    <dgm:cxn modelId="{03E6CE82-8B51-7245-B554-7EB5134C87DD}" type="presParOf" srcId="{4C3FDB41-857B-45EE-9925-A0E305E60674}" destId="{69A782E9-47E9-473E-B2F9-94C13DCADD4B}" srcOrd="1" destOrd="0" presId="urn:microsoft.com/office/officeart/2005/8/layout/hierarchy2"/>
    <dgm:cxn modelId="{9EA246FB-842C-924F-B4D1-C075EED29AA9}" type="presParOf" srcId="{5FC99F7B-3570-46FE-B5AA-078D045BB9F6}" destId="{0DA4B135-4970-4820-84A4-917239B49FFB}" srcOrd="2" destOrd="0" presId="urn:microsoft.com/office/officeart/2005/8/layout/hierarchy2"/>
    <dgm:cxn modelId="{378D9FAD-8EB0-1049-A3B1-D5F191126588}" type="presParOf" srcId="{0DA4B135-4970-4820-84A4-917239B49FFB}" destId="{111A910B-ADD9-4486-954A-E6E0D2A73FEC}" srcOrd="0" destOrd="0" presId="urn:microsoft.com/office/officeart/2005/8/layout/hierarchy2"/>
    <dgm:cxn modelId="{5BE2F6E3-DFA7-2F4D-9CB2-C568D12456D5}" type="presParOf" srcId="{5FC99F7B-3570-46FE-B5AA-078D045BB9F6}" destId="{2D073B7D-BD31-460D-A5D2-0B0A0B2B2B6A}" srcOrd="3" destOrd="0" presId="urn:microsoft.com/office/officeart/2005/8/layout/hierarchy2"/>
    <dgm:cxn modelId="{9B5C8AFF-BB8B-AE4B-ADEB-C91EE674A207}" type="presParOf" srcId="{2D073B7D-BD31-460D-A5D2-0B0A0B2B2B6A}" destId="{0DC3F2EF-17D4-4279-AD78-105407635D7E}" srcOrd="0" destOrd="0" presId="urn:microsoft.com/office/officeart/2005/8/layout/hierarchy2"/>
    <dgm:cxn modelId="{A9BCE96C-F477-0A42-A4F3-B9C71AD62344}" type="presParOf" srcId="{2D073B7D-BD31-460D-A5D2-0B0A0B2B2B6A}" destId="{E31A0728-9E21-48A5-B604-0C975B0BF51D}" srcOrd="1" destOrd="0" presId="urn:microsoft.com/office/officeart/2005/8/layout/hierarchy2"/>
    <dgm:cxn modelId="{8845BEE3-A949-984C-95F8-B9BA5B26D9DF}" type="presParOf" srcId="{0F6CCEB3-9585-474C-877B-50966EEAE0D3}" destId="{73A657E8-FBD9-4FD9-93E6-297584B143B3}" srcOrd="2" destOrd="0" presId="urn:microsoft.com/office/officeart/2005/8/layout/hierarchy2"/>
    <dgm:cxn modelId="{EECA12E7-9B89-774A-B641-3C94B86F8712}" type="presParOf" srcId="{73A657E8-FBD9-4FD9-93E6-297584B143B3}" destId="{54D37647-2387-4FAD-9DAE-9A975DB3057E}" srcOrd="0" destOrd="0" presId="urn:microsoft.com/office/officeart/2005/8/layout/hierarchy2"/>
    <dgm:cxn modelId="{9D547CC9-7CDE-D749-8B13-57FDB1992934}" type="presParOf" srcId="{0F6CCEB3-9585-474C-877B-50966EEAE0D3}" destId="{F2D4A2E2-CE2E-49E1-85DD-33D10CAC0077}" srcOrd="3" destOrd="0" presId="urn:microsoft.com/office/officeart/2005/8/layout/hierarchy2"/>
    <dgm:cxn modelId="{1ADD962E-614F-7A40-AF01-5296D9F2AC65}" type="presParOf" srcId="{F2D4A2E2-CE2E-49E1-85DD-33D10CAC0077}" destId="{1CAE6F77-463C-478B-A61B-A1B4B0F3C247}" srcOrd="0" destOrd="0" presId="urn:microsoft.com/office/officeart/2005/8/layout/hierarchy2"/>
    <dgm:cxn modelId="{AA971ADF-3C4D-A143-8D89-3DFBC8A1FCB8}" type="presParOf" srcId="{F2D4A2E2-CE2E-49E1-85DD-33D10CAC0077}" destId="{BE7FEF3B-1523-4A2A-9AA8-2A3CEFB7A439}" srcOrd="1" destOrd="0" presId="urn:microsoft.com/office/officeart/2005/8/layout/hierarchy2"/>
    <dgm:cxn modelId="{4C1EB6B1-8A15-C249-A7E2-EEA6A55F41F8}" type="presParOf" srcId="{0F6CCEB3-9585-474C-877B-50966EEAE0D3}" destId="{373993F0-F4EA-420F-BFB8-854C60490A8E}" srcOrd="4" destOrd="0" presId="urn:microsoft.com/office/officeart/2005/8/layout/hierarchy2"/>
    <dgm:cxn modelId="{6317DBEC-7B52-7245-A5D0-2D740C639C6A}" type="presParOf" srcId="{373993F0-F4EA-420F-BFB8-854C60490A8E}" destId="{5F72C971-B651-494F-AB5C-A45F65A76D12}" srcOrd="0" destOrd="0" presId="urn:microsoft.com/office/officeart/2005/8/layout/hierarchy2"/>
    <dgm:cxn modelId="{73A57995-515E-C241-BF4E-2D21A95EF2FB}" type="presParOf" srcId="{0F6CCEB3-9585-474C-877B-50966EEAE0D3}" destId="{EEFEB308-13EA-45C7-AFEF-80A5A6E2D32B}" srcOrd="5" destOrd="0" presId="urn:microsoft.com/office/officeart/2005/8/layout/hierarchy2"/>
    <dgm:cxn modelId="{3A1C61B2-5BF3-6141-BAB6-1D57C617E05F}" type="presParOf" srcId="{EEFEB308-13EA-45C7-AFEF-80A5A6E2D32B}" destId="{A9B33500-3D6A-44B9-ACAC-392BC3A2C583}" srcOrd="0" destOrd="0" presId="urn:microsoft.com/office/officeart/2005/8/layout/hierarchy2"/>
    <dgm:cxn modelId="{FACFA5E7-2260-6148-8B34-A4579A293033}" type="presParOf" srcId="{EEFEB308-13EA-45C7-AFEF-80A5A6E2D32B}" destId="{C74B0EBA-3BBF-4EA8-B834-FA7976C58C3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05A4EF-4CF2-40EE-986B-6A1CB9EB154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E42271D-0114-4F50-AFDC-6B3A782034F5}">
      <dgm:prSet phldrT="[Текст]"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1 год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FD49D4E5-0618-4821-9E84-3A6A7B7CF1DD}" type="parTrans" cxnId="{6BC8BDB9-3B96-41DA-A5DF-D67F0BAFD2E2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50118D0A-889F-49D5-82C6-D8D3A5DADED0}" type="sibTrans" cxnId="{6BC8BDB9-3B96-41DA-A5DF-D67F0BAFD2E2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5F18BCE0-EA49-4145-8268-C42B24EBAFAD}">
      <dgm:prSet phldrT="[Текст]"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1 год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C534B01F-8E58-4B0D-B9ED-98C355788A32}" type="parTrans" cxnId="{020075EF-BFCA-4A13-A1A3-6D10ECF010C0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8D8CAAF4-9FB3-4F93-87A4-241651DD7A00}" type="sibTrans" cxnId="{020075EF-BFCA-4A13-A1A3-6D10ECF010C0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6BFC0CAC-D191-4ACE-86BC-D1669D001844}">
      <dgm:prSet phldrT="[Текст]"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1 год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8B2849DA-E256-4810-9AA4-A12F5FFD1B0A}" type="parTrans" cxnId="{02853C27-563E-47EE-8F9A-C2C26B74D97B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9C4A0414-CFEA-4FDC-89FC-A26BC113A4A6}" type="sibTrans" cxnId="{02853C27-563E-47EE-8F9A-C2C26B74D97B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40E54229-A646-43FF-AF1C-BF6EA7DF18D4}" type="pres">
      <dgm:prSet presAssocID="{D405A4EF-4CF2-40EE-986B-6A1CB9EB1548}" presName="Name0" presStyleCnt="0">
        <dgm:presLayoutVars>
          <dgm:dir/>
          <dgm:animLvl val="lvl"/>
          <dgm:resizeHandles val="exact"/>
        </dgm:presLayoutVars>
      </dgm:prSet>
      <dgm:spPr/>
    </dgm:pt>
    <dgm:pt modelId="{C5EBF893-E9DD-4880-8719-F8B3A7C59D8F}" type="pres">
      <dgm:prSet presAssocID="{4E42271D-0114-4F50-AFDC-6B3A782034F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066AE8-BCA4-448E-A432-A1FFBC8E50A9}" type="pres">
      <dgm:prSet presAssocID="{50118D0A-889F-49D5-82C6-D8D3A5DADED0}" presName="parTxOnlySpace" presStyleCnt="0"/>
      <dgm:spPr/>
    </dgm:pt>
    <dgm:pt modelId="{E2463E0D-3D6E-4C76-9154-4733DED35C76}" type="pres">
      <dgm:prSet presAssocID="{5F18BCE0-EA49-4145-8268-C42B24EBAFAD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EECE36-999D-4B15-8E53-EF508B5064C8}" type="pres">
      <dgm:prSet presAssocID="{8D8CAAF4-9FB3-4F93-87A4-241651DD7A00}" presName="parTxOnlySpace" presStyleCnt="0"/>
      <dgm:spPr/>
    </dgm:pt>
    <dgm:pt modelId="{28C0C472-8B02-4DCB-8F08-49A7B2C3CD82}" type="pres">
      <dgm:prSet presAssocID="{6BFC0CAC-D191-4ACE-86BC-D1669D00184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C8BDB9-3B96-41DA-A5DF-D67F0BAFD2E2}" srcId="{D405A4EF-4CF2-40EE-986B-6A1CB9EB1548}" destId="{4E42271D-0114-4F50-AFDC-6B3A782034F5}" srcOrd="0" destOrd="0" parTransId="{FD49D4E5-0618-4821-9E84-3A6A7B7CF1DD}" sibTransId="{50118D0A-889F-49D5-82C6-D8D3A5DADED0}"/>
    <dgm:cxn modelId="{02853C27-563E-47EE-8F9A-C2C26B74D97B}" srcId="{D405A4EF-4CF2-40EE-986B-6A1CB9EB1548}" destId="{6BFC0CAC-D191-4ACE-86BC-D1669D001844}" srcOrd="2" destOrd="0" parTransId="{8B2849DA-E256-4810-9AA4-A12F5FFD1B0A}" sibTransId="{9C4A0414-CFEA-4FDC-89FC-A26BC113A4A6}"/>
    <dgm:cxn modelId="{1A960899-1768-2949-9B63-109AD0069215}" type="presOf" srcId="{D405A4EF-4CF2-40EE-986B-6A1CB9EB1548}" destId="{40E54229-A646-43FF-AF1C-BF6EA7DF18D4}" srcOrd="0" destOrd="0" presId="urn:microsoft.com/office/officeart/2005/8/layout/chevron1"/>
    <dgm:cxn modelId="{020075EF-BFCA-4A13-A1A3-6D10ECF010C0}" srcId="{D405A4EF-4CF2-40EE-986B-6A1CB9EB1548}" destId="{5F18BCE0-EA49-4145-8268-C42B24EBAFAD}" srcOrd="1" destOrd="0" parTransId="{C534B01F-8E58-4B0D-B9ED-98C355788A32}" sibTransId="{8D8CAAF4-9FB3-4F93-87A4-241651DD7A00}"/>
    <dgm:cxn modelId="{D9CB499E-71B4-3944-A058-44EC80C7C1B8}" type="presOf" srcId="{4E42271D-0114-4F50-AFDC-6B3A782034F5}" destId="{C5EBF893-E9DD-4880-8719-F8B3A7C59D8F}" srcOrd="0" destOrd="0" presId="urn:microsoft.com/office/officeart/2005/8/layout/chevron1"/>
    <dgm:cxn modelId="{45F1C132-F43A-7A48-A276-E370C2277896}" type="presOf" srcId="{5F18BCE0-EA49-4145-8268-C42B24EBAFAD}" destId="{E2463E0D-3D6E-4C76-9154-4733DED35C76}" srcOrd="0" destOrd="0" presId="urn:microsoft.com/office/officeart/2005/8/layout/chevron1"/>
    <dgm:cxn modelId="{525E4CD4-1A54-0440-85F0-8D530D58B5FD}" type="presOf" srcId="{6BFC0CAC-D191-4ACE-86BC-D1669D001844}" destId="{28C0C472-8B02-4DCB-8F08-49A7B2C3CD82}" srcOrd="0" destOrd="0" presId="urn:microsoft.com/office/officeart/2005/8/layout/chevron1"/>
    <dgm:cxn modelId="{471E9ECC-2547-544F-9697-4C88D01D7DAF}" type="presParOf" srcId="{40E54229-A646-43FF-AF1C-BF6EA7DF18D4}" destId="{C5EBF893-E9DD-4880-8719-F8B3A7C59D8F}" srcOrd="0" destOrd="0" presId="urn:microsoft.com/office/officeart/2005/8/layout/chevron1"/>
    <dgm:cxn modelId="{EC0888E4-D7D8-2940-AA11-3B0EDD40E8F5}" type="presParOf" srcId="{40E54229-A646-43FF-AF1C-BF6EA7DF18D4}" destId="{8A066AE8-BCA4-448E-A432-A1FFBC8E50A9}" srcOrd="1" destOrd="0" presId="urn:microsoft.com/office/officeart/2005/8/layout/chevron1"/>
    <dgm:cxn modelId="{1E390813-9D23-9241-BFB6-1FAC29DF4306}" type="presParOf" srcId="{40E54229-A646-43FF-AF1C-BF6EA7DF18D4}" destId="{E2463E0D-3D6E-4C76-9154-4733DED35C76}" srcOrd="2" destOrd="0" presId="urn:microsoft.com/office/officeart/2005/8/layout/chevron1"/>
    <dgm:cxn modelId="{E0A920EC-0EF6-634F-BDE2-30281C3AD4D1}" type="presParOf" srcId="{40E54229-A646-43FF-AF1C-BF6EA7DF18D4}" destId="{F3EECE36-999D-4B15-8E53-EF508B5064C8}" srcOrd="3" destOrd="0" presId="urn:microsoft.com/office/officeart/2005/8/layout/chevron1"/>
    <dgm:cxn modelId="{1351835F-09F2-454D-94AA-0FBC45EA70D7}" type="presParOf" srcId="{40E54229-A646-43FF-AF1C-BF6EA7DF18D4}" destId="{28C0C472-8B02-4DCB-8F08-49A7B2C3CD8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C45EDE-6880-412B-8011-3E88E6316E49}">
      <dsp:nvSpPr>
        <dsp:cNvPr id="0" name=""/>
        <dsp:cNvSpPr/>
      </dsp:nvSpPr>
      <dsp:spPr>
        <a:xfrm>
          <a:off x="274849" y="1515092"/>
          <a:ext cx="1754702" cy="8773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10 проектов в портфеле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300546" y="1540789"/>
        <a:ext cx="1703308" cy="825957"/>
      </dsp:txXfrm>
    </dsp:sp>
    <dsp:sp modelId="{CDB20560-2404-4DB0-9D89-FF95261F8286}">
      <dsp:nvSpPr>
        <dsp:cNvPr id="0" name=""/>
        <dsp:cNvSpPr/>
      </dsp:nvSpPr>
      <dsp:spPr>
        <a:xfrm rot="19093347">
          <a:off x="1837024" y="1426087"/>
          <a:ext cx="1514399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1514399" y="23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Arial" pitchFamily="34" charset="0"/>
            <a:cs typeface="Arial" pitchFamily="34" charset="0"/>
          </a:endParaRPr>
        </a:p>
      </dsp:txBody>
      <dsp:txXfrm>
        <a:off x="2556363" y="1411431"/>
        <a:ext cx="75719" cy="75719"/>
      </dsp:txXfrm>
    </dsp:sp>
    <dsp:sp modelId="{C2BC10F3-016B-4694-B024-C10B73DE20BA}">
      <dsp:nvSpPr>
        <dsp:cNvPr id="0" name=""/>
        <dsp:cNvSpPr/>
      </dsp:nvSpPr>
      <dsp:spPr>
        <a:xfrm>
          <a:off x="3158895" y="506138"/>
          <a:ext cx="1754702" cy="8773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2 проекта требуют </a:t>
          </a:r>
          <a:r>
            <a:rPr lang="ru-RU" sz="1400" kern="1200" dirty="0" err="1" smtClean="0">
              <a:latin typeface="Arial" pitchFamily="34" charset="0"/>
              <a:cs typeface="Arial" pitchFamily="34" charset="0"/>
            </a:rPr>
            <a:t>доинвестирования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3184592" y="531835"/>
        <a:ext cx="1703308" cy="825957"/>
      </dsp:txXfrm>
    </dsp:sp>
    <dsp:sp modelId="{A790CA38-465C-4E93-8636-53F235AE2C86}">
      <dsp:nvSpPr>
        <dsp:cNvPr id="0" name=""/>
        <dsp:cNvSpPr/>
      </dsp:nvSpPr>
      <dsp:spPr>
        <a:xfrm rot="20133956">
          <a:off x="4858804" y="668543"/>
          <a:ext cx="1223595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1223595" y="232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Arial" pitchFamily="34" charset="0"/>
            <a:cs typeface="Arial" pitchFamily="34" charset="0"/>
          </a:endParaRPr>
        </a:p>
      </dsp:txBody>
      <dsp:txXfrm>
        <a:off x="5440012" y="661156"/>
        <a:ext cx="61179" cy="61179"/>
      </dsp:txXfrm>
    </dsp:sp>
    <dsp:sp modelId="{D72BA1AD-2AED-4CD6-AD73-DD12A5E8F638}">
      <dsp:nvSpPr>
        <dsp:cNvPr id="0" name=""/>
        <dsp:cNvSpPr/>
      </dsp:nvSpPr>
      <dsp:spPr>
        <a:xfrm>
          <a:off x="6027605" y="3"/>
          <a:ext cx="1754702" cy="8773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1 проект «Звезда»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6053302" y="25700"/>
        <a:ext cx="1703308" cy="825957"/>
      </dsp:txXfrm>
    </dsp:sp>
    <dsp:sp modelId="{0DA4B135-4970-4820-84A4-917239B49FFB}">
      <dsp:nvSpPr>
        <dsp:cNvPr id="0" name=""/>
        <dsp:cNvSpPr/>
      </dsp:nvSpPr>
      <dsp:spPr>
        <a:xfrm rot="1746789">
          <a:off x="4833050" y="1231802"/>
          <a:ext cx="1275103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1275103" y="232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Arial" pitchFamily="34" charset="0"/>
            <a:cs typeface="Arial" pitchFamily="34" charset="0"/>
          </a:endParaRPr>
        </a:p>
      </dsp:txBody>
      <dsp:txXfrm>
        <a:off x="5438724" y="1223128"/>
        <a:ext cx="63755" cy="63755"/>
      </dsp:txXfrm>
    </dsp:sp>
    <dsp:sp modelId="{0DC3F2EF-17D4-4279-AD78-105407635D7E}">
      <dsp:nvSpPr>
        <dsp:cNvPr id="0" name=""/>
        <dsp:cNvSpPr/>
      </dsp:nvSpPr>
      <dsp:spPr>
        <a:xfrm>
          <a:off x="6027605" y="1126522"/>
          <a:ext cx="1754702" cy="8773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1 проект «Зомби»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6053302" y="1152219"/>
        <a:ext cx="1703308" cy="825957"/>
      </dsp:txXfrm>
    </dsp:sp>
    <dsp:sp modelId="{73A657E8-FBD9-4FD9-93E6-297584B143B3}">
      <dsp:nvSpPr>
        <dsp:cNvPr id="0" name=""/>
        <dsp:cNvSpPr/>
      </dsp:nvSpPr>
      <dsp:spPr>
        <a:xfrm>
          <a:off x="2029551" y="1930564"/>
          <a:ext cx="1129343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1129343" y="23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Arial" pitchFamily="34" charset="0"/>
            <a:cs typeface="Arial" pitchFamily="34" charset="0"/>
          </a:endParaRPr>
        </a:p>
      </dsp:txBody>
      <dsp:txXfrm>
        <a:off x="2565990" y="1925534"/>
        <a:ext cx="56467" cy="56467"/>
      </dsp:txXfrm>
    </dsp:sp>
    <dsp:sp modelId="{1CAE6F77-463C-478B-A61B-A1B4B0F3C247}">
      <dsp:nvSpPr>
        <dsp:cNvPr id="0" name=""/>
        <dsp:cNvSpPr/>
      </dsp:nvSpPr>
      <dsp:spPr>
        <a:xfrm>
          <a:off x="3158895" y="1515092"/>
          <a:ext cx="1754702" cy="8773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6 проектов «Зомби»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3184592" y="1540789"/>
        <a:ext cx="1703308" cy="825957"/>
      </dsp:txXfrm>
    </dsp:sp>
    <dsp:sp modelId="{373993F0-F4EA-420F-BFB8-854C60490A8E}">
      <dsp:nvSpPr>
        <dsp:cNvPr id="0" name=""/>
        <dsp:cNvSpPr/>
      </dsp:nvSpPr>
      <dsp:spPr>
        <a:xfrm rot="2506653">
          <a:off x="1837024" y="2435041"/>
          <a:ext cx="1514399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1514399" y="23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Arial" pitchFamily="34" charset="0"/>
            <a:cs typeface="Arial" pitchFamily="34" charset="0"/>
          </a:endParaRPr>
        </a:p>
      </dsp:txBody>
      <dsp:txXfrm>
        <a:off x="2556363" y="2420384"/>
        <a:ext cx="75719" cy="75719"/>
      </dsp:txXfrm>
    </dsp:sp>
    <dsp:sp modelId="{A9B33500-3D6A-44B9-ACAC-392BC3A2C583}">
      <dsp:nvSpPr>
        <dsp:cNvPr id="0" name=""/>
        <dsp:cNvSpPr/>
      </dsp:nvSpPr>
      <dsp:spPr>
        <a:xfrm>
          <a:off x="3158895" y="2524046"/>
          <a:ext cx="1754702" cy="8773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2 проекта провальных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3184592" y="2549743"/>
        <a:ext cx="1703308" cy="8259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EBF893-E9DD-4880-8719-F8B3A7C59D8F}">
      <dsp:nvSpPr>
        <dsp:cNvPr id="0" name=""/>
        <dsp:cNvSpPr/>
      </dsp:nvSpPr>
      <dsp:spPr>
        <a:xfrm>
          <a:off x="2385" y="0"/>
          <a:ext cx="2906842" cy="2857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1 год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145261" y="0"/>
        <a:ext cx="2621090" cy="285752"/>
      </dsp:txXfrm>
    </dsp:sp>
    <dsp:sp modelId="{E2463E0D-3D6E-4C76-9154-4733DED35C76}">
      <dsp:nvSpPr>
        <dsp:cNvPr id="0" name=""/>
        <dsp:cNvSpPr/>
      </dsp:nvSpPr>
      <dsp:spPr>
        <a:xfrm>
          <a:off x="2618544" y="0"/>
          <a:ext cx="2906842" cy="2857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1 год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2761420" y="0"/>
        <a:ext cx="2621090" cy="285752"/>
      </dsp:txXfrm>
    </dsp:sp>
    <dsp:sp modelId="{28C0C472-8B02-4DCB-8F08-49A7B2C3CD82}">
      <dsp:nvSpPr>
        <dsp:cNvPr id="0" name=""/>
        <dsp:cNvSpPr/>
      </dsp:nvSpPr>
      <dsp:spPr>
        <a:xfrm>
          <a:off x="5234703" y="0"/>
          <a:ext cx="2906842" cy="2857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1 год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5377579" y="0"/>
        <a:ext cx="2621090" cy="2857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AFD8-89AC-B14B-8EE4-E19A196B3CEE}" type="datetimeFigureOut">
              <a:rPr lang="en-US" smtClean="0"/>
              <a:t>4/6/13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65A6A-7FA1-DF41-BDFA-4DB2BBFAF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77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AFD8-89AC-B14B-8EE4-E19A196B3CEE}" type="datetimeFigureOut">
              <a:rPr lang="en-US" smtClean="0"/>
              <a:t>4/6/13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65A6A-7FA1-DF41-BDFA-4DB2BBFAF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4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AFD8-89AC-B14B-8EE4-E19A196B3CEE}" type="datetimeFigureOut">
              <a:rPr lang="en-US" smtClean="0"/>
              <a:t>4/6/13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65A6A-7FA1-DF41-BDFA-4DB2BBFAF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5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AFD8-89AC-B14B-8EE4-E19A196B3CEE}" type="datetimeFigureOut">
              <a:rPr lang="en-US" smtClean="0"/>
              <a:t>4/6/13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65A6A-7FA1-DF41-BDFA-4DB2BBFAF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AFD8-89AC-B14B-8EE4-E19A196B3CEE}" type="datetimeFigureOut">
              <a:rPr lang="en-US" smtClean="0"/>
              <a:t>4/6/13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65A6A-7FA1-DF41-BDFA-4DB2BBFAF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0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AFD8-89AC-B14B-8EE4-E19A196B3CEE}" type="datetimeFigureOut">
              <a:rPr lang="en-US" smtClean="0"/>
              <a:t>4/6/13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65A6A-7FA1-DF41-BDFA-4DB2BBFAF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66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AFD8-89AC-B14B-8EE4-E19A196B3CEE}" type="datetimeFigureOut">
              <a:rPr lang="en-US" smtClean="0"/>
              <a:t>4/6/13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65A6A-7FA1-DF41-BDFA-4DB2BBFAF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77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AFD8-89AC-B14B-8EE4-E19A196B3CEE}" type="datetimeFigureOut">
              <a:rPr lang="en-US" smtClean="0"/>
              <a:t>4/6/13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65A6A-7FA1-DF41-BDFA-4DB2BBFAF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72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AFD8-89AC-B14B-8EE4-E19A196B3CEE}" type="datetimeFigureOut">
              <a:rPr lang="en-US" smtClean="0"/>
              <a:t>4/6/13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65A6A-7FA1-DF41-BDFA-4DB2BBFAF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1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AFD8-89AC-B14B-8EE4-E19A196B3CEE}" type="datetimeFigureOut">
              <a:rPr lang="en-US" smtClean="0"/>
              <a:t>4/6/13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65A6A-7FA1-DF41-BDFA-4DB2BBFAF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86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AFD8-89AC-B14B-8EE4-E19A196B3CEE}" type="datetimeFigureOut">
              <a:rPr lang="en-US" smtClean="0"/>
              <a:t>4/6/13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65A6A-7FA1-DF41-BDFA-4DB2BBFAF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6AFD8-89AC-B14B-8EE4-E19A196B3CEE}" type="datetimeFigureOut">
              <a:rPr lang="en-US" smtClean="0"/>
              <a:t>4/6/13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65A6A-7FA1-DF41-BDFA-4DB2BBFAF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20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dkalaev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О</a:t>
            </a:r>
            <a:r>
              <a:rPr lang="ru-RU" dirty="0" smtClean="0"/>
              <a:t>т идеи до успешного бизнеса:</a:t>
            </a:r>
            <a:br>
              <a:rPr lang="ru-RU" dirty="0" smtClean="0"/>
            </a:br>
            <a:r>
              <a:rPr lang="ru-RU" dirty="0" smtClean="0"/>
              <a:t>наукоемкий </a:t>
            </a:r>
            <a:r>
              <a:rPr lang="ru-RU" dirty="0" err="1" smtClean="0"/>
              <a:t>стартап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Калаев</a:t>
            </a:r>
            <a:r>
              <a:rPr lang="ru-RU" dirty="0" smtClean="0"/>
              <a:t> Дмитрий</a:t>
            </a:r>
          </a:p>
          <a:p>
            <a:r>
              <a:rPr lang="ru-RU" dirty="0" smtClean="0"/>
              <a:t>АИСТ</a:t>
            </a:r>
            <a:r>
              <a:rPr lang="en-US" dirty="0" smtClean="0"/>
              <a:t>’</a:t>
            </a:r>
            <a:r>
              <a:rPr lang="ru-RU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162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Не знаем куда применить технологию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968"/>
              </a:spcBef>
              <a:buNone/>
            </a:pPr>
            <a:r>
              <a:rPr lang="ru-RU" dirty="0" smtClean="0"/>
              <a:t>Система синтеза изображений по тексту</a:t>
            </a:r>
          </a:p>
          <a:p>
            <a:pPr>
              <a:spcBef>
                <a:spcPts val="1968"/>
              </a:spcBef>
            </a:pPr>
            <a:r>
              <a:rPr lang="en-US" dirty="0" err="1" smtClean="0"/>
              <a:t>Т</a:t>
            </a:r>
            <a:r>
              <a:rPr lang="ru-RU" dirty="0" err="1" smtClean="0"/>
              <a:t>ехнология</a:t>
            </a:r>
            <a:r>
              <a:rPr lang="ru-RU" dirty="0" smtClean="0"/>
              <a:t> подтверждена, но требует развития</a:t>
            </a:r>
          </a:p>
          <a:p>
            <a:pPr>
              <a:spcBef>
                <a:spcPts val="1968"/>
              </a:spcBef>
            </a:pPr>
            <a:r>
              <a:rPr lang="ru-RU" dirty="0" smtClean="0"/>
              <a:t>Как на технологии заработать </a:t>
            </a:r>
            <a:r>
              <a:rPr lang="en-US" dirty="0" smtClean="0"/>
              <a:t>–</a:t>
            </a:r>
            <a:r>
              <a:rPr lang="ru-RU" dirty="0" smtClean="0"/>
              <a:t> не придумали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861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Окно возможностей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23629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1968"/>
              </a:spcBef>
              <a:buNone/>
            </a:pPr>
            <a:r>
              <a:rPr lang="ru-RU" dirty="0" smtClean="0"/>
              <a:t>Передача </a:t>
            </a:r>
            <a:r>
              <a:rPr lang="en-US" dirty="0" smtClean="0"/>
              <a:t>HD-</a:t>
            </a:r>
            <a:r>
              <a:rPr lang="ru-RU" dirty="0" smtClean="0"/>
              <a:t>сигнала по плохим каналам связи.</a:t>
            </a:r>
          </a:p>
          <a:p>
            <a:pPr>
              <a:spcBef>
                <a:spcPts val="1968"/>
              </a:spcBef>
            </a:pPr>
            <a:r>
              <a:rPr lang="ru-RU" dirty="0" smtClean="0"/>
              <a:t>«Большая игра» </a:t>
            </a:r>
            <a:r>
              <a:rPr lang="en-US" dirty="0" smtClean="0"/>
              <a:t>–</a:t>
            </a:r>
            <a:r>
              <a:rPr lang="ru-RU" dirty="0" smtClean="0"/>
              <a:t> встроится в технологии крупных компаний: </a:t>
            </a:r>
            <a:r>
              <a:rPr lang="en-US" dirty="0" smtClean="0"/>
              <a:t>Cisco, YouTube,</a:t>
            </a:r>
            <a:r>
              <a:rPr lang="ru-RU" dirty="0" smtClean="0"/>
              <a:t> </a:t>
            </a:r>
            <a:r>
              <a:rPr lang="en-US" dirty="0" smtClean="0"/>
              <a:t>Skype…</a:t>
            </a:r>
          </a:p>
          <a:p>
            <a:pPr>
              <a:spcBef>
                <a:spcPts val="1968"/>
              </a:spcBef>
            </a:pPr>
            <a:r>
              <a:rPr lang="ru-RU" dirty="0" smtClean="0"/>
              <a:t>С каждым годом актуальность технологии падает: растет пропускная способность каналов, конкуренты догоняют.</a:t>
            </a:r>
            <a:endParaRPr lang="en-US" dirty="0"/>
          </a:p>
        </p:txBody>
      </p:sp>
      <p:pic>
        <p:nvPicPr>
          <p:cNvPr id="4" name="Picture 3" descr="Screen Shot 2013-04-06 at 12.17.3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906" y="5404662"/>
            <a:ext cx="33147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488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Большой клиентский канал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968"/>
              </a:spcBef>
              <a:buNone/>
            </a:pPr>
            <a:r>
              <a:rPr lang="en-US" dirty="0" err="1" smtClean="0"/>
              <a:t>Citrea</a:t>
            </a:r>
            <a:r>
              <a:rPr lang="en-US" dirty="0" smtClean="0"/>
              <a:t> + </a:t>
            </a:r>
            <a:r>
              <a:rPr lang="en-US" dirty="0" err="1" smtClean="0"/>
              <a:t>Yandex</a:t>
            </a:r>
            <a:r>
              <a:rPr lang="ru-RU" dirty="0" smtClean="0"/>
              <a:t>:</a:t>
            </a:r>
            <a:r>
              <a:rPr lang="ru-RU" dirty="0"/>
              <a:t> </a:t>
            </a:r>
            <a:r>
              <a:rPr lang="ru-RU" sz="2000" dirty="0" smtClean="0"/>
              <a:t>движок </a:t>
            </a:r>
            <a:r>
              <a:rPr lang="ru-RU" sz="2000" dirty="0"/>
              <a:t>совместной работы над текстами для онлайновых </a:t>
            </a:r>
            <a:r>
              <a:rPr lang="ru-RU" sz="2000" dirty="0" err="1"/>
              <a:t>коллаборативных</a:t>
            </a:r>
            <a:r>
              <a:rPr lang="ru-RU" sz="2000" dirty="0"/>
              <a:t> </a:t>
            </a:r>
            <a:r>
              <a:rPr lang="ru-RU" sz="2000" dirty="0" smtClean="0"/>
              <a:t>сервисов</a:t>
            </a:r>
            <a:endParaRPr lang="en-US" sz="2000" dirty="0" smtClean="0"/>
          </a:p>
          <a:p>
            <a:pPr marL="0" indent="0">
              <a:spcBef>
                <a:spcPts val="1968"/>
              </a:spcBef>
              <a:buNone/>
            </a:pPr>
            <a:r>
              <a:rPr lang="en-US" dirty="0" smtClean="0"/>
              <a:t>“</a:t>
            </a:r>
            <a:r>
              <a:rPr lang="ru-RU" dirty="0" smtClean="0"/>
              <a:t>У нас есть технология, а что с этим делать </a:t>
            </a:r>
            <a:r>
              <a:rPr lang="en-US" dirty="0" smtClean="0"/>
              <a:t>–</a:t>
            </a:r>
            <a:r>
              <a:rPr lang="ru-RU" dirty="0" smtClean="0"/>
              <a:t> придумывайте сами</a:t>
            </a:r>
            <a:r>
              <a:rPr lang="en-US" dirty="0" smtClean="0"/>
              <a:t>…”</a:t>
            </a:r>
            <a:endParaRPr lang="ru-RU" dirty="0" smtClean="0"/>
          </a:p>
          <a:p>
            <a:pPr>
              <a:spcBef>
                <a:spcPts val="1968"/>
              </a:spcBef>
            </a:pPr>
            <a:r>
              <a:rPr lang="ru-RU" dirty="0" smtClean="0"/>
              <a:t>Если технология идет, то сразу большой коммерческий результат</a:t>
            </a:r>
            <a:endParaRPr lang="en-US" dirty="0"/>
          </a:p>
        </p:txBody>
      </p:sp>
      <p:pic>
        <p:nvPicPr>
          <p:cNvPr id="4" name="Picture 3" descr="Screen Shot 2013-04-06 at 12.37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600" y="5567363"/>
            <a:ext cx="13081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261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Большой заказчик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968"/>
              </a:spcBef>
              <a:buNone/>
            </a:pPr>
            <a:r>
              <a:rPr lang="ru-RU" dirty="0" smtClean="0"/>
              <a:t>Профилирование температуры ствола скважины</a:t>
            </a:r>
            <a:endParaRPr lang="en-US" dirty="0" smtClean="0"/>
          </a:p>
          <a:p>
            <a:pPr>
              <a:spcBef>
                <a:spcPts val="1968"/>
              </a:spcBef>
            </a:pPr>
            <a:r>
              <a:rPr lang="ru-RU" dirty="0" smtClean="0"/>
              <a:t>Годы работы с заказчиком</a:t>
            </a:r>
          </a:p>
          <a:p>
            <a:pPr>
              <a:spcBef>
                <a:spcPts val="1968"/>
              </a:spcBef>
            </a:pPr>
            <a:r>
              <a:rPr lang="ru-RU" dirty="0" smtClean="0"/>
              <a:t>Один заказчик на страну </a:t>
            </a:r>
            <a:r>
              <a:rPr lang="en-US" dirty="0" smtClean="0"/>
              <a:t>–</a:t>
            </a:r>
            <a:r>
              <a:rPr lang="ru-RU" dirty="0" smtClean="0"/>
              <a:t> большие риски</a:t>
            </a:r>
          </a:p>
          <a:p>
            <a:pPr>
              <a:spcBef>
                <a:spcPts val="1968"/>
              </a:spcBef>
            </a:pPr>
            <a:r>
              <a:rPr lang="ru-RU" dirty="0" smtClean="0"/>
              <a:t>Плюс: предоплаченные исследования</a:t>
            </a:r>
          </a:p>
        </p:txBody>
      </p:sp>
      <p:pic>
        <p:nvPicPr>
          <p:cNvPr id="4" name="Picture 3" descr="Screen Shot 2013-04-06 at 12.37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700" y="4970463"/>
            <a:ext cx="20066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23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Что делать?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968"/>
              </a:spcBef>
            </a:pPr>
            <a:r>
              <a:rPr lang="ru-RU" dirty="0" smtClean="0"/>
              <a:t>Проводить исследования на стороннее </a:t>
            </a:r>
            <a:r>
              <a:rPr lang="ru-RU" dirty="0" smtClean="0"/>
              <a:t>финансирование</a:t>
            </a:r>
            <a:r>
              <a:rPr lang="en-US" dirty="0" smtClean="0"/>
              <a:t> </a:t>
            </a:r>
            <a:r>
              <a:rPr lang="ru-RU" dirty="0" smtClean="0"/>
              <a:t>или зарплату, </a:t>
            </a:r>
            <a:r>
              <a:rPr lang="ru-RU" dirty="0" smtClean="0"/>
              <a:t>забывать о результатах, начинать следующее. Передавать </a:t>
            </a:r>
            <a:r>
              <a:rPr lang="en-US" dirty="0" smtClean="0"/>
              <a:t>IP</a:t>
            </a:r>
            <a:r>
              <a:rPr lang="ru-RU" dirty="0" smtClean="0"/>
              <a:t> источнику финансирования.</a:t>
            </a:r>
          </a:p>
          <a:p>
            <a:pPr>
              <a:spcBef>
                <a:spcPts val="1968"/>
              </a:spcBef>
            </a:pPr>
            <a:r>
              <a:rPr lang="ru-RU" dirty="0" smtClean="0"/>
              <a:t>Проводить исследования, задумываясь о потребности клиента. После проработки технологии «</a:t>
            </a:r>
            <a:r>
              <a:rPr lang="ru-RU" dirty="0" err="1" smtClean="0"/>
              <a:t>пушировать</a:t>
            </a:r>
            <a:r>
              <a:rPr lang="ru-RU" dirty="0" smtClean="0"/>
              <a:t>» самому, входя во владение проектом.</a:t>
            </a:r>
          </a:p>
        </p:txBody>
      </p:sp>
    </p:spTree>
    <p:extLst>
      <p:ext uri="{BB962C8B-B14F-4D97-AF65-F5344CB8AC3E}">
        <p14:creationId xmlns:p14="http://schemas.microsoft.com/office/powerpoint/2010/main" val="1029723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С</a:t>
            </a:r>
            <a:r>
              <a:rPr lang="ru-RU" dirty="0" err="1" smtClean="0"/>
              <a:t>прашивайте</a:t>
            </a:r>
            <a:r>
              <a:rPr lang="ru-RU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9802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err="1" smtClean="0"/>
              <a:t>Калаев</a:t>
            </a:r>
            <a:r>
              <a:rPr lang="ru-RU" dirty="0" smtClean="0"/>
              <a:t> Дми</a:t>
            </a:r>
            <a:r>
              <a:rPr lang="ru-RU" dirty="0"/>
              <a:t>т</a:t>
            </a:r>
            <a:r>
              <a:rPr lang="ru-RU" dirty="0" smtClean="0"/>
              <a:t>рий</a:t>
            </a:r>
            <a:endParaRPr lang="en-US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dkalaev@gmail.com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+7(912)24-38-182</a:t>
            </a:r>
            <a:endParaRPr lang="en-US" dirty="0"/>
          </a:p>
        </p:txBody>
      </p:sp>
      <p:pic>
        <p:nvPicPr>
          <p:cNvPr id="4" name="Picture 3" descr="Screen Shot 2013-04-06 at 12.04.3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600" y="4249532"/>
            <a:ext cx="1320800" cy="393700"/>
          </a:xfrm>
          <a:prstGeom prst="rect">
            <a:avLst/>
          </a:prstGeom>
        </p:spPr>
      </p:pic>
      <p:pic>
        <p:nvPicPr>
          <p:cNvPr id="5" name="Picture 4" descr="Screen Shot 2013-04-06 at 12.05.4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300" y="4755140"/>
            <a:ext cx="1295400" cy="381000"/>
          </a:xfrm>
          <a:prstGeom prst="rect">
            <a:avLst/>
          </a:prstGeom>
        </p:spPr>
      </p:pic>
      <p:pic>
        <p:nvPicPr>
          <p:cNvPr id="6" name="Picture 5" descr="Screen Shot 2013-04-06 at 12.05.2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0" y="5279522"/>
            <a:ext cx="4953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05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З</a:t>
            </a:r>
            <a:r>
              <a:rPr lang="ru-RU" b="1" dirty="0" err="1" smtClean="0"/>
              <a:t>ачем</a:t>
            </a:r>
            <a:r>
              <a:rPr lang="ru-RU" b="1" dirty="0" smtClean="0"/>
              <a:t> бизнесу технология?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968"/>
              </a:spcBef>
            </a:pPr>
            <a:r>
              <a:rPr lang="ru-RU" dirty="0" smtClean="0"/>
              <a:t>Бизнес любит уникальные преимущества.</a:t>
            </a:r>
          </a:p>
          <a:p>
            <a:pPr>
              <a:spcBef>
                <a:spcPts val="1968"/>
              </a:spcBef>
            </a:pPr>
            <a:r>
              <a:rPr lang="ru-RU" dirty="0" smtClean="0"/>
              <a:t>Технология дает возможность диктовать рынку условия</a:t>
            </a:r>
          </a:p>
          <a:p>
            <a:pPr>
              <a:spcBef>
                <a:spcPts val="1968"/>
              </a:spcBef>
            </a:pPr>
            <a:r>
              <a:rPr lang="ru-RU" dirty="0" smtClean="0"/>
              <a:t>Выражение технологии в деньги: сколько времени нужно конкурентам чтобы предоставить аналог</a:t>
            </a:r>
          </a:p>
        </p:txBody>
      </p:sp>
    </p:spTree>
    <p:extLst>
      <p:ext uri="{BB962C8B-B14F-4D97-AF65-F5344CB8AC3E}">
        <p14:creationId xmlns:p14="http://schemas.microsoft.com/office/powerpoint/2010/main" val="3904105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Венчурные инвестиции </a:t>
            </a:r>
            <a:r>
              <a:rPr lang="en-US" sz="3200" b="1" dirty="0" smtClean="0"/>
              <a:t>–</a:t>
            </a:r>
            <a:r>
              <a:rPr lang="ru-RU" sz="3200" b="1" dirty="0" smtClean="0"/>
              <a:t> самые рискованные</a:t>
            </a:r>
            <a:endParaRPr lang="en-US" sz="3200" b="1" dirty="0"/>
          </a:p>
        </p:txBody>
      </p:sp>
      <p:graphicFrame>
        <p:nvGraphicFramePr>
          <p:cNvPr id="4" name="Схема 5"/>
          <p:cNvGraphicFramePr/>
          <p:nvPr>
            <p:extLst>
              <p:ext uri="{D42A27DB-BD31-4B8C-83A1-F6EECF244321}">
                <p14:modId xmlns:p14="http://schemas.microsoft.com/office/powerpoint/2010/main" val="2394144360"/>
              </p:ext>
            </p:extLst>
          </p:nvPr>
        </p:nvGraphicFramePr>
        <p:xfrm>
          <a:off x="487155" y="2287463"/>
          <a:ext cx="8072494" cy="3403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6"/>
          <p:cNvGraphicFramePr/>
          <p:nvPr>
            <p:extLst>
              <p:ext uri="{D42A27DB-BD31-4B8C-83A1-F6EECF244321}">
                <p14:modId xmlns:p14="http://schemas.microsoft.com/office/powerpoint/2010/main" val="1280945028"/>
              </p:ext>
            </p:extLst>
          </p:nvPr>
        </p:nvGraphicFramePr>
        <p:xfrm>
          <a:off x="415717" y="1779147"/>
          <a:ext cx="8143932" cy="28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35625" y="4711035"/>
            <a:ext cx="3143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>
                <a:solidFill>
                  <a:srgbClr val="C00000"/>
                </a:solidFill>
              </a:rPr>
              <a:t>Один проект должен окупить остальные</a:t>
            </a:r>
            <a:br>
              <a:rPr lang="ru-RU">
                <a:solidFill>
                  <a:srgbClr val="C00000"/>
                </a:solidFill>
              </a:rPr>
            </a:br>
            <a:r>
              <a:rPr lang="ru-RU">
                <a:solidFill>
                  <a:srgbClr val="C00000"/>
                </a:solidFill>
              </a:rPr>
              <a:t>9 «провальных»</a:t>
            </a:r>
          </a:p>
        </p:txBody>
      </p:sp>
    </p:spTree>
    <p:extLst>
      <p:ext uri="{BB962C8B-B14F-4D97-AF65-F5344CB8AC3E}">
        <p14:creationId xmlns:p14="http://schemas.microsoft.com/office/powerpoint/2010/main" val="1160446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Механика венчурного бизнеса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237135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Но! Венчурный инвестор не финансирует исследования</a:t>
            </a:r>
            <a:r>
              <a:rPr lang="en-US" sz="2800" b="1" dirty="0" smtClean="0">
                <a:solidFill>
                  <a:srgbClr val="FF0000"/>
                </a:solidFill>
              </a:rPr>
              <a:t>…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startupCycl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23963" y="1225229"/>
            <a:ext cx="6724650" cy="4633913"/>
          </a:xfr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351686"/>
              </p:ext>
            </p:extLst>
          </p:nvPr>
        </p:nvGraphicFramePr>
        <p:xfrm>
          <a:off x="1395413" y="5743254"/>
          <a:ext cx="5237160" cy="371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7432"/>
                <a:gridCol w="1047432"/>
                <a:gridCol w="1047432"/>
                <a:gridCol w="1047432"/>
                <a:gridCol w="1047432"/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$200K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$2M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$20M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$200M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304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Где брать деньги на исследования?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968"/>
              </a:spcBef>
            </a:pPr>
            <a:r>
              <a:rPr lang="ru-RU" dirty="0" smtClean="0"/>
              <a:t>Государственные гранты</a:t>
            </a:r>
          </a:p>
          <a:p>
            <a:pPr>
              <a:spcBef>
                <a:spcPts val="1968"/>
              </a:spcBef>
            </a:pPr>
            <a:r>
              <a:rPr lang="ru-RU" dirty="0" smtClean="0"/>
              <a:t>Гранты от крупных компаний</a:t>
            </a:r>
          </a:p>
          <a:p>
            <a:pPr>
              <a:spcBef>
                <a:spcPts val="1968"/>
              </a:spcBef>
            </a:pPr>
            <a:r>
              <a:rPr lang="en-US" dirty="0" err="1" smtClean="0"/>
              <a:t>BootStrapping</a:t>
            </a:r>
            <a:endParaRPr lang="en-US" dirty="0" smtClean="0"/>
          </a:p>
          <a:p>
            <a:pPr>
              <a:spcBef>
                <a:spcPts val="1968"/>
              </a:spcBef>
            </a:pPr>
            <a:r>
              <a:rPr lang="en-US" dirty="0" err="1" smtClean="0"/>
              <a:t>Crouwdsourcing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101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Технология </a:t>
            </a:r>
            <a:r>
              <a:rPr lang="en-US" b="1" dirty="0" smtClean="0"/>
              <a:t>–</a:t>
            </a:r>
            <a:r>
              <a:rPr lang="ru-RU" b="1" dirty="0" smtClean="0"/>
              <a:t> только часть бизнеса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06111"/>
          </a:xfrm>
        </p:spPr>
        <p:txBody>
          <a:bodyPr>
            <a:normAutofit fontScale="92500" lnSpcReduction="20000"/>
          </a:bodyPr>
          <a:lstStyle/>
          <a:p>
            <a:pPr marL="306000">
              <a:spcBef>
                <a:spcPts val="1968"/>
              </a:spcBef>
            </a:pPr>
            <a:r>
              <a:rPr lang="ru-RU" dirty="0" smtClean="0"/>
              <a:t>Идея ничего не стоит</a:t>
            </a:r>
          </a:p>
          <a:p>
            <a:pPr marL="306000">
              <a:spcBef>
                <a:spcPts val="1968"/>
              </a:spcBef>
            </a:pPr>
            <a:r>
              <a:rPr lang="ru-RU" dirty="0" smtClean="0"/>
              <a:t>Лабораторная технология без защиты </a:t>
            </a:r>
            <a:r>
              <a:rPr lang="en-US" dirty="0" smtClean="0"/>
              <a:t>IP</a:t>
            </a:r>
            <a:r>
              <a:rPr lang="ru-RU" dirty="0" smtClean="0"/>
              <a:t> интересна, но стоит мало</a:t>
            </a:r>
          </a:p>
          <a:p>
            <a:pPr marL="306000">
              <a:spcBef>
                <a:spcPts val="1968"/>
              </a:spcBef>
            </a:pPr>
            <a:r>
              <a:rPr lang="ru-RU" dirty="0" smtClean="0"/>
              <a:t>Технология с защищенным </a:t>
            </a:r>
            <a:r>
              <a:rPr lang="en-US" dirty="0" smtClean="0"/>
              <a:t>IP</a:t>
            </a:r>
            <a:endParaRPr lang="ru-RU" dirty="0" smtClean="0"/>
          </a:p>
          <a:p>
            <a:pPr marL="306000">
              <a:spcBef>
                <a:spcPts val="1968"/>
              </a:spcBef>
            </a:pPr>
            <a:r>
              <a:rPr lang="ru-RU" dirty="0" smtClean="0"/>
              <a:t>О</a:t>
            </a:r>
            <a:r>
              <a:rPr lang="en-US" dirty="0" err="1" smtClean="0"/>
              <a:t>т</a:t>
            </a:r>
            <a:r>
              <a:rPr lang="ru-RU" dirty="0" smtClean="0"/>
              <a:t>лаженный промышленный процесс </a:t>
            </a:r>
          </a:p>
          <a:p>
            <a:pPr marL="306000">
              <a:spcBef>
                <a:spcPts val="1968"/>
              </a:spcBef>
            </a:pPr>
            <a:r>
              <a:rPr lang="ru-RU" dirty="0" smtClean="0"/>
              <a:t>Бизнес-модель на базе технологии</a:t>
            </a:r>
          </a:p>
          <a:p>
            <a:pPr marL="306000">
              <a:spcBef>
                <a:spcPts val="1968"/>
              </a:spcBef>
            </a:pPr>
            <a:r>
              <a:rPr lang="ru-RU" dirty="0" smtClean="0"/>
              <a:t>Бизнес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706311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Каждый этап повышает ценность на порядок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070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Идеальный продукт продает себя сам?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968"/>
              </a:spcBef>
            </a:pPr>
            <a:r>
              <a:rPr lang="ru-RU" dirty="0" smtClean="0"/>
              <a:t>Если вам не стыдно за продукт на рынке, то вы вышли поздно.</a:t>
            </a:r>
          </a:p>
          <a:p>
            <a:pPr>
              <a:spcBef>
                <a:spcPts val="1968"/>
              </a:spcBef>
            </a:pPr>
            <a:r>
              <a:rPr lang="ru-RU" dirty="0" smtClean="0"/>
              <a:t>Нет, продает маркетинг, а продукт позволяет не разочаровать клиента.</a:t>
            </a:r>
          </a:p>
          <a:p>
            <a:pPr marL="0" indent="0">
              <a:spcBef>
                <a:spcPts val="1968"/>
              </a:spcBef>
              <a:buNone/>
            </a:pPr>
            <a:endParaRPr lang="ru-RU" dirty="0"/>
          </a:p>
          <a:p>
            <a:pPr marL="0" indent="0" algn="ctr">
              <a:spcBef>
                <a:spcPts val="1968"/>
              </a:spcBef>
              <a:buNone/>
            </a:pPr>
            <a:r>
              <a:rPr lang="ru-RU" sz="2400" dirty="0" smtClean="0"/>
              <a:t>Исключение: узкое профессиональное сообщество, ориентирующееся на технические характеристики.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2006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Какие приходят предложения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…</a:t>
            </a:r>
            <a:r>
              <a:rPr lang="ru-RU" dirty="0" smtClean="0"/>
              <a:t>Для </a:t>
            </a:r>
            <a:r>
              <a:rPr lang="ru-RU" dirty="0"/>
              <a:t>реализации проекта необходимо заключить договор о разделе исключительных авторских прав на разрабатываемую интеллектуальную собственность, провести регистрацию ИС и провести комплекс мероприятий по продаже </a:t>
            </a:r>
            <a:r>
              <a:rPr lang="ru-RU" dirty="0" smtClean="0"/>
              <a:t>ИС</a:t>
            </a:r>
            <a:r>
              <a:rPr lang="en-US" dirty="0" smtClean="0"/>
              <a:t>…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…</a:t>
            </a:r>
            <a:r>
              <a:rPr lang="ru-RU" dirty="0" smtClean="0"/>
              <a:t>Общая </a:t>
            </a:r>
            <a:r>
              <a:rPr lang="ru-RU" dirty="0"/>
              <a:t>запрашиваемая сумма инвестиций </a:t>
            </a:r>
            <a:r>
              <a:rPr lang="ru-RU" dirty="0" smtClean="0"/>
              <a:t>составляет </a:t>
            </a:r>
            <a:r>
              <a:rPr lang="ru-RU" dirty="0"/>
              <a:t>500 миллионов рублей.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Так как инвестиции представляют собой плату за отчуждение в собственность 50% доли исключительных авторских прав на ИС, то они производятся единовременной транзакцией после подписания Договора.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427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Жизненные примеры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489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458</Words>
  <Application>Microsoft Macintosh PowerPoint</Application>
  <PresentationFormat>On-screen Show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От идеи до успешного бизнеса: наукоемкий стартап</vt:lpstr>
      <vt:lpstr>Зачем бизнесу технология?</vt:lpstr>
      <vt:lpstr>Венчурные инвестиции – самые рискованные</vt:lpstr>
      <vt:lpstr>Механика венчурного бизнеса</vt:lpstr>
      <vt:lpstr>Где брать деньги на исследования?</vt:lpstr>
      <vt:lpstr>Технология – только часть бизнеса</vt:lpstr>
      <vt:lpstr>Идеальный продукт продает себя сам?</vt:lpstr>
      <vt:lpstr>Какие приходят предложения…</vt:lpstr>
      <vt:lpstr>Жизненные примеры</vt:lpstr>
      <vt:lpstr>Не знаем куда применить технологию</vt:lpstr>
      <vt:lpstr>Окно возможностей</vt:lpstr>
      <vt:lpstr>Большой клиентский канал</vt:lpstr>
      <vt:lpstr>Большой заказчик</vt:lpstr>
      <vt:lpstr>Что делать?</vt:lpstr>
      <vt:lpstr>Спрашивайте!</vt:lpstr>
    </vt:vector>
  </TitlesOfParts>
  <Company>RBCap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 идеи до успешного бизнеса: наукоемкий стартап</dc:title>
  <dc:creator>D K</dc:creator>
  <cp:lastModifiedBy>D K</cp:lastModifiedBy>
  <cp:revision>8</cp:revision>
  <dcterms:created xsi:type="dcterms:W3CDTF">2013-04-06T05:37:47Z</dcterms:created>
  <dcterms:modified xsi:type="dcterms:W3CDTF">2013-04-06T09:20:17Z</dcterms:modified>
</cp:coreProperties>
</file>