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65" r:id="rId4"/>
    <p:sldId id="287" r:id="rId5"/>
    <p:sldId id="289" r:id="rId6"/>
    <p:sldId id="288" r:id="rId7"/>
    <p:sldId id="275" r:id="rId8"/>
    <p:sldId id="293" r:id="rId9"/>
    <p:sldId id="294" r:id="rId10"/>
    <p:sldId id="272" r:id="rId11"/>
    <p:sldId id="290" r:id="rId12"/>
    <p:sldId id="291" r:id="rId13"/>
    <p:sldId id="277" r:id="rId14"/>
    <p:sldId id="281" r:id="rId15"/>
    <p:sldId id="295" r:id="rId16"/>
    <p:sldId id="284" r:id="rId17"/>
  </p:sldIdLst>
  <p:sldSz cx="10080625" cy="7559675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3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614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586"/>
        <p:guide pos="2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A6DAC1-5F0F-4542-AFDF-BD60056EA8FF}" type="doc">
      <dgm:prSet loTypeId="urn:microsoft.com/office/officeart/2005/8/layout/hLis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27F5C96-A8D1-4541-BB22-A78491797A7A}">
      <dgm:prSet phldrT="[Text]"/>
      <dgm:spPr>
        <a:solidFill>
          <a:srgbClr val="808080"/>
        </a:solidFill>
        <a:ln>
          <a:solidFill>
            <a:schemeClr val="tx1"/>
          </a:solidFill>
        </a:ln>
      </dgm:spPr>
      <dgm:t>
        <a:bodyPr/>
        <a:lstStyle/>
        <a:p>
          <a:r>
            <a:rPr lang="et-EE" dirty="0" smtClean="0"/>
            <a:t>Semi-Industrial Laboratories</a:t>
          </a:r>
          <a:endParaRPr lang="en-US" dirty="0"/>
        </a:p>
      </dgm:t>
    </dgm:pt>
    <dgm:pt modelId="{49B018A9-A1E4-42B6-8DED-743D1BC52ECC}" type="parTrans" cxnId="{07A37C6A-03F9-4A32-B7BA-40C281F6757A}">
      <dgm:prSet/>
      <dgm:spPr/>
      <dgm:t>
        <a:bodyPr/>
        <a:lstStyle/>
        <a:p>
          <a:endParaRPr lang="en-US"/>
        </a:p>
      </dgm:t>
    </dgm:pt>
    <dgm:pt modelId="{B47DCAE6-5915-4A88-BD68-CB7A540B65F4}" type="sibTrans" cxnId="{07A37C6A-03F9-4A32-B7BA-40C281F6757A}">
      <dgm:prSet/>
      <dgm:spPr/>
      <dgm:t>
        <a:bodyPr/>
        <a:lstStyle/>
        <a:p>
          <a:endParaRPr lang="en-US"/>
        </a:p>
      </dgm:t>
    </dgm:pt>
    <dgm:pt modelId="{29D4892D-B3DB-4A9F-99D4-CEBF36199A28}">
      <dgm:prSet phldrT="[Text]"/>
      <dgm:spPr>
        <a:solidFill>
          <a:srgbClr val="800000"/>
        </a:solidFill>
        <a:ln w="9525">
          <a:solidFill>
            <a:schemeClr val="tx1"/>
          </a:solidFill>
        </a:ln>
      </dgm:spPr>
      <dgm:t>
        <a:bodyPr/>
        <a:lstStyle/>
        <a:p>
          <a:r>
            <a:rPr lang="et-EE" dirty="0" smtClean="0"/>
            <a:t>Protolab 2009</a:t>
          </a:r>
          <a:endParaRPr lang="en-US" dirty="0"/>
        </a:p>
      </dgm:t>
    </dgm:pt>
    <dgm:pt modelId="{EB8128D2-9B52-4E11-8265-7DF2CE0176AF}" type="parTrans" cxnId="{72041DF0-7958-4CE0-887E-6B55809760E0}">
      <dgm:prSet/>
      <dgm:spPr/>
      <dgm:t>
        <a:bodyPr/>
        <a:lstStyle/>
        <a:p>
          <a:endParaRPr lang="en-US"/>
        </a:p>
      </dgm:t>
    </dgm:pt>
    <dgm:pt modelId="{229A4A53-55D1-4F6F-B9BC-D96A1B76A3E0}" type="sibTrans" cxnId="{72041DF0-7958-4CE0-887E-6B55809760E0}">
      <dgm:prSet/>
      <dgm:spPr/>
      <dgm:t>
        <a:bodyPr/>
        <a:lstStyle/>
        <a:p>
          <a:endParaRPr lang="en-US"/>
        </a:p>
      </dgm:t>
    </dgm:pt>
    <dgm:pt modelId="{84B1E2A1-61B7-43B6-8F9C-F3D5930BE31F}">
      <dgm:prSet phldrT="[Text]"/>
      <dgm:spPr>
        <a:solidFill>
          <a:srgbClr val="5A5A5A"/>
        </a:solidFill>
        <a:ln w="9525">
          <a:solidFill>
            <a:schemeClr val="tx1"/>
          </a:solidFill>
        </a:ln>
      </dgm:spPr>
      <dgm:t>
        <a:bodyPr/>
        <a:lstStyle/>
        <a:p>
          <a:r>
            <a:rPr lang="et-EE" dirty="0" smtClean="0">
              <a:solidFill>
                <a:schemeClr val="bg1"/>
              </a:solidFill>
            </a:rPr>
            <a:t>Nanolab 2011</a:t>
          </a:r>
        </a:p>
      </dgm:t>
    </dgm:pt>
    <dgm:pt modelId="{3B288A4A-FFE7-400F-A29B-A800FDC66410}" type="parTrans" cxnId="{84CA0435-4008-4F67-A1D1-2CD8C94152EA}">
      <dgm:prSet/>
      <dgm:spPr/>
      <dgm:t>
        <a:bodyPr/>
        <a:lstStyle/>
        <a:p>
          <a:endParaRPr lang="en-US"/>
        </a:p>
      </dgm:t>
    </dgm:pt>
    <dgm:pt modelId="{9C816ABB-8B9F-4203-89CB-A00A73E136C7}" type="sibTrans" cxnId="{84CA0435-4008-4F67-A1D1-2CD8C94152EA}">
      <dgm:prSet/>
      <dgm:spPr/>
      <dgm:t>
        <a:bodyPr/>
        <a:lstStyle/>
        <a:p>
          <a:endParaRPr lang="en-US"/>
        </a:p>
      </dgm:t>
    </dgm:pt>
    <dgm:pt modelId="{3E3B7341-F96E-4086-AF1E-0576CFDBDDD1}">
      <dgm:prSet phldrT="[Text]"/>
      <dgm:spPr>
        <a:noFill/>
        <a:ln w="9525">
          <a:solidFill>
            <a:schemeClr val="tx1"/>
          </a:solidFill>
        </a:ln>
      </dgm:spPr>
      <dgm:t>
        <a:bodyPr/>
        <a:lstStyle/>
        <a:p>
          <a:r>
            <a:rPr lang="et-EE" dirty="0" smtClean="0">
              <a:solidFill>
                <a:schemeClr val="tx1"/>
              </a:solidFill>
            </a:rPr>
            <a:t>Energylab 2013</a:t>
          </a:r>
        </a:p>
      </dgm:t>
    </dgm:pt>
    <dgm:pt modelId="{BC26D46D-6A77-4E75-AED7-750442ADD9B9}" type="parTrans" cxnId="{70AC283D-E01B-4C4C-A2BC-10A113ACBC99}">
      <dgm:prSet/>
      <dgm:spPr/>
      <dgm:t>
        <a:bodyPr/>
        <a:lstStyle/>
        <a:p>
          <a:endParaRPr lang="en-US"/>
        </a:p>
      </dgm:t>
    </dgm:pt>
    <dgm:pt modelId="{8326F8C9-4C37-4366-B46B-99125759FB24}" type="sibTrans" cxnId="{70AC283D-E01B-4C4C-A2BC-10A113ACBC99}">
      <dgm:prSet/>
      <dgm:spPr/>
      <dgm:t>
        <a:bodyPr/>
        <a:lstStyle/>
        <a:p>
          <a:endParaRPr lang="en-US"/>
        </a:p>
      </dgm:t>
    </dgm:pt>
    <dgm:pt modelId="{3AE23A22-2407-4CFA-AFDD-2D2337D2C865}">
      <dgm:prSet phldrT="[Text]"/>
      <dgm:spPr>
        <a:solidFill>
          <a:schemeClr val="accent2">
            <a:lumMod val="75000"/>
          </a:schemeClr>
        </a:solidFill>
        <a:ln w="9525">
          <a:solidFill>
            <a:schemeClr val="tx1"/>
          </a:solidFill>
        </a:ln>
      </dgm:spPr>
      <dgm:t>
        <a:bodyPr/>
        <a:lstStyle/>
        <a:p>
          <a:r>
            <a:rPr lang="et-EE" dirty="0" smtClean="0">
              <a:solidFill>
                <a:schemeClr val="bg1"/>
              </a:solidFill>
            </a:rPr>
            <a:t>Demo Centre 2012</a:t>
          </a:r>
        </a:p>
      </dgm:t>
    </dgm:pt>
    <dgm:pt modelId="{F6242294-AF7C-4E3F-B010-76B859BCBF79}" type="parTrans" cxnId="{4D49B5E3-4E50-4FF4-B15C-3898A9B426E0}">
      <dgm:prSet/>
      <dgm:spPr/>
      <dgm:t>
        <a:bodyPr/>
        <a:lstStyle/>
        <a:p>
          <a:endParaRPr lang="et-EE"/>
        </a:p>
      </dgm:t>
    </dgm:pt>
    <dgm:pt modelId="{BF12AECD-E398-41E8-A8A3-96B1D6615131}" type="sibTrans" cxnId="{4D49B5E3-4E50-4FF4-B15C-3898A9B426E0}">
      <dgm:prSet/>
      <dgm:spPr/>
      <dgm:t>
        <a:bodyPr/>
        <a:lstStyle/>
        <a:p>
          <a:endParaRPr lang="et-EE"/>
        </a:p>
      </dgm:t>
    </dgm:pt>
    <dgm:pt modelId="{222DE392-FFC7-461C-9B49-B3BB970FDF2C}" type="pres">
      <dgm:prSet presAssocID="{CEA6DAC1-5F0F-4542-AFDF-BD60056EA8F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2546B476-DDED-4891-9A94-0CBCE0BA3157}" type="pres">
      <dgm:prSet presAssocID="{827F5C96-A8D1-4541-BB22-A78491797A7A}" presName="roof" presStyleLbl="dkBgShp" presStyleIdx="0" presStyleCnt="2" custScaleX="100000" custScaleY="53846"/>
      <dgm:spPr/>
      <dgm:t>
        <a:bodyPr/>
        <a:lstStyle/>
        <a:p>
          <a:endParaRPr lang="en-US"/>
        </a:p>
      </dgm:t>
    </dgm:pt>
    <dgm:pt modelId="{A523B389-F0DD-4FA5-A51D-4C476FF358DF}" type="pres">
      <dgm:prSet presAssocID="{827F5C96-A8D1-4541-BB22-A78491797A7A}" presName="pillars" presStyleCnt="0"/>
      <dgm:spPr/>
    </dgm:pt>
    <dgm:pt modelId="{D6E051DD-48F7-4EAB-9874-E3E01BC924A6}" type="pres">
      <dgm:prSet presAssocID="{827F5C96-A8D1-4541-BB22-A78491797A7A}" presName="pillar1" presStyleLbl="node1" presStyleIdx="0" presStyleCnt="4" custLinFactNeighborX="-1265" custLinFactNeighborY="-956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BFA23682-5185-44C8-947A-68953F74A68C}" type="pres">
      <dgm:prSet presAssocID="{84B1E2A1-61B7-43B6-8F9C-F3D5930BE31F}" presName="pillarX" presStyleLbl="node1" presStyleIdx="1" presStyleCnt="4" custLinFactNeighborX="-1265" custLinFactNeighborY="-956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39AA6301-F2A1-45F8-AC61-9343EDE92E9A}" type="pres">
      <dgm:prSet presAssocID="{3AE23A22-2407-4CFA-AFDD-2D2337D2C865}" presName="pillarX" presStyleLbl="node1" presStyleIdx="2" presStyleCnt="4" custScaleY="100009" custLinFactNeighborX="0" custLinFactNeighborY="-975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DA4AC659-DDAF-4ED5-B22D-BADC97A52475}" type="pres">
      <dgm:prSet presAssocID="{3E3B7341-F96E-4086-AF1E-0576CFDBDDD1}" presName="pillarX" presStyleLbl="node1" presStyleIdx="3" presStyleCnt="4" custLinFactNeighborX="-1265" custLinFactNeighborY="-956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8B7B39D5-C89B-43E9-857B-AF91D310D9AF}" type="pres">
      <dgm:prSet presAssocID="{827F5C96-A8D1-4541-BB22-A78491797A7A}" presName="base" presStyleLbl="dkBgShp" presStyleIdx="1" presStyleCnt="2" custScaleY="166302" custLinFactNeighborY="-38918"/>
      <dgm:spPr>
        <a:solidFill>
          <a:srgbClr val="B51019"/>
        </a:solidFill>
        <a:ln>
          <a:solidFill>
            <a:schemeClr val="tx1"/>
          </a:solidFill>
        </a:ln>
      </dgm:spPr>
      <dgm:t>
        <a:bodyPr/>
        <a:lstStyle/>
        <a:p>
          <a:endParaRPr lang="et-EE"/>
        </a:p>
      </dgm:t>
    </dgm:pt>
  </dgm:ptLst>
  <dgm:cxnLst>
    <dgm:cxn modelId="{1A62FA94-5EA6-4FBE-AFDE-6C116A62D62F}" type="presOf" srcId="{CEA6DAC1-5F0F-4542-AFDF-BD60056EA8FF}" destId="{222DE392-FFC7-461C-9B49-B3BB970FDF2C}" srcOrd="0" destOrd="0" presId="urn:microsoft.com/office/officeart/2005/8/layout/hList3"/>
    <dgm:cxn modelId="{84CA0435-4008-4F67-A1D1-2CD8C94152EA}" srcId="{827F5C96-A8D1-4541-BB22-A78491797A7A}" destId="{84B1E2A1-61B7-43B6-8F9C-F3D5930BE31F}" srcOrd="1" destOrd="0" parTransId="{3B288A4A-FFE7-400F-A29B-A800FDC66410}" sibTransId="{9C816ABB-8B9F-4203-89CB-A00A73E136C7}"/>
    <dgm:cxn modelId="{BF31F0E9-7554-49D7-B4CF-CF3F66D8C916}" type="presOf" srcId="{3AE23A22-2407-4CFA-AFDD-2D2337D2C865}" destId="{39AA6301-F2A1-45F8-AC61-9343EDE92E9A}" srcOrd="0" destOrd="0" presId="urn:microsoft.com/office/officeart/2005/8/layout/hList3"/>
    <dgm:cxn modelId="{4D49B5E3-4E50-4FF4-B15C-3898A9B426E0}" srcId="{827F5C96-A8D1-4541-BB22-A78491797A7A}" destId="{3AE23A22-2407-4CFA-AFDD-2D2337D2C865}" srcOrd="2" destOrd="0" parTransId="{F6242294-AF7C-4E3F-B010-76B859BCBF79}" sibTransId="{BF12AECD-E398-41E8-A8A3-96B1D6615131}"/>
    <dgm:cxn modelId="{E91C137F-CC9B-470D-B82F-9B68C39F9E2E}" type="presOf" srcId="{84B1E2A1-61B7-43B6-8F9C-F3D5930BE31F}" destId="{BFA23682-5185-44C8-947A-68953F74A68C}" srcOrd="0" destOrd="0" presId="urn:microsoft.com/office/officeart/2005/8/layout/hList3"/>
    <dgm:cxn modelId="{0B871EE2-131D-44E1-810C-49043AFCA86A}" type="presOf" srcId="{29D4892D-B3DB-4A9F-99D4-CEBF36199A28}" destId="{D6E051DD-48F7-4EAB-9874-E3E01BC924A6}" srcOrd="0" destOrd="0" presId="urn:microsoft.com/office/officeart/2005/8/layout/hList3"/>
    <dgm:cxn modelId="{72041DF0-7958-4CE0-887E-6B55809760E0}" srcId="{827F5C96-A8D1-4541-BB22-A78491797A7A}" destId="{29D4892D-B3DB-4A9F-99D4-CEBF36199A28}" srcOrd="0" destOrd="0" parTransId="{EB8128D2-9B52-4E11-8265-7DF2CE0176AF}" sibTransId="{229A4A53-55D1-4F6F-B9BC-D96A1B76A3E0}"/>
    <dgm:cxn modelId="{07A37C6A-03F9-4A32-B7BA-40C281F6757A}" srcId="{CEA6DAC1-5F0F-4542-AFDF-BD60056EA8FF}" destId="{827F5C96-A8D1-4541-BB22-A78491797A7A}" srcOrd="0" destOrd="0" parTransId="{49B018A9-A1E4-42B6-8DED-743D1BC52ECC}" sibTransId="{B47DCAE6-5915-4A88-BD68-CB7A540B65F4}"/>
    <dgm:cxn modelId="{728C47B1-50A0-4774-8168-BF00E67CAAE9}" type="presOf" srcId="{3E3B7341-F96E-4086-AF1E-0576CFDBDDD1}" destId="{DA4AC659-DDAF-4ED5-B22D-BADC97A52475}" srcOrd="0" destOrd="0" presId="urn:microsoft.com/office/officeart/2005/8/layout/hList3"/>
    <dgm:cxn modelId="{70AC283D-E01B-4C4C-A2BC-10A113ACBC99}" srcId="{827F5C96-A8D1-4541-BB22-A78491797A7A}" destId="{3E3B7341-F96E-4086-AF1E-0576CFDBDDD1}" srcOrd="3" destOrd="0" parTransId="{BC26D46D-6A77-4E75-AED7-750442ADD9B9}" sibTransId="{8326F8C9-4C37-4366-B46B-99125759FB24}"/>
    <dgm:cxn modelId="{1F605190-7C58-4A3A-A84D-E235A4BCE4A2}" type="presOf" srcId="{827F5C96-A8D1-4541-BB22-A78491797A7A}" destId="{2546B476-DDED-4891-9A94-0CBCE0BA3157}" srcOrd="0" destOrd="0" presId="urn:microsoft.com/office/officeart/2005/8/layout/hList3"/>
    <dgm:cxn modelId="{BF00BF8F-B21F-46B4-BC66-0186C1B0F7C2}" type="presParOf" srcId="{222DE392-FFC7-461C-9B49-B3BB970FDF2C}" destId="{2546B476-DDED-4891-9A94-0CBCE0BA3157}" srcOrd="0" destOrd="0" presId="urn:microsoft.com/office/officeart/2005/8/layout/hList3"/>
    <dgm:cxn modelId="{7AAA5DB4-B0A3-46F3-9F7F-B6BCAFD5F337}" type="presParOf" srcId="{222DE392-FFC7-461C-9B49-B3BB970FDF2C}" destId="{A523B389-F0DD-4FA5-A51D-4C476FF358DF}" srcOrd="1" destOrd="0" presId="urn:microsoft.com/office/officeart/2005/8/layout/hList3"/>
    <dgm:cxn modelId="{1CAE7B6E-7258-4B61-9468-C7FE2D534775}" type="presParOf" srcId="{A523B389-F0DD-4FA5-A51D-4C476FF358DF}" destId="{D6E051DD-48F7-4EAB-9874-E3E01BC924A6}" srcOrd="0" destOrd="0" presId="urn:microsoft.com/office/officeart/2005/8/layout/hList3"/>
    <dgm:cxn modelId="{41DC60D9-3391-40C5-A3B4-D01873F40220}" type="presParOf" srcId="{A523B389-F0DD-4FA5-A51D-4C476FF358DF}" destId="{BFA23682-5185-44C8-947A-68953F74A68C}" srcOrd="1" destOrd="0" presId="urn:microsoft.com/office/officeart/2005/8/layout/hList3"/>
    <dgm:cxn modelId="{7173334A-4082-4481-8B6E-9A09896EEB9F}" type="presParOf" srcId="{A523B389-F0DD-4FA5-A51D-4C476FF358DF}" destId="{39AA6301-F2A1-45F8-AC61-9343EDE92E9A}" srcOrd="2" destOrd="0" presId="urn:microsoft.com/office/officeart/2005/8/layout/hList3"/>
    <dgm:cxn modelId="{22673634-733B-4D88-8CDA-C3495C00FB32}" type="presParOf" srcId="{A523B389-F0DD-4FA5-A51D-4C476FF358DF}" destId="{DA4AC659-DDAF-4ED5-B22D-BADC97A52475}" srcOrd="3" destOrd="0" presId="urn:microsoft.com/office/officeart/2005/8/layout/hList3"/>
    <dgm:cxn modelId="{3F9078F7-E4B4-4785-8DF3-63ACF707AED7}" type="presParOf" srcId="{222DE392-FFC7-461C-9B49-B3BB970FDF2C}" destId="{8B7B39D5-C89B-43E9-857B-AF91D310D9A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6B476-DDED-4891-9A94-0CBCE0BA3157}">
      <dsp:nvSpPr>
        <dsp:cNvPr id="0" name=""/>
        <dsp:cNvSpPr/>
      </dsp:nvSpPr>
      <dsp:spPr>
        <a:xfrm>
          <a:off x="0" y="129253"/>
          <a:ext cx="7920880" cy="907298"/>
        </a:xfrm>
        <a:prstGeom prst="rect">
          <a:avLst/>
        </a:prstGeom>
        <a:solidFill>
          <a:srgbClr val="80808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4300" kern="1200" dirty="0" smtClean="0"/>
            <a:t>Semi-Industrial Laboratories</a:t>
          </a:r>
          <a:endParaRPr lang="en-US" sz="4300" kern="1200" dirty="0"/>
        </a:p>
      </dsp:txBody>
      <dsp:txXfrm>
        <a:off x="0" y="129253"/>
        <a:ext cx="7920880" cy="907298"/>
      </dsp:txXfrm>
    </dsp:sp>
    <dsp:sp modelId="{D6E051DD-48F7-4EAB-9874-E3E01BC924A6}">
      <dsp:nvSpPr>
        <dsp:cNvPr id="0" name=""/>
        <dsp:cNvSpPr/>
      </dsp:nvSpPr>
      <dsp:spPr>
        <a:xfrm>
          <a:off x="0" y="1086976"/>
          <a:ext cx="1980219" cy="3538473"/>
        </a:xfrm>
        <a:prstGeom prst="rect">
          <a:avLst/>
        </a:prstGeom>
        <a:solidFill>
          <a:srgbClr val="800000"/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3000" kern="1200" dirty="0" smtClean="0"/>
            <a:t>Protolab 2009</a:t>
          </a:r>
          <a:endParaRPr lang="en-US" sz="3000" kern="1200" dirty="0"/>
        </a:p>
      </dsp:txBody>
      <dsp:txXfrm>
        <a:off x="0" y="1086976"/>
        <a:ext cx="1980219" cy="3538473"/>
      </dsp:txXfrm>
    </dsp:sp>
    <dsp:sp modelId="{BFA23682-5185-44C8-947A-68953F74A68C}">
      <dsp:nvSpPr>
        <dsp:cNvPr id="0" name=""/>
        <dsp:cNvSpPr/>
      </dsp:nvSpPr>
      <dsp:spPr>
        <a:xfrm>
          <a:off x="1955170" y="1086976"/>
          <a:ext cx="1980219" cy="3538473"/>
        </a:xfrm>
        <a:prstGeom prst="rect">
          <a:avLst/>
        </a:prstGeom>
        <a:solidFill>
          <a:srgbClr val="5A5A5A"/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3000" kern="1200" dirty="0" smtClean="0">
              <a:solidFill>
                <a:schemeClr val="bg1"/>
              </a:solidFill>
            </a:rPr>
            <a:t>Nanolab 2011</a:t>
          </a:r>
        </a:p>
      </dsp:txBody>
      <dsp:txXfrm>
        <a:off x="1955170" y="1086976"/>
        <a:ext cx="1980219" cy="3538473"/>
      </dsp:txXfrm>
    </dsp:sp>
    <dsp:sp modelId="{39AA6301-F2A1-45F8-AC61-9343EDE92E9A}">
      <dsp:nvSpPr>
        <dsp:cNvPr id="0" name=""/>
        <dsp:cNvSpPr/>
      </dsp:nvSpPr>
      <dsp:spPr>
        <a:xfrm>
          <a:off x="3960439" y="1080129"/>
          <a:ext cx="1980219" cy="3538791"/>
        </a:xfrm>
        <a:prstGeom prst="rect">
          <a:avLst/>
        </a:prstGeom>
        <a:solidFill>
          <a:schemeClr val="accent2">
            <a:lumMod val="7500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3000" kern="1200" dirty="0" smtClean="0">
              <a:solidFill>
                <a:schemeClr val="bg1"/>
              </a:solidFill>
            </a:rPr>
            <a:t>Demo Centre 2012</a:t>
          </a:r>
        </a:p>
      </dsp:txBody>
      <dsp:txXfrm>
        <a:off x="3960439" y="1080129"/>
        <a:ext cx="1980219" cy="3538791"/>
      </dsp:txXfrm>
    </dsp:sp>
    <dsp:sp modelId="{DA4AC659-DDAF-4ED5-B22D-BADC97A52475}">
      <dsp:nvSpPr>
        <dsp:cNvPr id="0" name=""/>
        <dsp:cNvSpPr/>
      </dsp:nvSpPr>
      <dsp:spPr>
        <a:xfrm>
          <a:off x="5915610" y="1086976"/>
          <a:ext cx="1980219" cy="3538473"/>
        </a:xfrm>
        <a:prstGeom prst="rect">
          <a:avLst/>
        </a:pr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3000" kern="1200" dirty="0" smtClean="0">
              <a:solidFill>
                <a:schemeClr val="tx1"/>
              </a:solidFill>
            </a:rPr>
            <a:t>Energylab 2013</a:t>
          </a:r>
        </a:p>
      </dsp:txBody>
      <dsp:txXfrm>
        <a:off x="5915610" y="1086976"/>
        <a:ext cx="1980219" cy="3538473"/>
      </dsp:txXfrm>
    </dsp:sp>
    <dsp:sp modelId="{8B7B39D5-C89B-43E9-857B-AF91D310D9AF}">
      <dsp:nvSpPr>
        <dsp:cNvPr id="0" name=""/>
        <dsp:cNvSpPr/>
      </dsp:nvSpPr>
      <dsp:spPr>
        <a:xfrm>
          <a:off x="0" y="4680520"/>
          <a:ext cx="7920880" cy="653839"/>
        </a:xfrm>
        <a:prstGeom prst="rect">
          <a:avLst/>
        </a:prstGeom>
        <a:solidFill>
          <a:srgbClr val="B51019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t-EE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t-EE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t-EE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t-EE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t-EE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t-EE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6152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30250"/>
            <a:ext cx="4784725" cy="3589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731213" y="4560392"/>
            <a:ext cx="5842022" cy="43109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t-EE" noProof="0" smtClean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hdr"/>
          </p:nvPr>
        </p:nvSpPr>
        <p:spPr bwMode="auto">
          <a:xfrm>
            <a:off x="0" y="1"/>
            <a:ext cx="3164492" cy="470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14905" algn="l"/>
                <a:tab pos="831282" algn="l"/>
                <a:tab pos="1247658" algn="l"/>
                <a:tab pos="1664035" algn="l"/>
                <a:tab pos="2080411" algn="l"/>
                <a:tab pos="2496788" algn="l"/>
                <a:tab pos="2913164" algn="l"/>
                <a:tab pos="3329541" algn="l"/>
                <a:tab pos="3745917" algn="l"/>
                <a:tab pos="4162294" algn="l"/>
                <a:tab pos="4578670" algn="l"/>
                <a:tab pos="4995047" algn="l"/>
                <a:tab pos="5411423" algn="l"/>
                <a:tab pos="5827800" algn="l"/>
                <a:tab pos="6244176" algn="l"/>
                <a:tab pos="6660553" algn="l"/>
                <a:tab pos="7076929" algn="l"/>
                <a:tab pos="7493306" algn="l"/>
                <a:tab pos="7909682" algn="l"/>
                <a:tab pos="832605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4139955" y="1"/>
            <a:ext cx="3164492" cy="470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14905" algn="l"/>
                <a:tab pos="831282" algn="l"/>
                <a:tab pos="1247658" algn="l"/>
                <a:tab pos="1664035" algn="l"/>
                <a:tab pos="2080411" algn="l"/>
                <a:tab pos="2496788" algn="l"/>
                <a:tab pos="2913164" algn="l"/>
                <a:tab pos="3329541" algn="l"/>
                <a:tab pos="3745917" algn="l"/>
                <a:tab pos="4162294" algn="l"/>
                <a:tab pos="4578670" algn="l"/>
                <a:tab pos="4995047" algn="l"/>
                <a:tab pos="5411423" algn="l"/>
                <a:tab pos="5827800" algn="l"/>
                <a:tab pos="6244176" algn="l"/>
                <a:tab pos="6660553" algn="l"/>
                <a:tab pos="7076929" algn="l"/>
                <a:tab pos="7493306" algn="l"/>
                <a:tab pos="7909682" algn="l"/>
                <a:tab pos="832605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9119359"/>
            <a:ext cx="3164492" cy="470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14905" algn="l"/>
                <a:tab pos="831282" algn="l"/>
                <a:tab pos="1247658" algn="l"/>
                <a:tab pos="1664035" algn="l"/>
                <a:tab pos="2080411" algn="l"/>
                <a:tab pos="2496788" algn="l"/>
                <a:tab pos="2913164" algn="l"/>
                <a:tab pos="3329541" algn="l"/>
                <a:tab pos="3745917" algn="l"/>
                <a:tab pos="4162294" algn="l"/>
                <a:tab pos="4578670" algn="l"/>
                <a:tab pos="4995047" algn="l"/>
                <a:tab pos="5411423" algn="l"/>
                <a:tab pos="5827800" algn="l"/>
                <a:tab pos="6244176" algn="l"/>
                <a:tab pos="6660553" algn="l"/>
                <a:tab pos="7076929" algn="l"/>
                <a:tab pos="7493306" algn="l"/>
                <a:tab pos="7909682" algn="l"/>
                <a:tab pos="832605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4139955" y="9119359"/>
            <a:ext cx="3164492" cy="470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14905" algn="l"/>
                <a:tab pos="831282" algn="l"/>
                <a:tab pos="1247658" algn="l"/>
                <a:tab pos="1664035" algn="l"/>
                <a:tab pos="2080411" algn="l"/>
                <a:tab pos="2496788" algn="l"/>
                <a:tab pos="2913164" algn="l"/>
                <a:tab pos="3329541" algn="l"/>
                <a:tab pos="3745917" algn="l"/>
                <a:tab pos="4162294" algn="l"/>
                <a:tab pos="4578670" algn="l"/>
                <a:tab pos="4995047" algn="l"/>
                <a:tab pos="5411423" algn="l"/>
                <a:tab pos="5827800" algn="l"/>
                <a:tab pos="6244176" algn="l"/>
                <a:tab pos="6660553" algn="l"/>
                <a:tab pos="7076929" algn="l"/>
                <a:tab pos="7493306" algn="l"/>
                <a:tab pos="7909682" algn="l"/>
                <a:tab pos="832605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1A1C584-14FD-4133-9E6B-2B0EB253190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32767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280A4F1-DD9E-416F-BFD6-18CC71005D6A}" type="slidenum">
              <a:rPr lang="et-E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et-EE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070705" y="729891"/>
            <a:ext cx="5170719" cy="35981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717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213" y="4560393"/>
            <a:ext cx="5843557" cy="4312342"/>
          </a:xfrm>
          <a:noFill/>
          <a:ln/>
        </p:spPr>
        <p:txBody>
          <a:bodyPr wrap="none" anchor="ctr"/>
          <a:lstStyle/>
          <a:p>
            <a:endParaRPr lang="et-E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0FAC6FF-4568-4692-8F54-4DAD820F8FEA}" type="slidenum">
              <a:rPr lang="et-E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10</a:t>
            </a:fld>
            <a:endParaRPr lang="et-EE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070705" y="729891"/>
            <a:ext cx="5170719" cy="35981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819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213" y="4560393"/>
            <a:ext cx="5843557" cy="4312342"/>
          </a:xfrm>
          <a:noFill/>
          <a:ln/>
        </p:spPr>
        <p:txBody>
          <a:bodyPr wrap="none" anchor="ctr"/>
          <a:lstStyle/>
          <a:p>
            <a:endParaRPr lang="et-E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0FAC6FF-4568-4692-8F54-4DAD820F8FEA}" type="slidenum">
              <a:rPr lang="et-E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11</a:t>
            </a:fld>
            <a:endParaRPr lang="et-EE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070705" y="729891"/>
            <a:ext cx="5170719" cy="35981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819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213" y="4560393"/>
            <a:ext cx="5843557" cy="4312342"/>
          </a:xfrm>
          <a:noFill/>
          <a:ln/>
        </p:spPr>
        <p:txBody>
          <a:bodyPr wrap="none" anchor="ctr"/>
          <a:lstStyle/>
          <a:p>
            <a:endParaRPr lang="et-E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0FAC6FF-4568-4692-8F54-4DAD820F8FEA}" type="slidenum">
              <a:rPr lang="et-E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12</a:t>
            </a:fld>
            <a:endParaRPr lang="et-EE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070705" y="729891"/>
            <a:ext cx="5170719" cy="35981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819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213" y="4560393"/>
            <a:ext cx="5843557" cy="4312342"/>
          </a:xfrm>
          <a:noFill/>
          <a:ln/>
        </p:spPr>
        <p:txBody>
          <a:bodyPr wrap="none" anchor="ctr"/>
          <a:lstStyle/>
          <a:p>
            <a:endParaRPr lang="et-E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0FAC6FF-4568-4692-8F54-4DAD820F8FEA}" type="slidenum">
              <a:rPr lang="et-E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13</a:t>
            </a:fld>
            <a:endParaRPr lang="et-EE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070705" y="729891"/>
            <a:ext cx="5170719" cy="35981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819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213" y="4560393"/>
            <a:ext cx="5843557" cy="4312342"/>
          </a:xfrm>
          <a:noFill/>
          <a:ln/>
        </p:spPr>
        <p:txBody>
          <a:bodyPr wrap="none" anchor="ctr"/>
          <a:lstStyle/>
          <a:p>
            <a:endParaRPr lang="et-E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0FAC6FF-4568-4692-8F54-4DAD820F8FEA}" type="slidenum">
              <a:rPr lang="et-E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14</a:t>
            </a:fld>
            <a:endParaRPr lang="et-EE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070705" y="729891"/>
            <a:ext cx="5170719" cy="35981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819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213" y="4560393"/>
            <a:ext cx="5843557" cy="4312342"/>
          </a:xfrm>
          <a:noFill/>
          <a:ln/>
        </p:spPr>
        <p:txBody>
          <a:bodyPr wrap="none" anchor="ctr"/>
          <a:lstStyle/>
          <a:p>
            <a:endParaRPr lang="et-E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0FAC6FF-4568-4692-8F54-4DAD820F8FEA}" type="slidenum">
              <a:rPr lang="et-E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15</a:t>
            </a:fld>
            <a:endParaRPr lang="et-EE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070705" y="729891"/>
            <a:ext cx="5170719" cy="35981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819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213" y="4560393"/>
            <a:ext cx="5843557" cy="4312342"/>
          </a:xfrm>
          <a:noFill/>
          <a:ln/>
        </p:spPr>
        <p:txBody>
          <a:bodyPr wrap="none" anchor="ctr"/>
          <a:lstStyle/>
          <a:p>
            <a:endParaRPr lang="et-E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0FAC6FF-4568-4692-8F54-4DAD820F8FEA}" type="slidenum">
              <a:rPr lang="et-E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16</a:t>
            </a:fld>
            <a:endParaRPr lang="et-EE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070705" y="729891"/>
            <a:ext cx="5170719" cy="35981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819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213" y="4560393"/>
            <a:ext cx="5843557" cy="4312342"/>
          </a:xfrm>
          <a:noFill/>
          <a:ln/>
        </p:spPr>
        <p:txBody>
          <a:bodyPr wrap="none" anchor="ctr"/>
          <a:lstStyle/>
          <a:p>
            <a:endParaRPr lang="et-E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0FAC6FF-4568-4692-8F54-4DAD820F8FEA}" type="slidenum">
              <a:rPr lang="et-E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et-EE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070705" y="729891"/>
            <a:ext cx="5170719" cy="35981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819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213" y="4560393"/>
            <a:ext cx="5843557" cy="4312342"/>
          </a:xfrm>
          <a:noFill/>
          <a:ln/>
        </p:spPr>
        <p:txBody>
          <a:bodyPr wrap="none" anchor="ctr"/>
          <a:lstStyle/>
          <a:p>
            <a:endParaRPr lang="et-E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0FAC6FF-4568-4692-8F54-4DAD820F8FEA}" type="slidenum">
              <a:rPr lang="et-E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3</a:t>
            </a:fld>
            <a:endParaRPr lang="et-EE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070705" y="729891"/>
            <a:ext cx="5170719" cy="35981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819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213" y="4560393"/>
            <a:ext cx="5843557" cy="4312342"/>
          </a:xfrm>
          <a:noFill/>
          <a:ln/>
        </p:spPr>
        <p:txBody>
          <a:bodyPr wrap="none" anchor="ctr"/>
          <a:lstStyle/>
          <a:p>
            <a:endParaRPr lang="et-E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0FAC6FF-4568-4692-8F54-4DAD820F8FEA}" type="slidenum">
              <a:rPr lang="et-E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4</a:t>
            </a:fld>
            <a:endParaRPr lang="et-EE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070705" y="729891"/>
            <a:ext cx="5170719" cy="35981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819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213" y="4560393"/>
            <a:ext cx="5843557" cy="4312342"/>
          </a:xfrm>
          <a:noFill/>
          <a:ln/>
        </p:spPr>
        <p:txBody>
          <a:bodyPr wrap="none" anchor="ctr"/>
          <a:lstStyle/>
          <a:p>
            <a:endParaRPr lang="et-E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0FAC6FF-4568-4692-8F54-4DAD820F8FEA}" type="slidenum">
              <a:rPr lang="et-E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5</a:t>
            </a:fld>
            <a:endParaRPr lang="et-EE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070705" y="729891"/>
            <a:ext cx="5170719" cy="35981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819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213" y="4560393"/>
            <a:ext cx="5843557" cy="4312342"/>
          </a:xfrm>
          <a:noFill/>
          <a:ln/>
        </p:spPr>
        <p:txBody>
          <a:bodyPr wrap="none" anchor="ctr"/>
          <a:lstStyle/>
          <a:p>
            <a:endParaRPr lang="et-E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0FAC6FF-4568-4692-8F54-4DAD820F8FEA}" type="slidenum">
              <a:rPr lang="et-E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6</a:t>
            </a:fld>
            <a:endParaRPr lang="et-EE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070705" y="729891"/>
            <a:ext cx="5170719" cy="35981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819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213" y="4560393"/>
            <a:ext cx="5843557" cy="4312342"/>
          </a:xfrm>
          <a:noFill/>
          <a:ln/>
        </p:spPr>
        <p:txBody>
          <a:bodyPr wrap="none" anchor="ctr"/>
          <a:lstStyle/>
          <a:p>
            <a:endParaRPr lang="et-E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0FAC6FF-4568-4692-8F54-4DAD820F8FEA}" type="slidenum">
              <a:rPr lang="et-E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7</a:t>
            </a:fld>
            <a:endParaRPr lang="et-EE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070705" y="729891"/>
            <a:ext cx="5170719" cy="35981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819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213" y="4560393"/>
            <a:ext cx="5843557" cy="4312342"/>
          </a:xfrm>
          <a:noFill/>
          <a:ln/>
        </p:spPr>
        <p:txBody>
          <a:bodyPr wrap="none" anchor="ctr"/>
          <a:lstStyle/>
          <a:p>
            <a:endParaRPr lang="et-E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0FAC6FF-4568-4692-8F54-4DAD820F8FEA}" type="slidenum">
              <a:rPr lang="et-E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8</a:t>
            </a:fld>
            <a:endParaRPr lang="et-EE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070705" y="729891"/>
            <a:ext cx="5170719" cy="35981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819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213" y="4560393"/>
            <a:ext cx="5843557" cy="4312342"/>
          </a:xfrm>
          <a:noFill/>
          <a:ln/>
        </p:spPr>
        <p:txBody>
          <a:bodyPr wrap="none" anchor="ctr"/>
          <a:lstStyle/>
          <a:p>
            <a:endParaRPr lang="et-E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0FAC6FF-4568-4692-8F54-4DAD820F8FEA}" type="slidenum">
              <a:rPr lang="et-EE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9</a:t>
            </a:fld>
            <a:endParaRPr lang="et-EE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070705" y="729891"/>
            <a:ext cx="5170719" cy="35981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747" tIns="42373" rIns="84747" bIns="423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819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731213" y="4560393"/>
            <a:ext cx="5843557" cy="4312342"/>
          </a:xfrm>
          <a:noFill/>
          <a:ln/>
        </p:spPr>
        <p:txBody>
          <a:bodyPr wrap="none" anchor="ctr"/>
          <a:lstStyle/>
          <a:p>
            <a:endParaRPr lang="et-E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t-EE" smtClean="0"/>
              <a:t>Klõpsake juhtslaidi alamtiitli laadi redigeerimiseks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26B1A-A918-45C8-8C4D-D65B925EC31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07E45-33AD-4F2B-8E8E-0C5BD5C4715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7299325" y="301625"/>
            <a:ext cx="2263775" cy="6445250"/>
          </a:xfrm>
        </p:spPr>
        <p:txBody>
          <a:bodyPr vert="eaVert"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3687" cy="6445250"/>
          </a:xfrm>
        </p:spPr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0A1E4-1725-40F6-928C-93D0F413B21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itel, tekst ja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59862" cy="1250950"/>
          </a:xfrm>
        </p:spPr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2937" cy="4978400"/>
          </a:xfrm>
        </p:spPr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Diagrammi kohatäide 3"/>
          <p:cNvSpPr>
            <a:spLocks noGrp="1"/>
          </p:cNvSpPr>
          <p:nvPr>
            <p:ph type="chart" sz="half" idx="2"/>
          </p:nvPr>
        </p:nvSpPr>
        <p:spPr>
          <a:xfrm>
            <a:off x="5108575" y="1768475"/>
            <a:ext cx="4454525" cy="4978400"/>
          </a:xfrm>
        </p:spPr>
        <p:txBody>
          <a:bodyPr/>
          <a:lstStyle/>
          <a:p>
            <a:pPr lvl="0"/>
            <a:endParaRPr lang="et-EE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DE506-875F-42BE-BCD2-1B0D08622C8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42D58-06D2-4EA7-A656-55AB86DDD6D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ABFB3-A13A-472D-B11A-B09AB8DD180E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2937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108575" y="1768475"/>
            <a:ext cx="4454525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38DB-227F-499C-BF95-10D37FF11A5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19324-E086-4278-9377-F637459E96B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7F63C-42BF-4170-9621-F148E4B8406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FA9DA-04F5-4CA8-A2F5-2E794D8DE28F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47842-D4A5-405B-94B8-3CB23D6280A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BBE28-A89C-4675-A4B7-55ECBC6FECB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9862" cy="125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Klõpsa tiitli tekstivormingu redigeerimiseks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9862" cy="497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Klõpsa liigenduse tekstivormingu redigeerimiseks</a:t>
            </a:r>
          </a:p>
          <a:p>
            <a:pPr lvl="1"/>
            <a:r>
              <a:rPr lang="en-GB" smtClean="0"/>
              <a:t>Teine liigendustase</a:t>
            </a:r>
          </a:p>
          <a:p>
            <a:pPr lvl="2"/>
            <a:r>
              <a:rPr lang="en-GB" smtClean="0"/>
              <a:t>Kolmas liigendustase</a:t>
            </a:r>
          </a:p>
          <a:p>
            <a:pPr lvl="3"/>
            <a:r>
              <a:rPr lang="en-GB" smtClean="0"/>
              <a:t>Neljas liigendustase</a:t>
            </a:r>
          </a:p>
          <a:p>
            <a:pPr lvl="4"/>
            <a:r>
              <a:rPr lang="en-GB" smtClean="0"/>
              <a:t>Viies liigendustase</a:t>
            </a:r>
          </a:p>
          <a:p>
            <a:pPr lvl="4"/>
            <a:r>
              <a:rPr lang="en-GB" smtClean="0"/>
              <a:t>Kuues liigendustase</a:t>
            </a:r>
          </a:p>
          <a:p>
            <a:pPr lvl="4"/>
            <a:r>
              <a:rPr lang="en-GB" smtClean="0"/>
              <a:t>Seitsmes liigendustase</a:t>
            </a:r>
          </a:p>
          <a:p>
            <a:pPr lvl="4"/>
            <a:r>
              <a:rPr lang="en-GB" smtClean="0"/>
              <a:t>Kaheksas liigendustase</a:t>
            </a:r>
          </a:p>
          <a:p>
            <a:pPr lvl="4"/>
            <a:r>
              <a:rPr lang="en-GB" smtClean="0"/>
              <a:t>Üheksas liigendustase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68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4525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6800" cy="50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D8A83408-FAE0-43CE-BEDB-F951ABD323F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6.png"/><Relationship Id="rId10" Type="http://schemas.openxmlformats.org/officeDocument/2006/relationships/image" Target="../media/image34.jpeg"/><Relationship Id="rId4" Type="http://schemas.openxmlformats.org/officeDocument/2006/relationships/image" Target="../media/image25.pn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gif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 flipH="1">
            <a:off x="-2" y="0"/>
            <a:ext cx="3384130" cy="900113"/>
          </a:xfrm>
          <a:prstGeom prst="roundRect">
            <a:avLst>
              <a:gd name="adj" fmla="val 176"/>
            </a:avLst>
          </a:pr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03238" y="180975"/>
            <a:ext cx="9217025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0" y="1914525"/>
            <a:ext cx="263525" cy="3125788"/>
          </a:xfrm>
          <a:prstGeom prst="roundRect">
            <a:avLst>
              <a:gd name="adj" fmla="val 602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9817100" y="6119813"/>
            <a:ext cx="263525" cy="1439862"/>
          </a:xfrm>
          <a:prstGeom prst="roundRect">
            <a:avLst>
              <a:gd name="adj" fmla="val 602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4010025" y="6958013"/>
            <a:ext cx="6070600" cy="601662"/>
          </a:xfrm>
          <a:prstGeom prst="roundRect">
            <a:avLst>
              <a:gd name="adj" fmla="val 264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pic>
        <p:nvPicPr>
          <p:cNvPr id="410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721475"/>
            <a:ext cx="3859213" cy="65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096096" y="180975"/>
            <a:ext cx="6624167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t-EE" sz="3600" b="1" dirty="0" smtClean="0">
                <a:solidFill>
                  <a:srgbClr val="800000"/>
                </a:solidFill>
                <a:latin typeface="Zurich BT"/>
              </a:rPr>
              <a:t>Semi-Industrial Laboratories</a:t>
            </a: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graphicFrame>
        <p:nvGraphicFramePr>
          <p:cNvPr id="13" name="Diagram 4"/>
          <p:cNvGraphicFramePr/>
          <p:nvPr>
            <p:extLst>
              <p:ext uri="{D42A27DB-BD31-4B8C-83A1-F6EECF244321}">
                <p14:modId xmlns:p14="http://schemas.microsoft.com/office/powerpoint/2010/main" val="3347174460"/>
              </p:ext>
            </p:extLst>
          </p:nvPr>
        </p:nvGraphicFramePr>
        <p:xfrm>
          <a:off x="1223888" y="1187549"/>
          <a:ext cx="792088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43968" y="5940077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/>
              <a:t>Product Development Competence Center 2008</a:t>
            </a: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 flipH="1">
            <a:off x="-2" y="0"/>
            <a:ext cx="5256338" cy="900113"/>
          </a:xfrm>
          <a:prstGeom prst="roundRect">
            <a:avLst>
              <a:gd name="adj" fmla="val 176"/>
            </a:avLst>
          </a:pr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03238" y="180975"/>
            <a:ext cx="9217025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791839" y="1115541"/>
            <a:ext cx="8784977" cy="26642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r>
              <a:rPr lang="et-EE" sz="2400" b="1" dirty="0" smtClean="0">
                <a:solidFill>
                  <a:schemeClr val="tx1"/>
                </a:solidFill>
                <a:latin typeface="+mn-lt"/>
              </a:rPr>
              <a:t>One-stop-shop for prototyping services! </a:t>
            </a:r>
            <a:endParaRPr lang="en-US" sz="2400" b="1" dirty="0" smtClean="0">
              <a:solidFill>
                <a:schemeClr val="tx1"/>
              </a:solidFill>
              <a:latin typeface="+mn-lt"/>
            </a:endParaRPr>
          </a:p>
          <a:p>
            <a:endParaRPr lang="et-EE" sz="2400" dirty="0" smtClean="0">
              <a:solidFill>
                <a:schemeClr val="tx1"/>
              </a:solidFill>
              <a:latin typeface="+mn-lt"/>
            </a:endParaRPr>
          </a:p>
          <a:p>
            <a:r>
              <a:rPr lang="et-EE" sz="2000" dirty="0" smtClean="0">
                <a:solidFill>
                  <a:schemeClr val="tx1"/>
                </a:solidFill>
                <a:latin typeface="Calibri Light" pitchFamily="34" charset="0"/>
              </a:rPr>
              <a:t>S</a:t>
            </a:r>
            <a:r>
              <a:rPr lang="en-US" sz="2000" dirty="0" err="1" smtClean="0">
                <a:solidFill>
                  <a:schemeClr val="tx1"/>
                </a:solidFill>
                <a:latin typeface="Calibri Light" pitchFamily="34" charset="0"/>
              </a:rPr>
              <a:t>ervices</a:t>
            </a:r>
            <a:r>
              <a:rPr lang="en-US" sz="2000" dirty="0" smtClean="0">
                <a:solidFill>
                  <a:schemeClr val="tx1"/>
                </a:solidFill>
                <a:latin typeface="Calibri Light" pitchFamily="34" charset="0"/>
              </a:rPr>
              <a:t> for the </a:t>
            </a:r>
            <a:r>
              <a:rPr lang="en-US" sz="2000" dirty="0" err="1" smtClean="0">
                <a:solidFill>
                  <a:schemeClr val="tx1"/>
                </a:solidFill>
                <a:latin typeface="Calibri Light" pitchFamily="34" charset="0"/>
              </a:rPr>
              <a:t>mechatronics</a:t>
            </a:r>
            <a:r>
              <a:rPr lang="en-US" sz="2000" dirty="0" smtClean="0">
                <a:solidFill>
                  <a:schemeClr val="tx1"/>
                </a:solidFill>
                <a:latin typeface="Calibri Light" pitchFamily="34" charset="0"/>
              </a:rPr>
              <a:t> sector</a:t>
            </a:r>
            <a:r>
              <a:rPr lang="et-EE" sz="2000" dirty="0" smtClean="0">
                <a:solidFill>
                  <a:schemeClr val="tx1"/>
                </a:solidFill>
                <a:latin typeface="Calibri Light" pitchFamily="34" charset="0"/>
              </a:rPr>
              <a:t>: </a:t>
            </a:r>
            <a:endParaRPr lang="et-EE" sz="1200" dirty="0">
              <a:solidFill>
                <a:schemeClr val="tx1"/>
              </a:solidFill>
              <a:latin typeface="Calibri Light" pitchFamily="34" charset="0"/>
            </a:endParaRPr>
          </a:p>
          <a:p>
            <a:r>
              <a:rPr lang="et-EE" sz="2000" dirty="0" smtClean="0">
                <a:solidFill>
                  <a:schemeClr val="tx1"/>
                </a:solidFill>
                <a:latin typeface="Calibri Light" pitchFamily="34" charset="0"/>
              </a:rPr>
              <a:t/>
            </a:r>
            <a:br>
              <a:rPr lang="et-EE" sz="2000" dirty="0" smtClean="0">
                <a:solidFill>
                  <a:schemeClr val="tx1"/>
                </a:solidFill>
                <a:latin typeface="Calibri Light" pitchFamily="34" charset="0"/>
              </a:rPr>
            </a:br>
            <a:r>
              <a:rPr lang="et-EE" sz="2000" dirty="0" smtClean="0">
                <a:solidFill>
                  <a:schemeClr val="tx1"/>
                </a:solidFill>
                <a:latin typeface="Calibri Light" pitchFamily="34" charset="0"/>
              </a:rPr>
              <a:t>- </a:t>
            </a:r>
            <a:r>
              <a:rPr lang="en-US" sz="2000" dirty="0" smtClean="0">
                <a:solidFill>
                  <a:schemeClr val="tx1"/>
                </a:solidFill>
                <a:latin typeface="Calibri Light" pitchFamily="34" charset="0"/>
              </a:rPr>
              <a:t>product development</a:t>
            </a:r>
            <a:r>
              <a:rPr lang="et-EE" sz="2000" dirty="0" smtClean="0">
                <a:solidFill>
                  <a:schemeClr val="tx1"/>
                </a:solidFill>
                <a:latin typeface="Calibri Light" pitchFamily="34" charset="0"/>
              </a:rPr>
              <a:t> consultation and prototyping </a:t>
            </a:r>
            <a:r>
              <a:rPr lang="en-US" sz="2000" dirty="0" smtClean="0">
                <a:solidFill>
                  <a:schemeClr val="tx1"/>
                </a:solidFill>
                <a:latin typeface="Calibri Light" pitchFamily="34" charset="0"/>
              </a:rPr>
              <a:t>services </a:t>
            </a:r>
            <a:endParaRPr lang="et-EE" sz="2000" dirty="0" smtClean="0">
              <a:solidFill>
                <a:schemeClr val="tx1"/>
              </a:solidFill>
              <a:latin typeface="Calibri Light" pitchFamily="34" charset="0"/>
            </a:endParaRPr>
          </a:p>
          <a:p>
            <a:pPr>
              <a:buFontTx/>
              <a:buChar char="-"/>
            </a:pPr>
            <a:r>
              <a:rPr lang="et-EE" sz="2000" dirty="0" smtClean="0">
                <a:solidFill>
                  <a:schemeClr val="tx1"/>
                </a:solidFill>
                <a:latin typeface="Calibri Light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 Light" pitchFamily="34" charset="0"/>
              </a:rPr>
              <a:t>organisation</a:t>
            </a:r>
            <a:r>
              <a:rPr lang="en-US" sz="2000" dirty="0" smtClean="0">
                <a:solidFill>
                  <a:schemeClr val="tx1"/>
                </a:solidFill>
                <a:latin typeface="Calibri Light" pitchFamily="34" charset="0"/>
              </a:rPr>
              <a:t> of </a:t>
            </a:r>
            <a:r>
              <a:rPr lang="et-EE" sz="2000" dirty="0" smtClean="0">
                <a:solidFill>
                  <a:schemeClr val="tx1"/>
                </a:solidFill>
                <a:latin typeface="Calibri Light" pitchFamily="34" charset="0"/>
              </a:rPr>
              <a:t>CAD-CAM </a:t>
            </a:r>
            <a:r>
              <a:rPr lang="en-US" sz="2000" dirty="0" smtClean="0">
                <a:solidFill>
                  <a:schemeClr val="tx1"/>
                </a:solidFill>
                <a:latin typeface="Calibri Light" pitchFamily="34" charset="0"/>
              </a:rPr>
              <a:t>trainings </a:t>
            </a:r>
            <a:endParaRPr lang="et-EE" sz="2000" dirty="0" smtClean="0">
              <a:solidFill>
                <a:schemeClr val="tx1"/>
              </a:solidFill>
              <a:latin typeface="Calibri Light" pitchFamily="34" charset="0"/>
            </a:endParaRPr>
          </a:p>
          <a:p>
            <a:pPr>
              <a:buFontTx/>
              <a:buChar char="-"/>
            </a:pPr>
            <a:r>
              <a:rPr lang="et-EE" sz="2000" dirty="0">
                <a:solidFill>
                  <a:schemeClr val="tx1"/>
                </a:solidFill>
                <a:latin typeface="Calibri Light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 Light" pitchFamily="34" charset="0"/>
              </a:rPr>
              <a:t>study </a:t>
            </a:r>
            <a:r>
              <a:rPr lang="en-US" sz="2000" dirty="0" smtClean="0">
                <a:solidFill>
                  <a:schemeClr val="tx1"/>
                </a:solidFill>
                <a:latin typeface="Calibri Light" pitchFamily="34" charset="0"/>
              </a:rPr>
              <a:t>trips and </a:t>
            </a:r>
            <a:r>
              <a:rPr lang="en-US" sz="2000" dirty="0" smtClean="0">
                <a:solidFill>
                  <a:schemeClr val="tx1"/>
                </a:solidFill>
                <a:latin typeface="Calibri Light" pitchFamily="34" charset="0"/>
              </a:rPr>
              <a:t>seminars</a:t>
            </a:r>
            <a:endParaRPr lang="et-EE" sz="2000" dirty="0" smtClean="0">
              <a:solidFill>
                <a:schemeClr val="tx1"/>
              </a:solidFill>
              <a:latin typeface="Calibri Light" pitchFamily="34" charset="0"/>
            </a:endParaRPr>
          </a:p>
          <a:p>
            <a:pPr>
              <a:buFontTx/>
              <a:buChar char="-"/>
            </a:pPr>
            <a:r>
              <a:rPr lang="et-EE" sz="2000" dirty="0" smtClean="0">
                <a:solidFill>
                  <a:schemeClr val="tx1"/>
                </a:solidFill>
                <a:latin typeface="Calibri Light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 Light" pitchFamily="34" charset="0"/>
              </a:rPr>
              <a:t>awareness raising and promotion </a:t>
            </a:r>
            <a:r>
              <a:rPr lang="en-US" sz="2000" dirty="0" smtClean="0">
                <a:solidFill>
                  <a:schemeClr val="tx1"/>
                </a:solidFill>
                <a:latin typeface="Calibri Light" pitchFamily="34" charset="0"/>
              </a:rPr>
              <a:t>activities </a:t>
            </a:r>
            <a:endParaRPr lang="et-EE" sz="2000" dirty="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0" y="1914525"/>
            <a:ext cx="263525" cy="3125788"/>
          </a:xfrm>
          <a:prstGeom prst="roundRect">
            <a:avLst>
              <a:gd name="adj" fmla="val 602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9817100" y="6119813"/>
            <a:ext cx="263525" cy="1439862"/>
          </a:xfrm>
          <a:prstGeom prst="roundRect">
            <a:avLst>
              <a:gd name="adj" fmla="val 602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4010025" y="6958013"/>
            <a:ext cx="6070600" cy="601662"/>
          </a:xfrm>
          <a:prstGeom prst="roundRect">
            <a:avLst>
              <a:gd name="adj" fmla="val 264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pic>
        <p:nvPicPr>
          <p:cNvPr id="410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721475"/>
            <a:ext cx="3859213" cy="65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36256" y="180975"/>
            <a:ext cx="5184007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568" y="6084093"/>
            <a:ext cx="1857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6456" y="179437"/>
            <a:ext cx="307181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691" y="3995862"/>
            <a:ext cx="2521125" cy="168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99" y="4067868"/>
            <a:ext cx="3001459" cy="169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208" y="4283893"/>
            <a:ext cx="2497095" cy="140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 flipH="1">
            <a:off x="-2" y="0"/>
            <a:ext cx="5256338" cy="900113"/>
          </a:xfrm>
          <a:prstGeom prst="roundRect">
            <a:avLst>
              <a:gd name="adj" fmla="val 176"/>
            </a:avLst>
          </a:pr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03238" y="180975"/>
            <a:ext cx="9217025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0" y="1914525"/>
            <a:ext cx="263525" cy="3125788"/>
          </a:xfrm>
          <a:prstGeom prst="roundRect">
            <a:avLst>
              <a:gd name="adj" fmla="val 602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9817100" y="6119813"/>
            <a:ext cx="263525" cy="1439862"/>
          </a:xfrm>
          <a:prstGeom prst="roundRect">
            <a:avLst>
              <a:gd name="adj" fmla="val 602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4010025" y="6958013"/>
            <a:ext cx="6070600" cy="601662"/>
          </a:xfrm>
          <a:prstGeom prst="roundRect">
            <a:avLst>
              <a:gd name="adj" fmla="val 264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pic>
        <p:nvPicPr>
          <p:cNvPr id="410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721475"/>
            <a:ext cx="3859213" cy="65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36256" y="180975"/>
            <a:ext cx="5184007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568" y="6084093"/>
            <a:ext cx="1857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6456" y="179437"/>
            <a:ext cx="307181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23888" y="1115541"/>
            <a:ext cx="2143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t-EE" sz="3200" dirty="0" smtClean="0">
                <a:solidFill>
                  <a:schemeClr val="tx1"/>
                </a:solidFill>
              </a:rPr>
              <a:t>Equipment</a:t>
            </a:r>
            <a:endParaRPr lang="et-EE" sz="3200" u="sng" dirty="0">
              <a:solidFill>
                <a:srgbClr val="8E3B32"/>
              </a:solidFill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5394" y="1043533"/>
            <a:ext cx="4135231" cy="38321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9832" y="1979637"/>
            <a:ext cx="4104456" cy="28883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" name="Picture 13" descr="tartu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96096" y="4715941"/>
            <a:ext cx="2088282" cy="163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tartu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3808" y="4715941"/>
            <a:ext cx="2285146" cy="182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 descr="tartu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44368" y="4421799"/>
            <a:ext cx="1440160" cy="216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 flipH="1">
            <a:off x="-2" y="0"/>
            <a:ext cx="7632602" cy="900113"/>
          </a:xfrm>
          <a:prstGeom prst="roundRect">
            <a:avLst>
              <a:gd name="adj" fmla="val 176"/>
            </a:avLst>
          </a:pr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03238" y="180975"/>
            <a:ext cx="9217025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0" y="1914525"/>
            <a:ext cx="263525" cy="3125788"/>
          </a:xfrm>
          <a:prstGeom prst="roundRect">
            <a:avLst>
              <a:gd name="adj" fmla="val 602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9817100" y="6119813"/>
            <a:ext cx="263525" cy="1439862"/>
          </a:xfrm>
          <a:prstGeom prst="roundRect">
            <a:avLst>
              <a:gd name="adj" fmla="val 602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4010025" y="6958013"/>
            <a:ext cx="6070600" cy="601662"/>
          </a:xfrm>
          <a:prstGeom prst="roundRect">
            <a:avLst>
              <a:gd name="adj" fmla="val 264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pic>
        <p:nvPicPr>
          <p:cNvPr id="410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721475"/>
            <a:ext cx="3859213" cy="65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36256" y="180975"/>
            <a:ext cx="5184007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536256" y="179437"/>
            <a:ext cx="5184007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t-EE" sz="3600" b="1" dirty="0" smtClean="0">
                <a:solidFill>
                  <a:srgbClr val="800000"/>
                </a:solidFill>
                <a:latin typeface="Zurich BT"/>
              </a:rPr>
              <a:t>Nanolab</a:t>
            </a: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pic>
        <p:nvPicPr>
          <p:cNvPr id="12" name="Picture 3" descr="nanola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848" y="1331565"/>
            <a:ext cx="85217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 flipH="1">
            <a:off x="-2" y="0"/>
            <a:ext cx="7632602" cy="900113"/>
          </a:xfrm>
          <a:prstGeom prst="roundRect">
            <a:avLst>
              <a:gd name="adj" fmla="val 176"/>
            </a:avLst>
          </a:pr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03238" y="180975"/>
            <a:ext cx="9217025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0" y="1914525"/>
            <a:ext cx="263525" cy="3125788"/>
          </a:xfrm>
          <a:prstGeom prst="roundRect">
            <a:avLst>
              <a:gd name="adj" fmla="val 602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9817100" y="6119813"/>
            <a:ext cx="263525" cy="1439862"/>
          </a:xfrm>
          <a:prstGeom prst="roundRect">
            <a:avLst>
              <a:gd name="adj" fmla="val 602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4010025" y="6958013"/>
            <a:ext cx="6070600" cy="601662"/>
          </a:xfrm>
          <a:prstGeom prst="roundRect">
            <a:avLst>
              <a:gd name="adj" fmla="val 264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pic>
        <p:nvPicPr>
          <p:cNvPr id="410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721475"/>
            <a:ext cx="3859213" cy="65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36256" y="180975"/>
            <a:ext cx="5184007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536256" y="179437"/>
            <a:ext cx="5184007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t-EE" sz="3600" b="1" dirty="0" smtClean="0">
                <a:solidFill>
                  <a:srgbClr val="800000"/>
                </a:solidFill>
                <a:latin typeface="Zurich BT"/>
              </a:rPr>
              <a:t>Nanolab</a:t>
            </a: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824" y="1475581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smtClean="0">
                <a:solidFill>
                  <a:schemeClr val="tx1"/>
                </a:solidFill>
                <a:latin typeface="+mn-lt"/>
              </a:rPr>
              <a:t>Nanolab Services</a:t>
            </a:r>
            <a:br>
              <a:rPr lang="et-EE" sz="2400" b="1" dirty="0" smtClean="0">
                <a:solidFill>
                  <a:schemeClr val="tx1"/>
                </a:solidFill>
                <a:latin typeface="+mn-lt"/>
              </a:rPr>
            </a:br>
            <a:endParaRPr lang="en-US" sz="2400" b="1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• Contract research and product development support services to</a:t>
            </a:r>
            <a:r>
              <a:rPr lang="et-EE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companies engaged with nanotechnology-based product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development and introducing such products to mass production</a:t>
            </a:r>
          </a:p>
          <a:p>
            <a:r>
              <a:rPr lang="et-EE" sz="2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t-EE" sz="2400" dirty="0" smtClean="0">
                <a:solidFill>
                  <a:schemeClr val="tx1"/>
                </a:solidFill>
                <a:latin typeface="+mn-lt"/>
              </a:rPr>
            </a:b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• Metrology and testing services (e.g. for risk assessment) in the</a:t>
            </a:r>
            <a:r>
              <a:rPr lang="et-EE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field of nanotechnology as required by standards and legal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acts</a:t>
            </a:r>
          </a:p>
          <a:p>
            <a:r>
              <a:rPr lang="et-EE" sz="2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t-EE" sz="2400" dirty="0" smtClean="0">
                <a:solidFill>
                  <a:schemeClr val="tx1"/>
                </a:solidFill>
                <a:latin typeface="+mn-lt"/>
              </a:rPr>
            </a:b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• Trainings to private sector companies to enhance the skills of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workforce and raise awareness about possibilities brought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n-lt"/>
              </a:rPr>
              <a:t>along by new nanotechnologies.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136" y="2699717"/>
            <a:ext cx="581006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AutoShape 1"/>
          <p:cNvSpPr>
            <a:spLocks noChangeArrowheads="1"/>
          </p:cNvSpPr>
          <p:nvPr/>
        </p:nvSpPr>
        <p:spPr bwMode="auto">
          <a:xfrm flipH="1">
            <a:off x="-2" y="0"/>
            <a:ext cx="7344570" cy="900113"/>
          </a:xfrm>
          <a:prstGeom prst="roundRect">
            <a:avLst>
              <a:gd name="adj" fmla="val 176"/>
            </a:avLst>
          </a:pr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03238" y="180975"/>
            <a:ext cx="9217025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0" y="1914525"/>
            <a:ext cx="263525" cy="3125788"/>
          </a:xfrm>
          <a:prstGeom prst="roundRect">
            <a:avLst>
              <a:gd name="adj" fmla="val 602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9817100" y="6119813"/>
            <a:ext cx="263525" cy="1439862"/>
          </a:xfrm>
          <a:prstGeom prst="roundRect">
            <a:avLst>
              <a:gd name="adj" fmla="val 602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4010025" y="6958013"/>
            <a:ext cx="6070600" cy="601662"/>
          </a:xfrm>
          <a:prstGeom prst="roundRect">
            <a:avLst>
              <a:gd name="adj" fmla="val 264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pic>
        <p:nvPicPr>
          <p:cNvPr id="410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" y="6721475"/>
            <a:ext cx="3859213" cy="65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36256" y="180975"/>
            <a:ext cx="5184007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536256" y="179437"/>
            <a:ext cx="5184007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t-EE" sz="3600" b="1" dirty="0" smtClean="0">
                <a:solidFill>
                  <a:srgbClr val="800000"/>
                </a:solidFill>
                <a:latin typeface="Zurich BT"/>
              </a:rPr>
              <a:t>Summary</a:t>
            </a: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824" y="1475581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t-EE" sz="2400" b="1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t-EE" sz="2400" b="1" dirty="0" smtClean="0">
                <a:solidFill>
                  <a:schemeClr val="tx1"/>
                </a:solidFill>
                <a:latin typeface="+mn-lt"/>
              </a:rPr>
              <a:t>Infrastructure</a:t>
            </a:r>
            <a:r>
              <a:rPr lang="et-EE" sz="24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t-EE" sz="2400" b="1" dirty="0" smtClean="0">
                <a:solidFill>
                  <a:schemeClr val="tx1"/>
                </a:solidFill>
                <a:latin typeface="+mn-lt"/>
              </a:rPr>
            </a:br>
            <a:r>
              <a:rPr lang="et-EE" sz="2400" b="1" dirty="0" smtClean="0">
                <a:solidFill>
                  <a:schemeClr val="tx1"/>
                </a:solidFill>
                <a:latin typeface="+mn-lt"/>
              </a:rPr>
              <a:t>(Business) Idea &amp;</a:t>
            </a:r>
            <a:r>
              <a:rPr lang="et-EE" sz="2400" b="1" dirty="0" smtClean="0">
                <a:solidFill>
                  <a:schemeClr val="tx1"/>
                </a:solidFill>
                <a:latin typeface="+mn-lt"/>
              </a:rPr>
              <a:t> Model</a:t>
            </a:r>
            <a:endParaRPr lang="et-EE" sz="2400" b="1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t-EE" sz="2400" b="1" dirty="0" smtClean="0">
                <a:solidFill>
                  <a:schemeClr val="tx1"/>
                </a:solidFill>
                <a:latin typeface="+mn-lt"/>
              </a:rPr>
              <a:t>Prototyping</a:t>
            </a:r>
          </a:p>
          <a:p>
            <a:pPr>
              <a:lnSpc>
                <a:spcPct val="150000"/>
              </a:lnSpc>
            </a:pPr>
            <a:r>
              <a:rPr lang="et-EE" sz="2400" b="1" dirty="0" smtClean="0">
                <a:solidFill>
                  <a:schemeClr val="tx1"/>
                </a:solidFill>
                <a:latin typeface="+mn-lt"/>
              </a:rPr>
              <a:t>Financing</a:t>
            </a:r>
          </a:p>
          <a:p>
            <a:pPr>
              <a:lnSpc>
                <a:spcPct val="150000"/>
              </a:lnSpc>
            </a:pPr>
            <a:r>
              <a:rPr lang="et-EE" sz="2400" b="1" dirty="0" smtClean="0">
                <a:solidFill>
                  <a:schemeClr val="tx1"/>
                </a:solidFill>
                <a:latin typeface="+mn-lt"/>
              </a:rPr>
              <a:t>Sales &amp; Marketing</a:t>
            </a:r>
          </a:p>
          <a:p>
            <a:pPr>
              <a:lnSpc>
                <a:spcPct val="150000"/>
              </a:lnSpc>
            </a:pPr>
            <a:r>
              <a:rPr lang="et-EE" sz="2400" b="1" dirty="0" smtClean="0">
                <a:solidFill>
                  <a:schemeClr val="tx1"/>
                </a:solidFill>
                <a:latin typeface="+mn-lt"/>
              </a:rPr>
              <a:t>Events &amp; Networking</a:t>
            </a:r>
            <a:endParaRPr lang="en-US" sz="2400" b="1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26282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 flipH="1">
            <a:off x="-3" y="0"/>
            <a:ext cx="6912522" cy="900113"/>
          </a:xfrm>
          <a:prstGeom prst="roundRect">
            <a:avLst>
              <a:gd name="adj" fmla="val 176"/>
            </a:avLst>
          </a:pr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03238" y="180975"/>
            <a:ext cx="9217025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935855" y="2195661"/>
            <a:ext cx="3528393" cy="30963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t-EE" sz="2400" b="1" kern="0" dirty="0" smtClean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t-EE" sz="2400" b="1" kern="0" dirty="0" smtClean="0">
                <a:solidFill>
                  <a:schemeClr val="tx1"/>
                </a:solidFill>
                <a:latin typeface="+mn-lt"/>
              </a:rPr>
              <a:t>Vaido Mikheim</a:t>
            </a:r>
            <a:endParaRPr lang="et-EE" sz="2400" b="1" kern="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t-EE" sz="2400" kern="0" dirty="0" smtClean="0">
                <a:solidFill>
                  <a:schemeClr val="tx1"/>
                </a:solidFill>
                <a:latin typeface="+mn-lt"/>
              </a:rPr>
              <a:t>Project Manager</a:t>
            </a:r>
            <a:endParaRPr lang="et-EE" sz="2400" kern="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t-EE" sz="2400" kern="0" dirty="0">
                <a:solidFill>
                  <a:schemeClr val="tx1"/>
                </a:solidFill>
                <a:latin typeface="+mn-lt"/>
              </a:rPr>
              <a:t>Tartu Science Park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t-EE" sz="2400" kern="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t-EE" sz="2400" u="sng" kern="0" dirty="0" smtClean="0">
                <a:solidFill>
                  <a:srgbClr val="8E3B32"/>
                </a:solidFill>
                <a:latin typeface="+mn-lt"/>
              </a:rPr>
              <a:t>vaido@sciencepark.ee </a:t>
            </a:r>
            <a:endParaRPr lang="et-EE" sz="2400" u="sng" kern="0" dirty="0">
              <a:solidFill>
                <a:srgbClr val="8E3B32"/>
              </a:solidFill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t-EE" sz="2400" u="sng" kern="0" dirty="0">
                <a:solidFill>
                  <a:srgbClr val="8E3B32"/>
                </a:solidFill>
                <a:latin typeface="+mn-lt"/>
              </a:rPr>
              <a:t>www.sciencepark.ee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t-EE" sz="2400" u="sng" kern="0" dirty="0" smtClean="0">
                <a:solidFill>
                  <a:srgbClr val="8E3B32"/>
                </a:solidFill>
                <a:latin typeface="+mn-lt"/>
              </a:rPr>
              <a:t> </a:t>
            </a:r>
            <a:endParaRPr lang="et-EE" sz="2400" u="sng" kern="0" dirty="0">
              <a:solidFill>
                <a:srgbClr val="8E3B32"/>
              </a:solidFill>
              <a:latin typeface="+mn-lt"/>
            </a:endParaRPr>
          </a:p>
          <a:p>
            <a:endParaRPr lang="et-EE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0" y="1914525"/>
            <a:ext cx="263525" cy="3125788"/>
          </a:xfrm>
          <a:prstGeom prst="roundRect">
            <a:avLst>
              <a:gd name="adj" fmla="val 602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9817100" y="6119813"/>
            <a:ext cx="263525" cy="1439862"/>
          </a:xfrm>
          <a:prstGeom prst="roundRect">
            <a:avLst>
              <a:gd name="adj" fmla="val 602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4010025" y="6958013"/>
            <a:ext cx="6070600" cy="601662"/>
          </a:xfrm>
          <a:prstGeom prst="roundRect">
            <a:avLst>
              <a:gd name="adj" fmla="val 264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pic>
        <p:nvPicPr>
          <p:cNvPr id="410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721475"/>
            <a:ext cx="3859213" cy="65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36256" y="180975"/>
            <a:ext cx="5184007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t-EE" sz="3600" b="1" dirty="0" smtClean="0">
                <a:solidFill>
                  <a:srgbClr val="800000"/>
                </a:solidFill>
                <a:latin typeface="Zurich BT"/>
              </a:rPr>
              <a:t>Thank you!</a:t>
            </a: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130" y="5292004"/>
            <a:ext cx="1953895" cy="121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24" y="1799152"/>
            <a:ext cx="4967467" cy="419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vaido\Documents\Teaduspark\Projektid\Baltic ICT Platform\Communication materials\LOGO BICTP_com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69" y="5292004"/>
            <a:ext cx="1311374" cy="131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28345" y="6228108"/>
            <a:ext cx="4391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u="sng" kern="0" dirty="0">
                <a:solidFill>
                  <a:srgbClr val="8E3B32"/>
                </a:solidFill>
              </a:rPr>
              <a:t>www.facebook.ee/teaduspark</a:t>
            </a:r>
            <a:endParaRPr lang="et-EE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 flipH="1">
            <a:off x="-2" y="0"/>
            <a:ext cx="5256338" cy="900113"/>
          </a:xfrm>
          <a:prstGeom prst="roundRect">
            <a:avLst>
              <a:gd name="adj" fmla="val 176"/>
            </a:avLst>
          </a:pr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03238" y="180975"/>
            <a:ext cx="9217025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719832" y="1187549"/>
            <a:ext cx="8820150" cy="46435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t-EE" sz="2400" kern="0" dirty="0">
                <a:solidFill>
                  <a:schemeClr val="tx1"/>
                </a:solidFill>
                <a:latin typeface="+mn-lt"/>
              </a:rPr>
              <a:t>First Science Park in the Baltics – operating since 1992.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t-EE" sz="2400" b="1" u="sng" kern="0" dirty="0" err="1" smtClean="0">
                <a:solidFill>
                  <a:schemeClr val="tx1"/>
                </a:solidFill>
                <a:latin typeface="+mn-lt"/>
              </a:rPr>
              <a:t>Founders</a:t>
            </a:r>
            <a:r>
              <a:rPr lang="et-EE" sz="2400" b="1" u="sng" kern="0" dirty="0">
                <a:solidFill>
                  <a:schemeClr val="tx1"/>
                </a:solidFill>
                <a:latin typeface="+mn-lt"/>
              </a:rPr>
              <a:t>: </a:t>
            </a:r>
            <a:r>
              <a:rPr lang="et-EE" sz="2400" kern="0" dirty="0">
                <a:solidFill>
                  <a:schemeClr val="tx1"/>
                </a:solidFill>
                <a:latin typeface="+mn-lt"/>
              </a:rPr>
              <a:t>University of Tartu, Institute of Physics, Estonian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t-EE" sz="2400" kern="0" dirty="0">
                <a:solidFill>
                  <a:schemeClr val="tx1"/>
                </a:solidFill>
                <a:latin typeface="+mn-lt"/>
              </a:rPr>
              <a:t>University of Life Sciences, Tartu City and Tartu </a:t>
            </a:r>
            <a:r>
              <a:rPr lang="et-EE" sz="2400" kern="0" dirty="0" err="1" smtClean="0">
                <a:solidFill>
                  <a:schemeClr val="tx1"/>
                </a:solidFill>
                <a:latin typeface="+mn-lt"/>
              </a:rPr>
              <a:t>County</a:t>
            </a:r>
            <a:r>
              <a:rPr lang="et-EE" sz="2400" kern="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t-EE" sz="2400" kern="0" dirty="0" smtClean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t-EE" sz="2400" b="1" u="sng" kern="0" dirty="0" err="1" smtClean="0">
                <a:solidFill>
                  <a:schemeClr val="tx1"/>
                </a:solidFill>
              </a:rPr>
              <a:t>Mission</a:t>
            </a:r>
            <a:r>
              <a:rPr lang="et-EE" sz="2400" b="1" u="sng" kern="0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t-EE" sz="2400" kern="0" dirty="0" smtClean="0">
                <a:solidFill>
                  <a:schemeClr val="tx1"/>
                </a:solidFill>
              </a:rPr>
              <a:t>	</a:t>
            </a:r>
            <a:r>
              <a:rPr lang="et-EE" sz="2400" kern="0" dirty="0" err="1" smtClean="0">
                <a:solidFill>
                  <a:schemeClr val="tx1"/>
                </a:solidFill>
              </a:rPr>
              <a:t>The</a:t>
            </a:r>
            <a:r>
              <a:rPr lang="et-EE" sz="2400" kern="0" dirty="0" smtClean="0">
                <a:solidFill>
                  <a:schemeClr val="tx1"/>
                </a:solidFill>
              </a:rPr>
              <a:t> </a:t>
            </a:r>
            <a:r>
              <a:rPr lang="et-EE" sz="2400" kern="0" dirty="0" err="1" smtClean="0">
                <a:solidFill>
                  <a:schemeClr val="tx1"/>
                </a:solidFill>
              </a:rPr>
              <a:t>mission</a:t>
            </a:r>
            <a:r>
              <a:rPr lang="et-EE" sz="2400" kern="0" dirty="0" smtClean="0">
                <a:solidFill>
                  <a:schemeClr val="tx1"/>
                </a:solidFill>
              </a:rPr>
              <a:t> </a:t>
            </a:r>
            <a:r>
              <a:rPr lang="et-EE" sz="2400" kern="0" dirty="0" err="1" smtClean="0">
                <a:solidFill>
                  <a:schemeClr val="tx1"/>
                </a:solidFill>
              </a:rPr>
              <a:t>of</a:t>
            </a:r>
            <a:r>
              <a:rPr lang="et-EE" sz="2400" kern="0" dirty="0" smtClean="0">
                <a:solidFill>
                  <a:schemeClr val="tx1"/>
                </a:solidFill>
              </a:rPr>
              <a:t> Tartu </a:t>
            </a:r>
            <a:r>
              <a:rPr lang="et-EE" sz="2400" kern="0" dirty="0" err="1" smtClean="0">
                <a:solidFill>
                  <a:schemeClr val="tx1"/>
                </a:solidFill>
              </a:rPr>
              <a:t>Science</a:t>
            </a:r>
            <a:r>
              <a:rPr lang="et-EE" sz="2400" kern="0" dirty="0" smtClean="0">
                <a:solidFill>
                  <a:schemeClr val="tx1"/>
                </a:solidFill>
              </a:rPr>
              <a:t> Park </a:t>
            </a:r>
            <a:r>
              <a:rPr lang="et-EE" sz="2400" kern="0" dirty="0" err="1" smtClean="0">
                <a:solidFill>
                  <a:schemeClr val="tx1"/>
                </a:solidFill>
              </a:rPr>
              <a:t>is</a:t>
            </a:r>
            <a:r>
              <a:rPr lang="et-EE" sz="2400" kern="0" dirty="0" smtClean="0">
                <a:solidFill>
                  <a:schemeClr val="tx1"/>
                </a:solidFill>
              </a:rPr>
              <a:t> </a:t>
            </a:r>
            <a:r>
              <a:rPr lang="et-EE" sz="2400" kern="0" dirty="0" err="1" smtClean="0">
                <a:solidFill>
                  <a:schemeClr val="tx1"/>
                </a:solidFill>
              </a:rPr>
              <a:t>to</a:t>
            </a:r>
            <a:r>
              <a:rPr lang="et-EE" sz="2400" kern="0" dirty="0" smtClean="0">
                <a:solidFill>
                  <a:schemeClr val="tx1"/>
                </a:solidFill>
              </a:rPr>
              <a:t> </a:t>
            </a:r>
            <a:r>
              <a:rPr lang="et-EE" sz="2400" kern="0" dirty="0" err="1" smtClean="0">
                <a:solidFill>
                  <a:schemeClr val="tx1"/>
                </a:solidFill>
              </a:rPr>
              <a:t>support</a:t>
            </a:r>
            <a:r>
              <a:rPr lang="et-EE" sz="2400" kern="0" dirty="0" smtClean="0">
                <a:solidFill>
                  <a:schemeClr val="tx1"/>
                </a:solidFill>
              </a:rPr>
              <a:t> </a:t>
            </a:r>
            <a:r>
              <a:rPr lang="et-EE" sz="2400" kern="0" dirty="0" err="1" smtClean="0">
                <a:solidFill>
                  <a:schemeClr val="tx1"/>
                </a:solidFill>
              </a:rPr>
              <a:t>the</a:t>
            </a:r>
            <a:r>
              <a:rPr lang="et-EE" sz="2400" kern="0" dirty="0" smtClean="0">
                <a:solidFill>
                  <a:schemeClr val="tx1"/>
                </a:solidFill>
              </a:rPr>
              <a:t> </a:t>
            </a:r>
            <a:r>
              <a:rPr lang="et-EE" sz="2400" kern="0" dirty="0" err="1" smtClean="0">
                <a:solidFill>
                  <a:schemeClr val="tx1"/>
                </a:solidFill>
              </a:rPr>
              <a:t>start-up</a:t>
            </a:r>
            <a:r>
              <a:rPr lang="et-EE" sz="2400" kern="0" dirty="0" smtClean="0">
                <a:solidFill>
                  <a:schemeClr val="tx1"/>
                </a:solidFill>
              </a:rPr>
              <a:t>, </a:t>
            </a:r>
            <a:r>
              <a:rPr lang="et-EE" sz="2400" kern="0" dirty="0" err="1" smtClean="0">
                <a:solidFill>
                  <a:schemeClr val="tx1"/>
                </a:solidFill>
              </a:rPr>
              <a:t>development</a:t>
            </a:r>
            <a:r>
              <a:rPr lang="et-EE" sz="2400" kern="0" dirty="0" smtClean="0">
                <a:solidFill>
                  <a:schemeClr val="tx1"/>
                </a:solidFill>
              </a:rPr>
              <a:t> and </a:t>
            </a:r>
            <a:r>
              <a:rPr lang="et-EE" sz="2400" kern="0" dirty="0" err="1" smtClean="0">
                <a:solidFill>
                  <a:schemeClr val="tx1"/>
                </a:solidFill>
              </a:rPr>
              <a:t>activities</a:t>
            </a:r>
            <a:r>
              <a:rPr lang="et-EE" sz="2400" kern="0" dirty="0" smtClean="0">
                <a:solidFill>
                  <a:schemeClr val="tx1"/>
                </a:solidFill>
              </a:rPr>
              <a:t> </a:t>
            </a:r>
            <a:r>
              <a:rPr lang="et-EE" sz="2400" kern="0" dirty="0" err="1" smtClean="0">
                <a:solidFill>
                  <a:schemeClr val="tx1"/>
                </a:solidFill>
              </a:rPr>
              <a:t>of</a:t>
            </a:r>
            <a:r>
              <a:rPr lang="et-EE" sz="2400" kern="0" dirty="0" smtClean="0">
                <a:solidFill>
                  <a:schemeClr val="tx1"/>
                </a:solidFill>
              </a:rPr>
              <a:t> </a:t>
            </a:r>
            <a:r>
              <a:rPr lang="et-EE" sz="2400" kern="0" dirty="0" err="1" smtClean="0">
                <a:solidFill>
                  <a:schemeClr val="tx1"/>
                </a:solidFill>
              </a:rPr>
              <a:t>science</a:t>
            </a:r>
            <a:r>
              <a:rPr lang="et-EE" sz="2400" kern="0" dirty="0" smtClean="0">
                <a:solidFill>
                  <a:schemeClr val="tx1"/>
                </a:solidFill>
              </a:rPr>
              <a:t> and </a:t>
            </a:r>
            <a:r>
              <a:rPr lang="et-EE" sz="2400" kern="0" dirty="0" err="1" smtClean="0">
                <a:solidFill>
                  <a:schemeClr val="tx1"/>
                </a:solidFill>
              </a:rPr>
              <a:t>technology</a:t>
            </a:r>
            <a:r>
              <a:rPr lang="et-EE" sz="2400" kern="0" dirty="0" smtClean="0">
                <a:solidFill>
                  <a:schemeClr val="tx1"/>
                </a:solidFill>
              </a:rPr>
              <a:t> </a:t>
            </a:r>
            <a:r>
              <a:rPr lang="et-EE" sz="2400" kern="0" dirty="0" err="1" smtClean="0">
                <a:solidFill>
                  <a:schemeClr val="tx1"/>
                </a:solidFill>
              </a:rPr>
              <a:t>intensive</a:t>
            </a:r>
            <a:r>
              <a:rPr lang="et-EE" sz="2400" kern="0" dirty="0" smtClean="0">
                <a:solidFill>
                  <a:schemeClr val="tx1"/>
                </a:solidFill>
              </a:rPr>
              <a:t> </a:t>
            </a:r>
            <a:r>
              <a:rPr lang="et-EE" sz="2400" kern="0" dirty="0" err="1" smtClean="0">
                <a:solidFill>
                  <a:schemeClr val="tx1"/>
                </a:solidFill>
              </a:rPr>
              <a:t>companies</a:t>
            </a:r>
            <a:r>
              <a:rPr lang="et-EE" sz="2400" kern="0" dirty="0" smtClean="0">
                <a:solidFill>
                  <a:schemeClr val="tx1"/>
                </a:solidFill>
              </a:rPr>
              <a:t> </a:t>
            </a:r>
            <a:r>
              <a:rPr lang="et-EE" sz="2400" kern="0" dirty="0" err="1" smtClean="0">
                <a:solidFill>
                  <a:schemeClr val="tx1"/>
                </a:solidFill>
              </a:rPr>
              <a:t>by</a:t>
            </a:r>
            <a:r>
              <a:rPr lang="et-EE" sz="2400" kern="0" dirty="0" smtClean="0">
                <a:solidFill>
                  <a:schemeClr val="tx1"/>
                </a:solidFill>
              </a:rPr>
              <a:t> </a:t>
            </a:r>
            <a:r>
              <a:rPr lang="et-EE" sz="2400" kern="0" dirty="0" err="1" smtClean="0">
                <a:solidFill>
                  <a:schemeClr val="tx1"/>
                </a:solidFill>
              </a:rPr>
              <a:t>offering</a:t>
            </a:r>
            <a:r>
              <a:rPr lang="et-EE" sz="2400" kern="0" dirty="0" smtClean="0">
                <a:solidFill>
                  <a:schemeClr val="tx1"/>
                </a:solidFill>
              </a:rPr>
              <a:t> </a:t>
            </a:r>
            <a:r>
              <a:rPr lang="et-EE" sz="2400" kern="0" dirty="0" err="1" smtClean="0">
                <a:solidFill>
                  <a:schemeClr val="tx1"/>
                </a:solidFill>
              </a:rPr>
              <a:t>business</a:t>
            </a:r>
            <a:r>
              <a:rPr lang="et-EE" sz="2400" kern="0" dirty="0" smtClean="0">
                <a:solidFill>
                  <a:schemeClr val="tx1"/>
                </a:solidFill>
              </a:rPr>
              <a:t> </a:t>
            </a:r>
            <a:r>
              <a:rPr lang="et-EE" sz="2400" kern="0" dirty="0" err="1" smtClean="0">
                <a:solidFill>
                  <a:schemeClr val="tx1"/>
                </a:solidFill>
              </a:rPr>
              <a:t>development</a:t>
            </a:r>
            <a:r>
              <a:rPr lang="et-EE" sz="2400" kern="0" dirty="0" smtClean="0">
                <a:solidFill>
                  <a:schemeClr val="tx1"/>
                </a:solidFill>
              </a:rPr>
              <a:t> </a:t>
            </a:r>
            <a:r>
              <a:rPr lang="et-EE" sz="2400" kern="0" dirty="0" err="1" smtClean="0">
                <a:solidFill>
                  <a:schemeClr val="tx1"/>
                </a:solidFill>
              </a:rPr>
              <a:t>services</a:t>
            </a:r>
            <a:r>
              <a:rPr lang="et-EE" sz="2400" kern="0" dirty="0" smtClean="0">
                <a:solidFill>
                  <a:schemeClr val="tx1"/>
                </a:solidFill>
              </a:rPr>
              <a:t> </a:t>
            </a:r>
            <a:r>
              <a:rPr lang="et-EE" sz="2400" kern="0" dirty="0" err="1" smtClean="0">
                <a:solidFill>
                  <a:schemeClr val="tx1"/>
                </a:solidFill>
              </a:rPr>
              <a:t>in</a:t>
            </a:r>
            <a:r>
              <a:rPr lang="et-EE" sz="2400" kern="0" dirty="0" smtClean="0">
                <a:solidFill>
                  <a:schemeClr val="tx1"/>
                </a:solidFill>
              </a:rPr>
              <a:t> Tartu </a:t>
            </a:r>
            <a:r>
              <a:rPr lang="et-EE" sz="2400" kern="0" dirty="0" err="1" smtClean="0">
                <a:solidFill>
                  <a:schemeClr val="tx1"/>
                </a:solidFill>
              </a:rPr>
              <a:t>Region</a:t>
            </a:r>
            <a:r>
              <a:rPr lang="et-EE" sz="2400" kern="0" dirty="0" smtClean="0">
                <a:solidFill>
                  <a:schemeClr val="tx1"/>
                </a:solidFill>
              </a:rPr>
              <a:t>.</a:t>
            </a:r>
            <a:endParaRPr lang="et-EE" sz="2400" b="1" u="sng" kern="0" dirty="0" smtClean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t-EE" sz="2400" b="1" u="sng" kern="0" dirty="0" smtClean="0">
                <a:solidFill>
                  <a:schemeClr val="tx1"/>
                </a:solidFill>
              </a:rPr>
              <a:t>Vision:</a:t>
            </a:r>
            <a:r>
              <a:rPr lang="et-EE" sz="2400" kern="0" dirty="0" smtClean="0">
                <a:solidFill>
                  <a:schemeClr val="tx1"/>
                </a:solidFill>
              </a:rPr>
              <a:t> </a:t>
            </a:r>
          </a:p>
          <a:p>
            <a:pPr lvl="1" eaLnBrk="0" hangingPunct="0">
              <a:spcBef>
                <a:spcPct val="20000"/>
              </a:spcBef>
              <a:defRPr/>
            </a:pPr>
            <a:r>
              <a:rPr lang="et-EE" sz="2400" kern="0" dirty="0" err="1" smtClean="0">
                <a:solidFill>
                  <a:schemeClr val="tx1"/>
                </a:solidFill>
              </a:rPr>
              <a:t>In</a:t>
            </a:r>
            <a:r>
              <a:rPr lang="et-EE" sz="2400" kern="0" dirty="0" smtClean="0">
                <a:solidFill>
                  <a:schemeClr val="tx1"/>
                </a:solidFill>
              </a:rPr>
              <a:t> 2013 Tartu </a:t>
            </a:r>
            <a:r>
              <a:rPr lang="et-EE" sz="2400" kern="0" dirty="0" err="1" smtClean="0">
                <a:solidFill>
                  <a:schemeClr val="tx1"/>
                </a:solidFill>
              </a:rPr>
              <a:t>Science</a:t>
            </a:r>
            <a:r>
              <a:rPr lang="et-EE" sz="2400" kern="0" dirty="0" smtClean="0">
                <a:solidFill>
                  <a:schemeClr val="tx1"/>
                </a:solidFill>
              </a:rPr>
              <a:t> Park </a:t>
            </a:r>
            <a:r>
              <a:rPr lang="et-EE" sz="2400" kern="0" dirty="0" err="1" smtClean="0">
                <a:solidFill>
                  <a:schemeClr val="tx1"/>
                </a:solidFill>
              </a:rPr>
              <a:t>is</a:t>
            </a:r>
            <a:r>
              <a:rPr lang="et-EE" sz="2400" kern="0" dirty="0" smtClean="0">
                <a:solidFill>
                  <a:schemeClr val="tx1"/>
                </a:solidFill>
              </a:rPr>
              <a:t> </a:t>
            </a:r>
            <a:r>
              <a:rPr lang="et-EE" sz="2400" kern="0" dirty="0" err="1" smtClean="0">
                <a:solidFill>
                  <a:schemeClr val="tx1"/>
                </a:solidFill>
              </a:rPr>
              <a:t>an</a:t>
            </a:r>
            <a:r>
              <a:rPr lang="et-EE" sz="2400" kern="0" dirty="0" smtClean="0">
                <a:solidFill>
                  <a:schemeClr val="tx1"/>
                </a:solidFill>
              </a:rPr>
              <a:t> </a:t>
            </a:r>
            <a:r>
              <a:rPr lang="et-EE" sz="2400" b="1" kern="0" dirty="0" err="1" smtClean="0">
                <a:solidFill>
                  <a:schemeClr val="tx1"/>
                </a:solidFill>
              </a:rPr>
              <a:t>international</a:t>
            </a:r>
            <a:r>
              <a:rPr lang="et-EE" sz="2400" b="1" kern="0" dirty="0" smtClean="0">
                <a:solidFill>
                  <a:schemeClr val="tx1"/>
                </a:solidFill>
              </a:rPr>
              <a:t> </a:t>
            </a:r>
            <a:r>
              <a:rPr lang="et-EE" sz="2400" b="1" kern="0" dirty="0" err="1" smtClean="0">
                <a:solidFill>
                  <a:schemeClr val="tx1"/>
                </a:solidFill>
              </a:rPr>
              <a:t>growth</a:t>
            </a:r>
            <a:endParaRPr lang="et-EE" sz="2400" b="1" kern="0" dirty="0" smtClean="0">
              <a:solidFill>
                <a:schemeClr val="tx1"/>
              </a:solidFill>
            </a:endParaRPr>
          </a:p>
          <a:p>
            <a:pPr lvl="1" eaLnBrk="0" hangingPunct="0">
              <a:spcBef>
                <a:spcPct val="20000"/>
              </a:spcBef>
              <a:defRPr/>
            </a:pPr>
            <a:r>
              <a:rPr lang="et-EE" sz="2400" b="1" kern="0" dirty="0" err="1" smtClean="0">
                <a:solidFill>
                  <a:schemeClr val="tx1"/>
                </a:solidFill>
              </a:rPr>
              <a:t>center</a:t>
            </a:r>
            <a:r>
              <a:rPr lang="et-EE" sz="2400" kern="0" dirty="0" smtClean="0">
                <a:solidFill>
                  <a:schemeClr val="tx1"/>
                </a:solidFill>
              </a:rPr>
              <a:t> </a:t>
            </a:r>
            <a:r>
              <a:rPr lang="et-EE" sz="2400" kern="0" dirty="0" err="1" smtClean="0">
                <a:solidFill>
                  <a:schemeClr val="tx1"/>
                </a:solidFill>
              </a:rPr>
              <a:t>for</a:t>
            </a:r>
            <a:r>
              <a:rPr lang="et-EE" sz="2400" kern="0" dirty="0" smtClean="0">
                <a:solidFill>
                  <a:schemeClr val="tx1"/>
                </a:solidFill>
              </a:rPr>
              <a:t> R&amp;D </a:t>
            </a:r>
            <a:r>
              <a:rPr lang="et-EE" sz="2400" kern="0" dirty="0" err="1" smtClean="0">
                <a:solidFill>
                  <a:schemeClr val="tx1"/>
                </a:solidFill>
              </a:rPr>
              <a:t>intensive</a:t>
            </a:r>
            <a:r>
              <a:rPr lang="et-EE" sz="2400" kern="0" dirty="0" smtClean="0">
                <a:solidFill>
                  <a:schemeClr val="tx1"/>
                </a:solidFill>
              </a:rPr>
              <a:t> </a:t>
            </a:r>
            <a:r>
              <a:rPr lang="et-EE" sz="2400" kern="0" dirty="0" err="1" smtClean="0">
                <a:solidFill>
                  <a:schemeClr val="tx1"/>
                </a:solidFill>
              </a:rPr>
              <a:t>companies</a:t>
            </a:r>
            <a:r>
              <a:rPr lang="et-EE" sz="2400" kern="0" dirty="0" smtClean="0">
                <a:solidFill>
                  <a:schemeClr val="tx1"/>
                </a:solidFill>
              </a:rPr>
              <a:t> and a </a:t>
            </a:r>
            <a:r>
              <a:rPr lang="et-EE" sz="2400" b="1" kern="0" dirty="0" err="1" smtClean="0">
                <a:solidFill>
                  <a:schemeClr val="tx1"/>
                </a:solidFill>
              </a:rPr>
              <a:t>driving</a:t>
            </a:r>
            <a:r>
              <a:rPr lang="et-EE" sz="2400" b="1" kern="0" dirty="0" smtClean="0">
                <a:solidFill>
                  <a:schemeClr val="tx1"/>
                </a:solidFill>
              </a:rPr>
              <a:t> </a:t>
            </a:r>
            <a:r>
              <a:rPr lang="et-EE" sz="2400" b="1" kern="0" dirty="0" err="1" smtClean="0">
                <a:solidFill>
                  <a:schemeClr val="tx1"/>
                </a:solidFill>
              </a:rPr>
              <a:t>force</a:t>
            </a:r>
            <a:endParaRPr lang="et-EE" sz="2400" kern="0" dirty="0" smtClean="0">
              <a:solidFill>
                <a:schemeClr val="tx1"/>
              </a:solidFill>
            </a:endParaRPr>
          </a:p>
          <a:p>
            <a:pPr lvl="1" eaLnBrk="0" hangingPunct="0">
              <a:spcBef>
                <a:spcPct val="20000"/>
              </a:spcBef>
              <a:defRPr/>
            </a:pPr>
            <a:r>
              <a:rPr lang="et-EE" sz="2400" kern="0" dirty="0" smtClean="0">
                <a:solidFill>
                  <a:schemeClr val="tx1"/>
                </a:solidFill>
              </a:rPr>
              <a:t>of </a:t>
            </a:r>
            <a:r>
              <a:rPr lang="et-EE" sz="2400" kern="0" dirty="0" err="1" smtClean="0">
                <a:solidFill>
                  <a:schemeClr val="tx1"/>
                </a:solidFill>
              </a:rPr>
              <a:t>the</a:t>
            </a:r>
            <a:r>
              <a:rPr lang="et-EE" sz="2400" kern="0" dirty="0" smtClean="0">
                <a:solidFill>
                  <a:schemeClr val="tx1"/>
                </a:solidFill>
              </a:rPr>
              <a:t> </a:t>
            </a:r>
            <a:r>
              <a:rPr lang="et-EE" sz="2400" kern="0" dirty="0" err="1" smtClean="0">
                <a:solidFill>
                  <a:schemeClr val="tx1"/>
                </a:solidFill>
              </a:rPr>
              <a:t>regional</a:t>
            </a:r>
            <a:r>
              <a:rPr lang="et-EE" sz="2400" kern="0" dirty="0" smtClean="0">
                <a:solidFill>
                  <a:schemeClr val="tx1"/>
                </a:solidFill>
              </a:rPr>
              <a:t> </a:t>
            </a:r>
            <a:r>
              <a:rPr lang="et-EE" sz="2400" kern="0" dirty="0" err="1" smtClean="0">
                <a:solidFill>
                  <a:schemeClr val="tx1"/>
                </a:solidFill>
              </a:rPr>
              <a:t>innovation</a:t>
            </a:r>
            <a:r>
              <a:rPr lang="et-EE" sz="2400" kern="0" dirty="0" smtClean="0">
                <a:solidFill>
                  <a:schemeClr val="tx1"/>
                </a:solidFill>
              </a:rPr>
              <a:t> </a:t>
            </a:r>
            <a:r>
              <a:rPr lang="et-EE" sz="2400" kern="0" dirty="0" err="1" smtClean="0">
                <a:solidFill>
                  <a:schemeClr val="tx1"/>
                </a:solidFill>
              </a:rPr>
              <a:t>system</a:t>
            </a:r>
            <a:r>
              <a:rPr lang="et-EE" sz="2400" kern="0" dirty="0" smtClean="0">
                <a:solidFill>
                  <a:schemeClr val="tx1"/>
                </a:solidFill>
              </a:rPr>
              <a:t>. </a:t>
            </a:r>
            <a:endParaRPr lang="et-EE" sz="2400" kern="0" dirty="0">
              <a:solidFill>
                <a:schemeClr val="tx1"/>
              </a:solidFill>
            </a:endParaRPr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0" y="1914525"/>
            <a:ext cx="263525" cy="3125788"/>
          </a:xfrm>
          <a:prstGeom prst="roundRect">
            <a:avLst>
              <a:gd name="adj" fmla="val 602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9817100" y="6119813"/>
            <a:ext cx="263525" cy="1439862"/>
          </a:xfrm>
          <a:prstGeom prst="roundRect">
            <a:avLst>
              <a:gd name="adj" fmla="val 602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4010025" y="6958013"/>
            <a:ext cx="6070600" cy="601662"/>
          </a:xfrm>
          <a:prstGeom prst="roundRect">
            <a:avLst>
              <a:gd name="adj" fmla="val 264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pic>
        <p:nvPicPr>
          <p:cNvPr id="410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721475"/>
            <a:ext cx="3859213" cy="65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36256" y="180975"/>
            <a:ext cx="5184007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t-EE" sz="3600" b="1" dirty="0" smtClean="0">
                <a:solidFill>
                  <a:srgbClr val="800000"/>
                </a:solidFill>
                <a:latin typeface="Zurich BT"/>
              </a:rPr>
              <a:t>Mission and Vision</a:t>
            </a: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 flipH="1">
            <a:off x="-2" y="0"/>
            <a:ext cx="6768506" cy="900113"/>
          </a:xfrm>
          <a:prstGeom prst="roundRect">
            <a:avLst>
              <a:gd name="adj" fmla="val 176"/>
            </a:avLst>
          </a:pr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03238" y="180975"/>
            <a:ext cx="9217025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0" y="1914525"/>
            <a:ext cx="263525" cy="3125788"/>
          </a:xfrm>
          <a:prstGeom prst="roundRect">
            <a:avLst>
              <a:gd name="adj" fmla="val 602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9817100" y="6119813"/>
            <a:ext cx="263525" cy="1439862"/>
          </a:xfrm>
          <a:prstGeom prst="roundRect">
            <a:avLst>
              <a:gd name="adj" fmla="val 602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4010025" y="6958013"/>
            <a:ext cx="6070600" cy="601662"/>
          </a:xfrm>
          <a:prstGeom prst="roundRect">
            <a:avLst>
              <a:gd name="adj" fmla="val 264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pic>
        <p:nvPicPr>
          <p:cNvPr id="410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721475"/>
            <a:ext cx="3859213" cy="65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36256" y="180975"/>
            <a:ext cx="5184007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t-EE" sz="3600" b="1" dirty="0" smtClean="0">
                <a:solidFill>
                  <a:srgbClr val="800000"/>
                </a:solidFill>
                <a:latin typeface="Zurich BT"/>
              </a:rPr>
              <a:t>Premises</a:t>
            </a: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840" y="1259557"/>
            <a:ext cx="8732837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 flipH="1">
            <a:off x="-2" y="0"/>
            <a:ext cx="3168106" cy="900113"/>
          </a:xfrm>
          <a:prstGeom prst="roundRect">
            <a:avLst>
              <a:gd name="adj" fmla="val 176"/>
            </a:avLst>
          </a:pr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03238" y="180975"/>
            <a:ext cx="9217025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719831" y="1547589"/>
            <a:ext cx="8712969" cy="42835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t-EE" sz="24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0" y="1914525"/>
            <a:ext cx="263525" cy="3125788"/>
          </a:xfrm>
          <a:prstGeom prst="roundRect">
            <a:avLst>
              <a:gd name="adj" fmla="val 602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9817100" y="6119813"/>
            <a:ext cx="263525" cy="1439862"/>
          </a:xfrm>
          <a:prstGeom prst="roundRect">
            <a:avLst>
              <a:gd name="adj" fmla="val 602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4010025" y="6958013"/>
            <a:ext cx="6070600" cy="601662"/>
          </a:xfrm>
          <a:prstGeom prst="roundRect">
            <a:avLst>
              <a:gd name="adj" fmla="val 264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pic>
        <p:nvPicPr>
          <p:cNvPr id="410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721475"/>
            <a:ext cx="3859213" cy="65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312120" y="180975"/>
            <a:ext cx="6408143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t-EE" sz="3600" b="1" dirty="0" smtClean="0">
                <a:solidFill>
                  <a:srgbClr val="800000"/>
                </a:solidFill>
                <a:latin typeface="Zurich BT"/>
              </a:rPr>
              <a:t>6 Goals to Achieve the Vision</a:t>
            </a: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23850" y="1412875"/>
            <a:ext cx="9324974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 eaLnBrk="0" hangingPunct="0">
              <a:lnSpc>
                <a:spcPct val="80000"/>
              </a:lnSpc>
              <a:spcBef>
                <a:spcPct val="20000"/>
              </a:spcBef>
              <a:buAutoNum type="arabicPeriod"/>
              <a:defRPr/>
            </a:pPr>
            <a:r>
              <a:rPr lang="et-EE" sz="2400" kern="0" dirty="0" smtClean="0">
                <a:solidFill>
                  <a:schemeClr val="tx1"/>
                </a:solidFill>
                <a:latin typeface="+mn-lt"/>
              </a:rPr>
              <a:t>Creating </a:t>
            </a:r>
            <a:r>
              <a:rPr lang="et-EE" sz="2400" kern="0" dirty="0">
                <a:solidFill>
                  <a:schemeClr val="tx1"/>
                </a:solidFill>
                <a:latin typeface="+mn-lt"/>
              </a:rPr>
              <a:t>attractive business environment and </a:t>
            </a:r>
            <a:r>
              <a:rPr lang="et-EE" sz="2400" kern="0" dirty="0" smtClean="0">
                <a:solidFill>
                  <a:schemeClr val="tx1"/>
                </a:solidFill>
                <a:latin typeface="+mn-lt"/>
              </a:rPr>
              <a:t>infrastructure</a:t>
            </a:r>
          </a:p>
          <a:p>
            <a:pPr marL="914400" lvl="1" indent="-457200" eaLnBrk="0" hangingPunct="0">
              <a:lnSpc>
                <a:spcPct val="80000"/>
              </a:lnSpc>
              <a:spcBef>
                <a:spcPct val="20000"/>
              </a:spcBef>
              <a:buAutoNum type="arabicPeriod"/>
              <a:defRPr/>
            </a:pPr>
            <a:r>
              <a:rPr lang="et-EE" sz="2400" kern="0" dirty="0" smtClean="0">
                <a:solidFill>
                  <a:schemeClr val="tx1"/>
                </a:solidFill>
                <a:latin typeface="+mn-lt"/>
              </a:rPr>
              <a:t>Developing </a:t>
            </a:r>
            <a:r>
              <a:rPr lang="et-EE" sz="2400" kern="0" dirty="0">
                <a:solidFill>
                  <a:schemeClr val="tx1"/>
                </a:solidFill>
                <a:latin typeface="+mn-lt"/>
              </a:rPr>
              <a:t>and enchancing incubation services for </a:t>
            </a:r>
            <a:r>
              <a:rPr lang="et-EE" sz="2400" kern="0" dirty="0" smtClean="0">
                <a:solidFill>
                  <a:schemeClr val="tx1"/>
                </a:solidFill>
                <a:latin typeface="+mn-lt"/>
              </a:rPr>
              <a:t>start-ups</a:t>
            </a:r>
          </a:p>
          <a:p>
            <a:pPr marL="914400" lvl="1" indent="-457200" eaLnBrk="0" hangingPunct="0">
              <a:lnSpc>
                <a:spcPct val="80000"/>
              </a:lnSpc>
              <a:spcBef>
                <a:spcPct val="20000"/>
              </a:spcBef>
              <a:buAutoNum type="arabicPeriod"/>
              <a:defRPr/>
            </a:pPr>
            <a:r>
              <a:rPr lang="et-EE" sz="2400" kern="0" dirty="0" smtClean="0">
                <a:solidFill>
                  <a:schemeClr val="tx1"/>
                </a:solidFill>
                <a:latin typeface="+mn-lt"/>
              </a:rPr>
              <a:t>Developing </a:t>
            </a:r>
            <a:r>
              <a:rPr lang="et-EE" sz="2400" kern="0" dirty="0">
                <a:solidFill>
                  <a:schemeClr val="tx1"/>
                </a:solidFill>
                <a:latin typeface="+mn-lt"/>
              </a:rPr>
              <a:t>semi-industrial labs to support R&amp;D in high-tech </a:t>
            </a:r>
            <a:r>
              <a:rPr lang="et-EE" sz="2400" kern="0" dirty="0" smtClean="0">
                <a:solidFill>
                  <a:schemeClr val="tx1"/>
                </a:solidFill>
                <a:latin typeface="+mn-lt"/>
              </a:rPr>
              <a:t>industries</a:t>
            </a:r>
          </a:p>
          <a:p>
            <a:pPr marL="914400" lvl="1" indent="-457200" eaLnBrk="0" hangingPunct="0">
              <a:lnSpc>
                <a:spcPct val="80000"/>
              </a:lnSpc>
              <a:spcBef>
                <a:spcPct val="20000"/>
              </a:spcBef>
              <a:buAutoNum type="arabicPeriod"/>
              <a:defRPr/>
            </a:pPr>
            <a:r>
              <a:rPr lang="et-EE" sz="2400" kern="0" dirty="0" smtClean="0">
                <a:solidFill>
                  <a:schemeClr val="tx1"/>
                </a:solidFill>
                <a:latin typeface="+mn-lt"/>
              </a:rPr>
              <a:t>Supporting </a:t>
            </a:r>
            <a:r>
              <a:rPr lang="et-EE" sz="2400" kern="0" dirty="0">
                <a:solidFill>
                  <a:schemeClr val="tx1"/>
                </a:solidFill>
                <a:latin typeface="+mn-lt"/>
              </a:rPr>
              <a:t>cluster </a:t>
            </a:r>
            <a:r>
              <a:rPr lang="et-EE" sz="2400" kern="0" dirty="0" smtClean="0">
                <a:solidFill>
                  <a:schemeClr val="tx1"/>
                </a:solidFill>
                <a:latin typeface="+mn-lt"/>
              </a:rPr>
              <a:t>initiatives and international co-operation</a:t>
            </a:r>
            <a:endParaRPr lang="et-EE" sz="2400" kern="0" dirty="0">
              <a:solidFill>
                <a:schemeClr val="tx1"/>
              </a:solidFill>
              <a:latin typeface="+mn-lt"/>
            </a:endParaRPr>
          </a:p>
          <a:p>
            <a:pPr marL="914400" lvl="1" indent="-457200" eaLnBrk="0" hangingPunct="0">
              <a:lnSpc>
                <a:spcPct val="80000"/>
              </a:lnSpc>
              <a:spcBef>
                <a:spcPct val="20000"/>
              </a:spcBef>
              <a:buAutoNum type="arabicPeriod"/>
              <a:defRPr/>
            </a:pPr>
            <a:r>
              <a:rPr lang="et-EE" sz="2400" kern="0" dirty="0" smtClean="0">
                <a:solidFill>
                  <a:schemeClr val="tx1"/>
                </a:solidFill>
                <a:latin typeface="+mn-lt"/>
              </a:rPr>
              <a:t>Developing </a:t>
            </a:r>
            <a:r>
              <a:rPr lang="et-EE" sz="2400" kern="0" dirty="0">
                <a:solidFill>
                  <a:schemeClr val="tx1"/>
                </a:solidFill>
                <a:latin typeface="+mn-lt"/>
              </a:rPr>
              <a:t>flexible financing schemes for </a:t>
            </a:r>
            <a:r>
              <a:rPr lang="et-EE" sz="2400" kern="0" dirty="0" smtClean="0">
                <a:solidFill>
                  <a:schemeClr val="tx1"/>
                </a:solidFill>
                <a:latin typeface="+mn-lt"/>
              </a:rPr>
              <a:t>start-ups</a:t>
            </a:r>
          </a:p>
          <a:p>
            <a:pPr marL="914400" lvl="1" indent="-457200" eaLnBrk="0" hangingPunct="0">
              <a:lnSpc>
                <a:spcPct val="80000"/>
              </a:lnSpc>
              <a:spcBef>
                <a:spcPct val="20000"/>
              </a:spcBef>
              <a:buAutoNum type="arabicPeriod"/>
              <a:defRPr/>
            </a:pPr>
            <a:r>
              <a:rPr lang="et-EE" sz="2400" kern="0" dirty="0" smtClean="0">
                <a:solidFill>
                  <a:schemeClr val="tx1"/>
                </a:solidFill>
                <a:latin typeface="+mn-lt"/>
              </a:rPr>
              <a:t>Developing </a:t>
            </a:r>
            <a:r>
              <a:rPr lang="et-EE" sz="2400" kern="0" dirty="0">
                <a:solidFill>
                  <a:schemeClr val="tx1"/>
                </a:solidFill>
                <a:latin typeface="+mn-lt"/>
              </a:rPr>
              <a:t>human resources in an innovative and evolving </a:t>
            </a:r>
            <a:r>
              <a:rPr lang="et-EE" sz="2400" kern="0" dirty="0" smtClean="0">
                <a:solidFill>
                  <a:schemeClr val="tx1"/>
                </a:solidFill>
                <a:latin typeface="+mn-lt"/>
              </a:rPr>
              <a:t>organisation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t-EE" sz="2400" kern="0" dirty="0" smtClean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t-EE" sz="2400" b="1" kern="0" dirty="0" smtClean="0">
                <a:solidFill>
                  <a:schemeClr val="tx1"/>
                </a:solidFill>
              </a:rPr>
              <a:t>Currently 65+ companies, including </a:t>
            </a:r>
            <a:r>
              <a:rPr lang="et-EE" sz="2400" b="1" kern="0" dirty="0" smtClean="0">
                <a:solidFill>
                  <a:schemeClr val="tx1"/>
                </a:solidFill>
              </a:rPr>
              <a:t>14 </a:t>
            </a:r>
            <a:r>
              <a:rPr lang="et-EE" sz="2400" b="1" kern="0" dirty="0" smtClean="0">
                <a:solidFill>
                  <a:schemeClr val="tx1"/>
                </a:solidFill>
              </a:rPr>
              <a:t>incubation companies, over 300 persons employed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t-EE" sz="2400" b="1" kern="0" dirty="0" smtClean="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t-EE" sz="2400" b="1" kern="0" dirty="0" smtClean="0">
                <a:solidFill>
                  <a:schemeClr val="tx1"/>
                </a:solidFill>
              </a:rPr>
              <a:t>Main sectors: </a:t>
            </a:r>
            <a:r>
              <a:rPr lang="et-EE" sz="2400" kern="0" dirty="0" smtClean="0">
                <a:solidFill>
                  <a:schemeClr val="tx1"/>
                </a:solidFill>
              </a:rPr>
              <a:t>electronics and apparatus building, ICT, biotech, material technology, energy efficiency (in buildings)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t-EE" sz="2400" kern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 flipH="1">
            <a:off x="-2" y="0"/>
            <a:ext cx="7272562" cy="900113"/>
          </a:xfrm>
          <a:prstGeom prst="roundRect">
            <a:avLst>
              <a:gd name="adj" fmla="val 176"/>
            </a:avLst>
          </a:pr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03238" y="180975"/>
            <a:ext cx="9217025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719831" y="1331565"/>
            <a:ext cx="8712969" cy="44995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t-EE" sz="2400" kern="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t-EE" sz="2800" kern="0" dirty="0" smtClean="0">
                <a:solidFill>
                  <a:schemeClr val="tx1"/>
                </a:solidFill>
                <a:latin typeface="+mn-lt"/>
              </a:rPr>
              <a:t>Rent </a:t>
            </a:r>
            <a:r>
              <a:rPr lang="et-EE" sz="2800" kern="0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t-EE" sz="2800" kern="0" dirty="0" smtClean="0">
                <a:solidFill>
                  <a:schemeClr val="tx1"/>
                </a:solidFill>
                <a:latin typeface="+mn-lt"/>
              </a:rPr>
              <a:t>Infrastructure</a:t>
            </a:r>
            <a:endParaRPr lang="et-EE" sz="2800" kern="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t-EE" sz="2000" kern="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t-EE" sz="2800" kern="0" dirty="0">
                <a:solidFill>
                  <a:schemeClr val="tx1"/>
                </a:solidFill>
                <a:latin typeface="+mn-lt"/>
              </a:rPr>
              <a:t>Business Consultancy and </a:t>
            </a:r>
            <a:r>
              <a:rPr lang="et-EE" sz="2800" kern="0" dirty="0" smtClean="0">
                <a:solidFill>
                  <a:schemeClr val="tx1"/>
                </a:solidFill>
                <a:latin typeface="+mn-lt"/>
              </a:rPr>
              <a:t>Incubation</a:t>
            </a:r>
            <a:endParaRPr lang="et-EE" sz="2800" kern="0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t-EE" sz="2800" kern="0" dirty="0">
                <a:solidFill>
                  <a:schemeClr val="tx1"/>
                </a:solidFill>
                <a:latin typeface="+mn-lt"/>
              </a:rPr>
              <a:t>Established companies</a:t>
            </a:r>
          </a:p>
          <a:p>
            <a:pPr lvl="1">
              <a:spcBef>
                <a:spcPct val="20000"/>
              </a:spcBef>
              <a:buFontTx/>
              <a:buChar char="–"/>
              <a:defRPr/>
            </a:pPr>
            <a:r>
              <a:rPr lang="et-EE" sz="2800" kern="0" dirty="0">
                <a:solidFill>
                  <a:schemeClr val="tx1"/>
                </a:solidFill>
                <a:latin typeface="+mn-lt"/>
              </a:rPr>
              <a:t>Start-up and University spin-off companies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t-EE" sz="2000" kern="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t-EE" sz="2800" kern="0" dirty="0">
                <a:solidFill>
                  <a:schemeClr val="tx1"/>
                </a:solidFill>
                <a:latin typeface="+mn-lt"/>
              </a:rPr>
              <a:t>Technology Transfer and </a:t>
            </a:r>
            <a:r>
              <a:rPr lang="et-EE" sz="2800" kern="0" dirty="0" smtClean="0">
                <a:solidFill>
                  <a:schemeClr val="tx1"/>
                </a:solidFill>
                <a:latin typeface="+mn-lt"/>
              </a:rPr>
              <a:t>Promotion Activities</a:t>
            </a:r>
            <a:endParaRPr lang="et-EE" sz="2800" kern="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t-EE" sz="2000" kern="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800" kern="0" dirty="0">
                <a:solidFill>
                  <a:schemeClr val="tx1"/>
                </a:solidFill>
                <a:latin typeface="+mn-lt"/>
              </a:rPr>
              <a:t>Networking</a:t>
            </a:r>
            <a:r>
              <a:rPr lang="et-EE" sz="2800" kern="0" dirty="0">
                <a:solidFill>
                  <a:schemeClr val="tx1"/>
                </a:solidFill>
                <a:latin typeface="+mn-lt"/>
              </a:rPr>
              <a:t> and Cluster support activities</a:t>
            </a:r>
            <a:endParaRPr lang="en-GB" sz="28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0" y="1914525"/>
            <a:ext cx="263525" cy="3125788"/>
          </a:xfrm>
          <a:prstGeom prst="roundRect">
            <a:avLst>
              <a:gd name="adj" fmla="val 602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9817100" y="6119813"/>
            <a:ext cx="263525" cy="1439862"/>
          </a:xfrm>
          <a:prstGeom prst="roundRect">
            <a:avLst>
              <a:gd name="adj" fmla="val 602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4010025" y="6958013"/>
            <a:ext cx="6070600" cy="601662"/>
          </a:xfrm>
          <a:prstGeom prst="roundRect">
            <a:avLst>
              <a:gd name="adj" fmla="val 264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pic>
        <p:nvPicPr>
          <p:cNvPr id="410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721475"/>
            <a:ext cx="3859213" cy="65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36256" y="180975"/>
            <a:ext cx="5184007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t-EE" sz="3600" b="1" dirty="0" smtClean="0">
                <a:solidFill>
                  <a:srgbClr val="800000"/>
                </a:solidFill>
                <a:latin typeface="Zurich BT"/>
              </a:rPr>
              <a:t>Services</a:t>
            </a: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 flipH="1">
            <a:off x="-2" y="0"/>
            <a:ext cx="5040314" cy="900113"/>
          </a:xfrm>
          <a:prstGeom prst="roundRect">
            <a:avLst>
              <a:gd name="adj" fmla="val 176"/>
            </a:avLst>
          </a:pr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03238" y="180975"/>
            <a:ext cx="9217025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575816" y="1547589"/>
            <a:ext cx="8820150" cy="42835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t-EE" sz="2400" b="1" kern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0" y="1914525"/>
            <a:ext cx="263525" cy="3125788"/>
          </a:xfrm>
          <a:prstGeom prst="roundRect">
            <a:avLst>
              <a:gd name="adj" fmla="val 602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9817100" y="6119813"/>
            <a:ext cx="263525" cy="1439862"/>
          </a:xfrm>
          <a:prstGeom prst="roundRect">
            <a:avLst>
              <a:gd name="adj" fmla="val 602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4010025" y="6958013"/>
            <a:ext cx="6070600" cy="601662"/>
          </a:xfrm>
          <a:prstGeom prst="roundRect">
            <a:avLst>
              <a:gd name="adj" fmla="val 264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pic>
        <p:nvPicPr>
          <p:cNvPr id="410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721475"/>
            <a:ext cx="3859213" cy="65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36256" y="180975"/>
            <a:ext cx="5184007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t-EE" sz="3600" b="1" dirty="0" smtClean="0">
                <a:solidFill>
                  <a:srgbClr val="800000"/>
                </a:solidFill>
                <a:latin typeface="Zurich BT"/>
              </a:rPr>
              <a:t>Examples of Clients</a:t>
            </a: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2200" y="1619597"/>
            <a:ext cx="2016224" cy="117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7664" y="4315457"/>
            <a:ext cx="1098552" cy="72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logo_ldi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8184" y="3059757"/>
            <a:ext cx="2016224" cy="124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96696" y="3059757"/>
            <a:ext cx="1439090" cy="112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1840" y="1835621"/>
            <a:ext cx="2736304" cy="223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W:\X_vana kaustasüsteem\Turundus ja PR\Logod\muud logod\ttp firmad\Advisio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848" y="5077046"/>
            <a:ext cx="2181225" cy="762000"/>
          </a:xfrm>
          <a:prstGeom prst="rect">
            <a:avLst/>
          </a:prstGeom>
          <a:noFill/>
        </p:spPr>
      </p:pic>
      <p:pic>
        <p:nvPicPr>
          <p:cNvPr id="23558" name="Picture 6" descr="W:\X_vana kaustasüsteem\Turundus ja PR\Logod\muud logod\ttp firmad\skeletontech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64448" y="4499917"/>
            <a:ext cx="3195971" cy="715516"/>
          </a:xfrm>
          <a:prstGeom prst="rect">
            <a:avLst/>
          </a:prstGeom>
          <a:noFill/>
        </p:spPr>
      </p:pic>
      <p:pic>
        <p:nvPicPr>
          <p:cNvPr id="23559" name="Picture 7" descr="W:\X_vana kaustasüsteem\Turundus ja PR\Logod\muud logod\ttp firmad\VTT-NTM_log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64448" y="2843733"/>
            <a:ext cx="1581787" cy="1083817"/>
          </a:xfrm>
          <a:prstGeom prst="rect">
            <a:avLst/>
          </a:prstGeom>
          <a:noFill/>
        </p:spPr>
      </p:pic>
      <p:pic>
        <p:nvPicPr>
          <p:cNvPr id="23560" name="Picture 8" descr="W:\X_vana kaustasüsteem\Turundus ja PR\Logod\muud logod\ttp firmad\Logod voldiku jaoks\sportlyze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92440" y="1259557"/>
            <a:ext cx="3406898" cy="1072919"/>
          </a:xfrm>
          <a:prstGeom prst="rect">
            <a:avLst/>
          </a:prstGeom>
          <a:noFill/>
        </p:spPr>
      </p:pic>
      <p:pic>
        <p:nvPicPr>
          <p:cNvPr id="23561" name="Picture 9" descr="W:\X_vana kaustasüsteem\Turundus ja PR\Logod\muud logod\ttp firmad\Logod voldiku jaoks\track24.eu_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36456" y="5796061"/>
            <a:ext cx="2878906" cy="82003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2" y="6119813"/>
            <a:ext cx="23145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 flipH="1">
            <a:off x="-2" y="0"/>
            <a:ext cx="4824290" cy="900113"/>
          </a:xfrm>
          <a:prstGeom prst="roundRect">
            <a:avLst>
              <a:gd name="adj" fmla="val 176"/>
            </a:avLst>
          </a:pr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 dirty="0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03238" y="180975"/>
            <a:ext cx="9217025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0" y="1914525"/>
            <a:ext cx="263525" cy="3125788"/>
          </a:xfrm>
          <a:prstGeom prst="roundRect">
            <a:avLst>
              <a:gd name="adj" fmla="val 602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9817100" y="6119813"/>
            <a:ext cx="263525" cy="1439862"/>
          </a:xfrm>
          <a:prstGeom prst="roundRect">
            <a:avLst>
              <a:gd name="adj" fmla="val 602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4010025" y="6958013"/>
            <a:ext cx="6070600" cy="601662"/>
          </a:xfrm>
          <a:prstGeom prst="roundRect">
            <a:avLst>
              <a:gd name="adj" fmla="val 264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pic>
        <p:nvPicPr>
          <p:cNvPr id="410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721475"/>
            <a:ext cx="3859213" cy="65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888184" y="180975"/>
            <a:ext cx="5832079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t-EE" sz="3600" b="1" dirty="0" smtClean="0">
                <a:solidFill>
                  <a:srgbClr val="800000"/>
                </a:solidFill>
                <a:latin typeface="Zurich BT"/>
              </a:rPr>
              <a:t>International Projects</a:t>
            </a: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3807" y="1187549"/>
            <a:ext cx="95768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400" dirty="0" smtClean="0">
                <a:solidFill>
                  <a:schemeClr val="tx1"/>
                </a:solidFill>
                <a:latin typeface="+mn-lt"/>
              </a:rPr>
              <a:t>Tartu Science Park </a:t>
            </a:r>
            <a:r>
              <a:rPr lang="et-EE" sz="2400" dirty="0">
                <a:solidFill>
                  <a:schemeClr val="tx1"/>
                </a:solidFill>
                <a:latin typeface="+mn-lt"/>
              </a:rPr>
              <a:t>has participated in </a:t>
            </a:r>
            <a:r>
              <a:rPr lang="et-EE" sz="2400" dirty="0" smtClean="0">
                <a:solidFill>
                  <a:schemeClr val="tx1"/>
                </a:solidFill>
                <a:latin typeface="+mn-lt"/>
              </a:rPr>
              <a:t>42</a:t>
            </a:r>
            <a:r>
              <a:rPr lang="et-EE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t-EE" sz="2400" dirty="0" smtClean="0">
                <a:solidFill>
                  <a:schemeClr val="tx1"/>
                </a:solidFill>
                <a:latin typeface="+mn-lt"/>
              </a:rPr>
              <a:t>EU projects </a:t>
            </a:r>
            <a:r>
              <a:rPr lang="et-EE" sz="2400" dirty="0">
                <a:solidFill>
                  <a:schemeClr val="tx1"/>
                </a:solidFill>
                <a:latin typeface="+mn-lt"/>
              </a:rPr>
              <a:t>since 2004.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t-EE" sz="2400" dirty="0">
              <a:solidFill>
                <a:schemeClr val="tx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400" dirty="0">
                <a:solidFill>
                  <a:schemeClr val="tx1"/>
                </a:solidFill>
              </a:rPr>
              <a:t>Over 7m EUR invested in and for the regional development.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t-EE" sz="2400" dirty="0">
              <a:solidFill>
                <a:schemeClr val="tx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400" u="sng" dirty="0">
                <a:solidFill>
                  <a:schemeClr val="tx1"/>
                </a:solidFill>
                <a:latin typeface="+mn-lt"/>
              </a:rPr>
              <a:t>Financed by: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400" dirty="0">
                <a:solidFill>
                  <a:schemeClr val="tx1"/>
                </a:solidFill>
                <a:latin typeface="+mn-lt"/>
              </a:rPr>
              <a:t>European Regional Development Fund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400" dirty="0">
                <a:solidFill>
                  <a:schemeClr val="tx1"/>
                </a:solidFill>
                <a:latin typeface="+mn-lt"/>
              </a:rPr>
              <a:t>European Commission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400" dirty="0">
                <a:solidFill>
                  <a:schemeClr val="tx1"/>
                </a:solidFill>
                <a:latin typeface="+mn-lt"/>
              </a:rPr>
              <a:t>6th </a:t>
            </a:r>
            <a:r>
              <a:rPr lang="et-EE" sz="2400" dirty="0" smtClean="0">
                <a:solidFill>
                  <a:schemeClr val="tx1"/>
                </a:solidFill>
                <a:latin typeface="+mn-lt"/>
              </a:rPr>
              <a:t>&amp; 7th Framework </a:t>
            </a:r>
            <a:r>
              <a:rPr lang="et-EE" sz="2400" dirty="0">
                <a:solidFill>
                  <a:schemeClr val="tx1"/>
                </a:solidFill>
                <a:latin typeface="+mn-lt"/>
              </a:rPr>
              <a:t>Programme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400" dirty="0">
                <a:solidFill>
                  <a:schemeClr val="tx1"/>
                </a:solidFill>
                <a:latin typeface="+mn-lt"/>
              </a:rPr>
              <a:t>Structural Funds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t-EE" sz="2400" dirty="0">
              <a:solidFill>
                <a:schemeClr val="tx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2400" dirty="0">
                <a:solidFill>
                  <a:schemeClr val="tx1"/>
                </a:solidFill>
                <a:latin typeface="+mn-lt"/>
              </a:rPr>
              <a:t>~1/3 infrastructure, ~2/3 competencies</a:t>
            </a:r>
          </a:p>
          <a:p>
            <a:pPr marL="0" lvl="1">
              <a:defRPr/>
            </a:pPr>
            <a:endParaRPr lang="et-EE" sz="24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0" descr="W:\Turundus ja PR\Logod\Teiste logod\interreg IV A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5976" y="5868069"/>
            <a:ext cx="14700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W:\Turundus ja PR\Logod\Teiste logod\eesti-lati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2160" y="5868069"/>
            <a:ext cx="1506538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W:\Turundus ja PR\Logod\Teiste logod\erdf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768" y="5868069"/>
            <a:ext cx="169227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W:\Turundus ja PR\Logod\Teiste logod\interreg IV C 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00352" y="5796061"/>
            <a:ext cx="158908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 descr="W:\Turundus ja PR\Logod\Teiste logod\cip_log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88584" y="5724053"/>
            <a:ext cx="820738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Logo-NET-EN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68704" y="5580037"/>
            <a:ext cx="1116012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322" y="4283893"/>
            <a:ext cx="1576326" cy="9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 flipH="1">
            <a:off x="-2" y="0"/>
            <a:ext cx="2664050" cy="900113"/>
          </a:xfrm>
          <a:prstGeom prst="roundRect">
            <a:avLst>
              <a:gd name="adj" fmla="val 176"/>
            </a:avLst>
          </a:pr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760392" y="180975"/>
            <a:ext cx="3959871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0" y="1914525"/>
            <a:ext cx="263525" cy="3125788"/>
          </a:xfrm>
          <a:prstGeom prst="roundRect">
            <a:avLst>
              <a:gd name="adj" fmla="val 602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9817100" y="6119813"/>
            <a:ext cx="263525" cy="1439862"/>
          </a:xfrm>
          <a:prstGeom prst="roundRect">
            <a:avLst>
              <a:gd name="adj" fmla="val 602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4010025" y="6958013"/>
            <a:ext cx="6070600" cy="601662"/>
          </a:xfrm>
          <a:prstGeom prst="roundRect">
            <a:avLst>
              <a:gd name="adj" fmla="val 264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pic>
        <p:nvPicPr>
          <p:cNvPr id="410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721475"/>
            <a:ext cx="3859213" cy="65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36256" y="180975"/>
            <a:ext cx="5184007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304008" y="179437"/>
            <a:ext cx="7416255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t-EE" sz="3600" b="1" dirty="0" smtClean="0">
                <a:solidFill>
                  <a:srgbClr val="800000"/>
                </a:solidFill>
                <a:latin typeface="Zurich BT"/>
              </a:rPr>
              <a:t>CBC - Crossborder cooperation</a:t>
            </a: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824" y="1475581"/>
            <a:ext cx="61206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2000" dirty="0" smtClean="0">
                <a:solidFill>
                  <a:schemeClr val="tx1"/>
                </a:solidFill>
              </a:rPr>
              <a:t>Goal:</a:t>
            </a:r>
            <a:r>
              <a:rPr lang="et-EE" sz="20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Governmental </a:t>
            </a:r>
            <a:r>
              <a:rPr lang="en-US" sz="1600" dirty="0">
                <a:solidFill>
                  <a:schemeClr val="tx2"/>
                </a:solidFill>
              </a:rPr>
              <a:t>bodies have clear understanding of the demand for their services in cross-border </a:t>
            </a:r>
            <a:r>
              <a:rPr lang="en-US" sz="1600" dirty="0" smtClean="0">
                <a:solidFill>
                  <a:schemeClr val="tx2"/>
                </a:solidFill>
              </a:rPr>
              <a:t>areas</a:t>
            </a:r>
            <a:r>
              <a:rPr lang="et-EE" sz="1600" dirty="0" smtClean="0">
                <a:solidFill>
                  <a:schemeClr val="tx2"/>
                </a:solidFill>
              </a:rPr>
              <a:t> and they </a:t>
            </a:r>
            <a:r>
              <a:rPr lang="en-US" sz="1600" dirty="0" smtClean="0">
                <a:solidFill>
                  <a:schemeClr val="tx2"/>
                </a:solidFill>
              </a:rPr>
              <a:t>are </a:t>
            </a:r>
            <a:r>
              <a:rPr lang="en-US" sz="1600" dirty="0">
                <a:solidFill>
                  <a:schemeClr val="tx2"/>
                </a:solidFill>
              </a:rPr>
              <a:t>obtaining the tool for utilizing modern ICT </a:t>
            </a:r>
            <a:r>
              <a:rPr lang="en-US" sz="1600" dirty="0" smtClean="0">
                <a:solidFill>
                  <a:schemeClr val="tx2"/>
                </a:solidFill>
              </a:rPr>
              <a:t>solutions. </a:t>
            </a:r>
            <a:r>
              <a:rPr lang="et-EE" sz="1600" dirty="0" smtClean="0">
                <a:solidFill>
                  <a:schemeClr val="tx2"/>
                </a:solidFill>
              </a:rPr>
              <a:t>Furthermore, n</a:t>
            </a:r>
            <a:r>
              <a:rPr lang="en-US" sz="1600" dirty="0" smtClean="0">
                <a:solidFill>
                  <a:schemeClr val="tx2"/>
                </a:solidFill>
              </a:rPr>
              <a:t>umber </a:t>
            </a:r>
            <a:r>
              <a:rPr lang="en-US" sz="1600" dirty="0">
                <a:solidFill>
                  <a:schemeClr val="tx2"/>
                </a:solidFill>
              </a:rPr>
              <a:t>of governmental electronic services are developed and piloted. </a:t>
            </a:r>
            <a:endParaRPr lang="et-EE" sz="1600" dirty="0" smtClean="0">
              <a:solidFill>
                <a:schemeClr val="tx2"/>
              </a:solidFill>
            </a:endParaRPr>
          </a:p>
          <a:p>
            <a:endParaRPr lang="et-EE" dirty="0" smtClean="0">
              <a:solidFill>
                <a:schemeClr val="tx2"/>
              </a:solidFill>
            </a:endParaRPr>
          </a:p>
          <a:p>
            <a:r>
              <a:rPr lang="en-US" sz="1600" dirty="0" smtClean="0">
                <a:solidFill>
                  <a:schemeClr val="tx2"/>
                </a:solidFill>
              </a:rPr>
              <a:t>Target </a:t>
            </a:r>
            <a:r>
              <a:rPr lang="en-US" sz="1600" dirty="0">
                <a:solidFill>
                  <a:schemeClr val="tx2"/>
                </a:solidFill>
              </a:rPr>
              <a:t>groups are: </a:t>
            </a:r>
            <a:endParaRPr lang="et-EE" sz="1600" dirty="0" smtClean="0">
              <a:solidFill>
                <a:schemeClr val="tx2"/>
              </a:solidFill>
            </a:endParaRPr>
          </a:p>
          <a:p>
            <a:pPr marL="342900" indent="-342900">
              <a:buAutoNum type="arabicParenR"/>
            </a:pPr>
            <a:r>
              <a:rPr lang="en-US" sz="1600" dirty="0" smtClean="0">
                <a:solidFill>
                  <a:schemeClr val="tx2"/>
                </a:solidFill>
              </a:rPr>
              <a:t>local </a:t>
            </a:r>
            <a:r>
              <a:rPr lang="en-US" sz="1600" dirty="0">
                <a:solidFill>
                  <a:schemeClr val="tx2"/>
                </a:solidFill>
              </a:rPr>
              <a:t>authorities; </a:t>
            </a:r>
            <a:endParaRPr lang="et-EE" sz="1600" dirty="0" smtClean="0">
              <a:solidFill>
                <a:schemeClr val="tx2"/>
              </a:solidFill>
            </a:endParaRPr>
          </a:p>
          <a:p>
            <a:pPr marL="342900" indent="-342900">
              <a:buAutoNum type="arabicParenR"/>
            </a:pPr>
            <a:r>
              <a:rPr lang="en-US" sz="1600" dirty="0" smtClean="0">
                <a:solidFill>
                  <a:schemeClr val="tx2"/>
                </a:solidFill>
              </a:rPr>
              <a:t>professional </a:t>
            </a:r>
            <a:r>
              <a:rPr lang="en-US" sz="1600" dirty="0">
                <a:solidFill>
                  <a:schemeClr val="tx2"/>
                </a:solidFill>
              </a:rPr>
              <a:t>ICT companies and </a:t>
            </a:r>
            <a:r>
              <a:rPr lang="en-US" sz="1600" dirty="0" err="1" smtClean="0">
                <a:solidFill>
                  <a:schemeClr val="tx2"/>
                </a:solidFill>
              </a:rPr>
              <a:t>organi</a:t>
            </a:r>
            <a:r>
              <a:rPr lang="et-EE" sz="1600" dirty="0" smtClean="0">
                <a:solidFill>
                  <a:schemeClr val="tx2"/>
                </a:solidFill>
              </a:rPr>
              <a:t>z</a:t>
            </a:r>
            <a:r>
              <a:rPr lang="en-US" sz="1600" dirty="0" err="1" smtClean="0">
                <a:solidFill>
                  <a:schemeClr val="tx2"/>
                </a:solidFill>
              </a:rPr>
              <a:t>ations</a:t>
            </a:r>
            <a:r>
              <a:rPr lang="et-EE" sz="1600" dirty="0" smtClean="0">
                <a:solidFill>
                  <a:schemeClr val="tx2"/>
                </a:solidFill>
              </a:rPr>
              <a:t>;</a:t>
            </a:r>
          </a:p>
          <a:p>
            <a:pPr marL="342900" indent="-342900">
              <a:buAutoNum type="arabicParenR"/>
            </a:pPr>
            <a:r>
              <a:rPr lang="en-US" sz="1600" dirty="0" smtClean="0">
                <a:solidFill>
                  <a:schemeClr val="tx2"/>
                </a:solidFill>
              </a:rPr>
              <a:t>associations </a:t>
            </a:r>
            <a:r>
              <a:rPr lang="en-US" sz="1600" dirty="0">
                <a:solidFill>
                  <a:schemeClr val="tx2"/>
                </a:solidFill>
              </a:rPr>
              <a:t>and unions of </a:t>
            </a:r>
            <a:r>
              <a:rPr lang="en-US" sz="1600" dirty="0" smtClean="0">
                <a:solidFill>
                  <a:schemeClr val="tx2"/>
                </a:solidFill>
              </a:rPr>
              <a:t>entrepreneurs</a:t>
            </a:r>
            <a:r>
              <a:rPr lang="et-EE" sz="1600" dirty="0" smtClean="0">
                <a:solidFill>
                  <a:schemeClr val="tx2"/>
                </a:solidFill>
              </a:rPr>
              <a:t>;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endParaRPr lang="et-EE" sz="1600" dirty="0" smtClean="0">
              <a:solidFill>
                <a:schemeClr val="tx2"/>
              </a:solidFill>
            </a:endParaRPr>
          </a:p>
          <a:p>
            <a:endParaRPr lang="et-EE" sz="1600" dirty="0">
              <a:solidFill>
                <a:schemeClr val="tx2"/>
              </a:solidFill>
            </a:endParaRPr>
          </a:p>
          <a:p>
            <a:r>
              <a:rPr lang="en-US" sz="1600" dirty="0" smtClean="0">
                <a:solidFill>
                  <a:schemeClr val="tx2"/>
                </a:solidFill>
              </a:rPr>
              <a:t>The </a:t>
            </a:r>
            <a:r>
              <a:rPr lang="en-US" sz="1600" dirty="0">
                <a:solidFill>
                  <a:schemeClr val="tx2"/>
                </a:solidFill>
              </a:rPr>
              <a:t>final beneficiaries are: </a:t>
            </a:r>
            <a:endParaRPr lang="et-EE" sz="1600" dirty="0" smtClean="0">
              <a:solidFill>
                <a:schemeClr val="tx2"/>
              </a:solidFill>
            </a:endParaRPr>
          </a:p>
          <a:p>
            <a:pPr marL="342900" indent="-342900">
              <a:buAutoNum type="arabicParenR"/>
            </a:pPr>
            <a:r>
              <a:rPr lang="en-US" sz="1600" dirty="0" smtClean="0">
                <a:solidFill>
                  <a:schemeClr val="tx2"/>
                </a:solidFill>
              </a:rPr>
              <a:t>citizens </a:t>
            </a:r>
            <a:r>
              <a:rPr lang="en-US" sz="1600" dirty="0">
                <a:solidFill>
                  <a:schemeClr val="tx2"/>
                </a:solidFill>
              </a:rPr>
              <a:t>of cooperating regions and other territories; </a:t>
            </a:r>
            <a:endParaRPr lang="et-EE" sz="1600" dirty="0" smtClean="0">
              <a:solidFill>
                <a:schemeClr val="tx2"/>
              </a:solidFill>
            </a:endParaRPr>
          </a:p>
          <a:p>
            <a:pPr marL="342900" indent="-342900">
              <a:buAutoNum type="arabicParenR"/>
            </a:pPr>
            <a:r>
              <a:rPr lang="en-US" sz="1600" dirty="0" smtClean="0">
                <a:solidFill>
                  <a:schemeClr val="tx2"/>
                </a:solidFill>
              </a:rPr>
              <a:t>SMEs </a:t>
            </a:r>
            <a:r>
              <a:rPr lang="en-US" sz="1600" dirty="0">
                <a:solidFill>
                  <a:schemeClr val="tx2"/>
                </a:solidFill>
              </a:rPr>
              <a:t>and larger companies and </a:t>
            </a:r>
            <a:r>
              <a:rPr lang="en-US" sz="1600" dirty="0" err="1">
                <a:solidFill>
                  <a:schemeClr val="tx2"/>
                </a:solidFill>
              </a:rPr>
              <a:t>organisations</a:t>
            </a:r>
            <a:r>
              <a:rPr lang="en-US" sz="1600" dirty="0">
                <a:solidFill>
                  <a:schemeClr val="tx2"/>
                </a:solidFill>
              </a:rPr>
              <a:t>; </a:t>
            </a:r>
            <a:endParaRPr lang="et-EE" sz="1600" dirty="0" smtClean="0">
              <a:solidFill>
                <a:schemeClr val="tx2"/>
              </a:solidFill>
            </a:endParaRPr>
          </a:p>
          <a:p>
            <a:pPr marL="342900" indent="-342900">
              <a:buAutoNum type="arabicParenR"/>
            </a:pPr>
            <a:r>
              <a:rPr lang="en-US" sz="1600" dirty="0" smtClean="0">
                <a:solidFill>
                  <a:schemeClr val="tx2"/>
                </a:solidFill>
              </a:rPr>
              <a:t>local </a:t>
            </a:r>
            <a:r>
              <a:rPr lang="en-US" sz="1600" dirty="0">
                <a:solidFill>
                  <a:schemeClr val="tx2"/>
                </a:solidFill>
              </a:rPr>
              <a:t>authorities of cooperating regions and other territories</a:t>
            </a:r>
            <a:r>
              <a:rPr lang="en-US" sz="1600" dirty="0" smtClean="0">
                <a:solidFill>
                  <a:schemeClr val="tx2"/>
                </a:solidFill>
              </a:rPr>
              <a:t>.</a:t>
            </a:r>
            <a:endParaRPr lang="et-EE" sz="1600" dirty="0">
              <a:solidFill>
                <a:schemeClr val="tx2"/>
              </a:solidFill>
            </a:endParaRPr>
          </a:p>
          <a:p>
            <a:pPr marL="342900" indent="-342900">
              <a:buAutoNum type="arabicParenR"/>
            </a:pPr>
            <a:endParaRPr lang="et-EE" sz="1100" dirty="0" smtClean="0">
              <a:solidFill>
                <a:schemeClr val="tx1"/>
              </a:solidFill>
            </a:endParaRPr>
          </a:p>
          <a:p>
            <a:pPr marL="342900" indent="-342900">
              <a:buAutoNum type="arabicParenR"/>
            </a:pPr>
            <a:endParaRPr lang="et-EE" sz="1100" dirty="0">
              <a:solidFill>
                <a:schemeClr val="tx1"/>
              </a:solidFill>
            </a:endParaRPr>
          </a:p>
          <a:p>
            <a:r>
              <a:rPr lang="et-EE" dirty="0" smtClean="0">
                <a:solidFill>
                  <a:schemeClr val="tx1"/>
                </a:solidFill>
              </a:rPr>
              <a:t>Find out more:</a:t>
            </a:r>
          </a:p>
          <a:p>
            <a:r>
              <a:rPr lang="et-EE" u="sng" kern="0" dirty="0">
                <a:solidFill>
                  <a:srgbClr val="8E3B32"/>
                </a:solidFill>
              </a:rPr>
              <a:t>http://www.estlatrus.eu/eng/projects/764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 descr="C:\Users\vaido\Documents\Teaduspark\Projektid\Baltic ICT Platform\Communication materials\LOGO BICTP_com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951" y="1609589"/>
            <a:ext cx="2746312" cy="274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04" y="4898260"/>
            <a:ext cx="2939629" cy="182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 flipH="1">
            <a:off x="-2" y="0"/>
            <a:ext cx="6552482" cy="900113"/>
          </a:xfrm>
          <a:prstGeom prst="roundRect">
            <a:avLst>
              <a:gd name="adj" fmla="val 176"/>
            </a:avLst>
          </a:prstGeom>
          <a:solidFill>
            <a:srgbClr val="B3B3B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760392" y="180975"/>
            <a:ext cx="3959871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0" y="1914525"/>
            <a:ext cx="263525" cy="3125788"/>
          </a:xfrm>
          <a:prstGeom prst="roundRect">
            <a:avLst>
              <a:gd name="adj" fmla="val 602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9817100" y="6119813"/>
            <a:ext cx="263525" cy="1439862"/>
          </a:xfrm>
          <a:prstGeom prst="roundRect">
            <a:avLst>
              <a:gd name="adj" fmla="val 602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4010025" y="6958013"/>
            <a:ext cx="6070600" cy="601662"/>
          </a:xfrm>
          <a:prstGeom prst="roundRect">
            <a:avLst>
              <a:gd name="adj" fmla="val 264"/>
            </a:avLst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/>
          </a:p>
        </p:txBody>
      </p:sp>
      <p:pic>
        <p:nvPicPr>
          <p:cNvPr id="410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721475"/>
            <a:ext cx="3859213" cy="65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536256" y="180975"/>
            <a:ext cx="5184007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168104" y="179437"/>
            <a:ext cx="6552159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t-EE" sz="3600" b="1" dirty="0" smtClean="0">
                <a:solidFill>
                  <a:srgbClr val="800000"/>
                </a:solidFill>
                <a:latin typeface="Zurich BT"/>
              </a:rPr>
              <a:t>Demo Centre</a:t>
            </a:r>
            <a:endParaRPr lang="et-EE" sz="3600" b="1" dirty="0">
              <a:solidFill>
                <a:srgbClr val="800000"/>
              </a:solidFill>
              <a:latin typeface="Zurich B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824" y="1475581"/>
            <a:ext cx="878497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t-EE" sz="20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t-EE" sz="2200" dirty="0" smtClean="0">
                <a:solidFill>
                  <a:schemeClr val="tx1"/>
                </a:solidFill>
              </a:rPr>
              <a:t> Established Democenter Network in: </a:t>
            </a:r>
          </a:p>
          <a:p>
            <a:pPr algn="just">
              <a:lnSpc>
                <a:spcPct val="150000"/>
              </a:lnSpc>
            </a:pPr>
            <a:r>
              <a:rPr lang="et-EE" sz="2200" dirty="0" smtClean="0">
                <a:solidFill>
                  <a:schemeClr val="tx1"/>
                </a:solidFill>
              </a:rPr>
              <a:t>  Estonia (Tartu</a:t>
            </a:r>
            <a:r>
              <a:rPr lang="et-EE" sz="2200" dirty="0" smtClean="0">
                <a:solidFill>
                  <a:schemeClr val="tx1"/>
                </a:solidFill>
              </a:rPr>
              <a:t>), </a:t>
            </a:r>
            <a:r>
              <a:rPr lang="et-EE" sz="2200" dirty="0" smtClean="0">
                <a:solidFill>
                  <a:schemeClr val="tx1"/>
                </a:solidFill>
              </a:rPr>
              <a:t>Latvia (Ventspils and Riga</a:t>
            </a:r>
            <a:r>
              <a:rPr lang="et-EE" sz="2200" dirty="0" smtClean="0">
                <a:solidFill>
                  <a:schemeClr val="tx1"/>
                </a:solidFill>
              </a:rPr>
              <a:t>), </a:t>
            </a:r>
          </a:p>
          <a:p>
            <a:pPr algn="just">
              <a:lnSpc>
                <a:spcPct val="150000"/>
              </a:lnSpc>
            </a:pPr>
            <a:r>
              <a:rPr lang="et-EE" sz="2200" dirty="0">
                <a:solidFill>
                  <a:schemeClr val="tx1"/>
                </a:solidFill>
              </a:rPr>
              <a:t> </a:t>
            </a:r>
            <a:r>
              <a:rPr lang="et-EE" sz="2200" dirty="0" smtClean="0">
                <a:solidFill>
                  <a:schemeClr val="tx1"/>
                </a:solidFill>
              </a:rPr>
              <a:t> </a:t>
            </a:r>
            <a:r>
              <a:rPr lang="et-EE" sz="2200" dirty="0" smtClean="0">
                <a:solidFill>
                  <a:schemeClr val="tx1"/>
                </a:solidFill>
              </a:rPr>
              <a:t>Russia (St.Petersburg)</a:t>
            </a:r>
            <a:endParaRPr lang="et-EE" sz="22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t-EE" sz="2200" dirty="0" smtClean="0">
                <a:solidFill>
                  <a:schemeClr val="tx1"/>
                </a:solidFill>
              </a:rPr>
              <a:t> Both physical as well as virtual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t-EE" sz="2200" dirty="0" smtClean="0">
                <a:solidFill>
                  <a:schemeClr val="tx1"/>
                </a:solidFill>
              </a:rPr>
              <a:t> Aimed for developers, companies and visitors</a:t>
            </a:r>
          </a:p>
          <a:p>
            <a:pPr algn="just">
              <a:lnSpc>
                <a:spcPct val="150000"/>
              </a:lnSpc>
            </a:pPr>
            <a:endParaRPr lang="et-EE" sz="2200" dirty="0" smtClean="0">
              <a:solidFill>
                <a:schemeClr val="tx1"/>
              </a:solidFill>
            </a:endParaRPr>
          </a:p>
          <a:p>
            <a:r>
              <a:rPr lang="et-EE" sz="2000" b="1" dirty="0" smtClean="0">
                <a:solidFill>
                  <a:schemeClr val="tx1"/>
                </a:solidFill>
              </a:rPr>
              <a:t>Focus in Tartu – mobile applications and location-based solutions</a:t>
            </a:r>
          </a:p>
          <a:p>
            <a:endParaRPr lang="et-EE" sz="2400" dirty="0">
              <a:solidFill>
                <a:schemeClr val="tx1"/>
              </a:solidFill>
            </a:endParaRPr>
          </a:p>
          <a:p>
            <a:r>
              <a:rPr lang="et-EE" sz="2400" dirty="0" smtClean="0">
                <a:solidFill>
                  <a:schemeClr val="tx1"/>
                </a:solidFill>
              </a:rPr>
              <a:t>Find out more:</a:t>
            </a:r>
          </a:p>
          <a:p>
            <a:r>
              <a:rPr lang="et-EE" sz="2400" u="sng" kern="0" dirty="0">
                <a:solidFill>
                  <a:srgbClr val="8E3B32"/>
                </a:solidFill>
              </a:rPr>
              <a:t>http://teaduspark.ee/democentre/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070" y="5372783"/>
            <a:ext cx="1467730" cy="146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vaido\Documents\Teaduspark\Projektid\Baltic ICT Platform\Communication materials\LOGO BICTP_com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1609589"/>
            <a:ext cx="2674938" cy="267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4775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'i kujundus">
  <a:themeElements>
    <a:clrScheme name="Office'i 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'i kujundus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Office'i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'i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'i kujundu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34743</TotalTime>
  <Words>424</Words>
  <Application>Microsoft Office PowerPoint</Application>
  <PresentationFormat>Custom</PresentationFormat>
  <Paragraphs>133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Office'i kujundus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Tartu Teaduspark</dc:title>
  <dc:creator>Tarmo Teder</dc:creator>
  <cp:lastModifiedBy>vaido</cp:lastModifiedBy>
  <cp:revision>34</cp:revision>
  <cp:lastPrinted>1601-01-01T00:00:00Z</cp:lastPrinted>
  <dcterms:created xsi:type="dcterms:W3CDTF">2011-04-13T08:57:46Z</dcterms:created>
  <dcterms:modified xsi:type="dcterms:W3CDTF">2013-02-12T09:19:06Z</dcterms:modified>
</cp:coreProperties>
</file>